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63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5494"/>
    <a:srgbClr val="FFD624"/>
    <a:srgbClr val="3166CF"/>
    <a:srgbClr val="3E6FD2"/>
    <a:srgbClr val="2D5EC1"/>
    <a:srgbClr val="BDDEFF"/>
    <a:srgbClr val="99CCFF"/>
    <a:srgbClr val="808080"/>
    <a:srgbClr val="009F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73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EC7A9CE-B5D3-4830-AA57-DD8049CE9F2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096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6441B25-C4D1-47DB-817D-B9C4FC5392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406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i="0" dirty="0" smtClean="0"/>
              <a:t>All participant entitled for reimbursement will receive notification to start encoding and submitting their reimbursement request.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FA8194-C162-4CCD-92F3-9E9A2AFDAD4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5734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0" y="1125538"/>
            <a:ext cx="9144000" cy="5732462"/>
          </a:xfrm>
          <a:prstGeom prst="rect">
            <a:avLst/>
          </a:prstGeom>
          <a:solidFill>
            <a:srgbClr val="0F5494"/>
          </a:solidFill>
          <a:ln w="73025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06000" y="309600"/>
            <a:ext cx="1584325" cy="110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30000" y="6669360"/>
            <a:ext cx="684213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139952" y="1641600"/>
            <a:ext cx="4536504" cy="2088232"/>
          </a:xfrm>
        </p:spPr>
        <p:txBody>
          <a:bodyPr/>
          <a:lstStyle>
            <a:lvl1pPr indent="0">
              <a:defRPr sz="4800">
                <a:solidFill>
                  <a:srgbClr val="FFD624"/>
                </a:solidFill>
              </a:defRPr>
            </a:lvl1pPr>
          </a:lstStyle>
          <a:p>
            <a:r>
              <a:rPr lang="en-GB" dirty="0" smtClean="0"/>
              <a:t>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67544" y="3933056"/>
            <a:ext cx="3744416" cy="1872208"/>
          </a:xfrm>
        </p:spPr>
        <p:txBody>
          <a:bodyPr/>
          <a:lstStyle>
            <a:lvl1pPr indent="0">
              <a:buNone/>
              <a:defRPr sz="3000" b="1" i="0">
                <a:solidFill>
                  <a:schemeClr val="bg1"/>
                </a:solidFill>
              </a:defRPr>
            </a:lvl1pPr>
            <a:lvl3pPr marL="228600" indent="-228600" algn="l">
              <a:defRPr sz="3000" b="1">
                <a:solidFill>
                  <a:schemeClr val="bg1"/>
                </a:solidFill>
              </a:defRPr>
            </a:lvl3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2BB59E6E-B967-488E-B209-8B7FA0D7AF9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98375-5C84-4176-84A5-B6A3E0825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38925" y="1123950"/>
            <a:ext cx="2058988" cy="48974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23950"/>
            <a:ext cx="6029325" cy="48974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7773-6390-40B5-8F3A-46FD9E5B70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9144000" cy="98901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pic>
        <p:nvPicPr>
          <p:cNvPr id="5" name="Picture 5" descr="LOGO CE-EN-NEG-quadri.ai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0400" y="3600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2438" y="6669360"/>
            <a:ext cx="596900" cy="198438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56271"/>
            <a:ext cx="8229600" cy="9366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37288"/>
            <a:ext cx="2895600" cy="4841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61DAA-5BBC-4812-876F-0D7C7B9EA7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633788"/>
          </a:xfrm>
        </p:spPr>
        <p:txBody>
          <a:bodyPr/>
          <a:lstStyle>
            <a:lvl1pPr marL="342900" indent="-342900">
              <a:buClr>
                <a:srgbClr val="0F5494"/>
              </a:buClr>
              <a:buFont typeface="Arial" pitchFamily="34" charset="0"/>
              <a:buChar char="•"/>
              <a:defRPr i="0"/>
            </a:lvl1pPr>
            <a:lvl2pPr>
              <a:buClr>
                <a:srgbClr val="0F5494"/>
              </a:buClr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88F9B-71EE-4D5C-B44E-012EF44E925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87600"/>
            <a:ext cx="4038600" cy="36337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CDD1B-50E0-44E8-82B7-F85F69F6D4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8177A-0CE3-43B6-B11B-ED2E8AEAD8D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855DDF-6655-40F2-8D9E-CA15739A7E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EBFC62-E3CF-4012-8A8B-ABF1C18EA02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8800BF-55FD-4017-8F82-94A8DE4F57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47253-C9BC-4251-8AE3-8910CE9253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1239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Lorem ipsum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387600"/>
            <a:ext cx="8229600" cy="363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Et </a:t>
            </a:r>
            <a:r>
              <a:rPr lang="fr-BE" dirty="0" err="1" smtClean="0"/>
              <a:t>dolor</a:t>
            </a:r>
            <a:r>
              <a:rPr lang="fr-BE" dirty="0" smtClean="0"/>
              <a:t> </a:t>
            </a:r>
            <a:r>
              <a:rPr lang="fr-BE" dirty="0" err="1" smtClean="0"/>
              <a:t>fragum</a:t>
            </a:r>
            <a:endParaRPr lang="en-GB" dirty="0" smtClean="0"/>
          </a:p>
          <a:p>
            <a:pPr lvl="1"/>
            <a:r>
              <a:rPr lang="en-GB" dirty="0" smtClean="0"/>
              <a:t>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  <a:p>
            <a:pPr lvl="2"/>
            <a:r>
              <a:rPr lang="en-GB" dirty="0" smtClean="0"/>
              <a:t>- Et </a:t>
            </a:r>
            <a:r>
              <a:rPr lang="en-GB" dirty="0" err="1" smtClean="0"/>
              <a:t>dolor</a:t>
            </a:r>
            <a:r>
              <a:rPr lang="en-GB" dirty="0" smtClean="0"/>
              <a:t> </a:t>
            </a:r>
            <a:r>
              <a:rPr lang="en-GB" dirty="0" err="1" smtClean="0"/>
              <a:t>fragum</a:t>
            </a:r>
            <a:endParaRPr lang="en-GB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lang="en-GB" sz="1400" b="0" kern="120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9C8D21B7-B314-438C-91E9-7FF9087DC07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ec.europa.eu/tools/agm/en/support/general/introduction-agm" TargetMode="External"/><Relationship Id="rId2" Type="http://schemas.openxmlformats.org/officeDocument/2006/relationships/hyperlink" Target="http://ec.europa.eu/tools/agm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c.europa.eu/tools/agm/en/support/contact-us/fo" TargetMode="External"/><Relationship Id="rId5" Type="http://schemas.openxmlformats.org/officeDocument/2006/relationships/hyperlink" Target="http://ec.europa.eu/tools/agm/en/support/Registering%20in%20AGM/fo" TargetMode="External"/><Relationship Id="rId4" Type="http://schemas.openxmlformats.org/officeDocument/2006/relationships/hyperlink" Target="http://ec.europa.eu/tools/agm/en/support/general/fo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AGM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dirty="0"/>
              <a:t>Meetings preparation and </a:t>
            </a:r>
            <a:r>
              <a:rPr lang="en-GB" dirty="0" smtClean="0"/>
              <a:t>organisation system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909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29600" cy="936625"/>
          </a:xfrm>
        </p:spPr>
        <p:txBody>
          <a:bodyPr/>
          <a:lstStyle/>
          <a:p>
            <a:r>
              <a:rPr lang="en-GB" dirty="0" smtClean="0"/>
              <a:t>What is AGM?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633788"/>
          </a:xfrm>
        </p:spPr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i="0" dirty="0" smtClean="0"/>
              <a:t>AGM is a new online system for preparing and organising meetings by the European Institutions.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i="0" dirty="0" smtClean="0"/>
              <a:t>AGM offers an electronic workflow for the invitation and reimbursement processes</a:t>
            </a: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515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29600" cy="936625"/>
          </a:xfrm>
        </p:spPr>
        <p:txBody>
          <a:bodyPr/>
          <a:lstStyle/>
          <a:p>
            <a:r>
              <a:rPr lang="en-GB" dirty="0" smtClean="0"/>
              <a:t>Advantages of the new system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60440"/>
          </a:xfrm>
        </p:spPr>
        <p:txBody>
          <a:bodyPr/>
          <a:lstStyle/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b="0" dirty="0" smtClean="0"/>
              <a:t>Avoids interruptions </a:t>
            </a:r>
            <a:r>
              <a:rPr lang="en-GB" sz="2400" b="0" dirty="0"/>
              <a:t>during the meetings for the administrative </a:t>
            </a:r>
            <a:r>
              <a:rPr lang="en-GB" sz="2400" b="0" dirty="0" smtClean="0"/>
              <a:t>burden</a:t>
            </a:r>
            <a:endParaRPr lang="en-GB" sz="2400" b="0" dirty="0"/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b="0" dirty="0" smtClean="0">
                <a:ea typeface="+mn-ea"/>
                <a:cs typeface="+mn-cs"/>
              </a:rPr>
              <a:t>Makes the process paperless and </a:t>
            </a:r>
            <a:r>
              <a:rPr lang="en-GB" sz="2400" b="0" dirty="0"/>
              <a:t>accessible 24/7</a:t>
            </a:r>
            <a:endParaRPr lang="en-GB" sz="2400" b="0" dirty="0">
              <a:ea typeface="+mn-ea"/>
              <a:cs typeface="+mn-cs"/>
            </a:endParaRPr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b="0" dirty="0" smtClean="0">
                <a:ea typeface="+mn-ea"/>
                <a:cs typeface="+mn-cs"/>
              </a:rPr>
              <a:t>Speeds up the reimbursement </a:t>
            </a:r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b="0" dirty="0" smtClean="0">
                <a:ea typeface="+mn-ea"/>
                <a:cs typeface="+mn-cs"/>
              </a:rPr>
              <a:t>Notifies by e-mail when </a:t>
            </a:r>
            <a:r>
              <a:rPr lang="en-GB" sz="2400" b="0" dirty="0"/>
              <a:t>users </a:t>
            </a:r>
            <a:r>
              <a:rPr lang="en-GB" sz="2400" b="0" dirty="0" smtClean="0"/>
              <a:t>have to do </a:t>
            </a:r>
            <a:r>
              <a:rPr lang="en-GB" sz="2400" b="0" dirty="0" smtClean="0">
                <a:ea typeface="+mn-ea"/>
                <a:cs typeface="+mn-cs"/>
              </a:rPr>
              <a:t>important actions</a:t>
            </a:r>
          </a:p>
          <a:p>
            <a:pPr marL="3429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b="0" dirty="0" smtClean="0">
                <a:ea typeface="+mn-ea"/>
                <a:cs typeface="+mn-cs"/>
              </a:rPr>
              <a:t>Provides a single entry point for all your meetings</a:t>
            </a:r>
            <a:endParaRPr lang="en-GB" i="0" dirty="0" smtClean="0"/>
          </a:p>
          <a:p>
            <a:pPr marL="342900"/>
            <a:endParaRPr lang="en-GB" i="0" dirty="0" smtClean="0"/>
          </a:p>
          <a:p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42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8229600" cy="936625"/>
          </a:xfrm>
        </p:spPr>
        <p:txBody>
          <a:bodyPr/>
          <a:lstStyle/>
          <a:p>
            <a:r>
              <a:rPr lang="en-GB" dirty="0"/>
              <a:t>How to use </a:t>
            </a:r>
            <a:r>
              <a:rPr lang="en-GB" dirty="0" smtClean="0"/>
              <a:t>AGM?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5608"/>
            <a:ext cx="8229600" cy="4175720"/>
          </a:xfrm>
        </p:spPr>
        <p:txBody>
          <a:bodyPr/>
          <a:lstStyle/>
          <a:p>
            <a:pPr lvl="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Before the meeting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As correspondent or participant you will receive an email from AGM for the upcoming meeting.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Click the link inside the email to access AGM and the meeting information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The first time you should create an ECAS account (the user identification system in the Commission)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/>
              <a:t>Correspondents (the contact point of the organisation/national administrator) will be requested to prepare the list of participants and send it to meeting organiser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0687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764"/>
            <a:ext cx="8229600" cy="3384476"/>
          </a:xfrm>
        </p:spPr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Before the meeting (cont.)</a:t>
            </a:r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Participants </a:t>
            </a:r>
            <a:r>
              <a:rPr lang="en-GB" sz="1800" dirty="0"/>
              <a:t>will be notified that they are proposed to participate to a meeting and need to accept or decline the invitation</a:t>
            </a:r>
          </a:p>
          <a:p>
            <a:pPr marL="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i="0" dirty="0" smtClean="0"/>
              <a:t>They will receive a second notification when their participation details are validated by the meeting organiser</a:t>
            </a:r>
          </a:p>
          <a:p>
            <a:pPr marL="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i="0" dirty="0" smtClean="0"/>
              <a:t>Participants entitled for reimbursement will be informed to enter their bank account details and can start encoding their reimbursement request.</a:t>
            </a:r>
          </a:p>
          <a:p>
            <a:pPr marL="342900">
              <a:buFont typeface="Wingdings" panose="05000000000000000000" pitchFamily="2" charset="2"/>
              <a:buChar char="§"/>
            </a:pPr>
            <a:endParaRPr lang="en-GB" sz="1800" i="0" dirty="0" smtClean="0"/>
          </a:p>
          <a:p>
            <a:pPr indent="0">
              <a:buNone/>
            </a:pPr>
            <a:endParaRPr lang="en-GB" sz="200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29540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/>
              <a:t>How to use AGM?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350843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505200"/>
          </a:xfrm>
        </p:spPr>
        <p:txBody>
          <a:bodyPr/>
          <a:lstStyle/>
          <a:p>
            <a:pPr lvl="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/>
              <a:t>After the meeting</a:t>
            </a:r>
            <a:endParaRPr lang="en-GB" sz="1800" dirty="0"/>
          </a:p>
          <a:p>
            <a:pPr lvl="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i="0" dirty="0" smtClean="0"/>
              <a:t>After the organiser validates the bank account and confirms the attendance to the meeting, </a:t>
            </a:r>
            <a:r>
              <a:rPr lang="en-GB" sz="1800" dirty="0" smtClean="0"/>
              <a:t>participants </a:t>
            </a:r>
            <a:r>
              <a:rPr lang="en-GB" sz="1800" i="0" dirty="0" smtClean="0"/>
              <a:t>can submit their reimbursement request online including:</a:t>
            </a:r>
          </a:p>
          <a:p>
            <a:pPr marL="685800"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400" i="0" dirty="0" smtClean="0"/>
              <a:t>Travel details</a:t>
            </a:r>
          </a:p>
          <a:p>
            <a:pPr marL="685800"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400" i="0" dirty="0" smtClean="0"/>
              <a:t>Travel expenses </a:t>
            </a:r>
          </a:p>
          <a:p>
            <a:pPr marL="685800" lvl="1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400" i="0" dirty="0" smtClean="0"/>
              <a:t>Add supporting documents(justification expenses/tickets/bills etc…)</a:t>
            </a:r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1800" dirty="0" smtClean="0"/>
              <a:t>A notification </a:t>
            </a:r>
            <a:r>
              <a:rPr lang="en-GB" sz="1800" dirty="0"/>
              <a:t>is sent to </a:t>
            </a:r>
            <a:r>
              <a:rPr lang="en-GB" sz="1800" dirty="0" smtClean="0"/>
              <a:t>participants when the transfer </a:t>
            </a:r>
            <a:r>
              <a:rPr lang="en-GB" sz="1800" dirty="0"/>
              <a:t>for payment </a:t>
            </a:r>
            <a:r>
              <a:rPr lang="en-GB" sz="1800" dirty="0" smtClean="0"/>
              <a:t>is </a:t>
            </a:r>
            <a:r>
              <a:rPr lang="en-GB" sz="1800" dirty="0"/>
              <a:t>sent to SWIFT.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457200" y="129540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dirty="0" smtClean="0"/>
              <a:t>How to use AGM?</a:t>
            </a:r>
            <a:endParaRPr lang="en-GB" kern="0" dirty="0"/>
          </a:p>
        </p:txBody>
      </p:sp>
    </p:spTree>
    <p:extLst>
      <p:ext uri="{BB962C8B-B14F-4D97-AF65-F5344CB8AC3E}">
        <p14:creationId xmlns:p14="http://schemas.microsoft.com/office/powerpoint/2010/main" val="2823693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268760"/>
            <a:ext cx="8229600" cy="936625"/>
          </a:xfrm>
        </p:spPr>
        <p:txBody>
          <a:bodyPr/>
          <a:lstStyle/>
          <a:p>
            <a:r>
              <a:rPr lang="es-ES" altLang="en-US" sz="2800" dirty="0" smtClean="0"/>
              <a:t>Links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04456"/>
          </a:xfrm>
        </p:spPr>
        <p:txBody>
          <a:bodyPr/>
          <a:lstStyle/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altLang="en-US" b="1" dirty="0"/>
              <a:t>The AGM Portal</a:t>
            </a:r>
            <a:endParaRPr lang="en-GB" b="1" dirty="0"/>
          </a:p>
          <a:p>
            <a:pPr marL="361950" lvl="1" indent="0">
              <a:spcAft>
                <a:spcPts val="1200"/>
              </a:spcAft>
              <a:buNone/>
            </a:pPr>
            <a:r>
              <a:rPr lang="en-GB" altLang="en-US" sz="1800" b="0" dirty="0" smtClean="0">
                <a:hlinkClick r:id="rId2"/>
              </a:rPr>
              <a:t>http://ec.europa.eu/tools/agm/</a:t>
            </a:r>
            <a:r>
              <a:rPr lang="en-GB" altLang="en-US" sz="1800" b="0" dirty="0" smtClean="0"/>
              <a:t> </a:t>
            </a:r>
            <a:endParaRPr lang="en-GB" altLang="en-US" sz="1800" b="0" dirty="0"/>
          </a:p>
          <a:p>
            <a:pPr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en-GB" b="1" dirty="0" smtClean="0"/>
              <a:t>Assistance</a:t>
            </a:r>
            <a:r>
              <a:rPr lang="en-GB" b="1" dirty="0"/>
              <a:t>?</a:t>
            </a:r>
          </a:p>
          <a:p>
            <a:pPr marL="342900" lvl="1" indent="-342900">
              <a:buSzPct val="120000"/>
              <a:buFont typeface="Wingdings" panose="05000000000000000000" pitchFamily="2" charset="2"/>
              <a:buChar char="§"/>
            </a:pPr>
            <a:r>
              <a:rPr lang="en-GB" altLang="en-US" sz="1800" b="0" dirty="0" smtClean="0"/>
              <a:t>Introduction </a:t>
            </a:r>
            <a:r>
              <a:rPr lang="en-GB" altLang="en-US" sz="1800" b="0" dirty="0"/>
              <a:t>to AGM Video (recommended)</a:t>
            </a:r>
          </a:p>
          <a:p>
            <a:pPr marL="361950" lvl="1" indent="0">
              <a:buSzPct val="120000"/>
              <a:buNone/>
            </a:pPr>
            <a:r>
              <a:rPr lang="en-GB" altLang="en-US" sz="1400" b="0" dirty="0">
                <a:hlinkClick r:id="rId3"/>
              </a:rPr>
              <a:t>http://ec.europa.eu/tools/agm/en/support/general/introduction-agm</a:t>
            </a:r>
            <a:r>
              <a:rPr lang="en-GB" altLang="en-US" sz="1400" b="0" dirty="0"/>
              <a:t> </a:t>
            </a:r>
          </a:p>
          <a:p>
            <a:pPr marL="342900" lvl="1" indent="-342900">
              <a:buSzPct val="120000"/>
              <a:buFont typeface="Wingdings" panose="05000000000000000000" pitchFamily="2" charset="2"/>
              <a:buChar char="§"/>
            </a:pPr>
            <a:r>
              <a:rPr lang="en-GB" altLang="en-US" sz="1800" b="0" dirty="0"/>
              <a:t>FAQ, Manual</a:t>
            </a:r>
          </a:p>
          <a:p>
            <a:pPr marL="361950" lvl="1" indent="0">
              <a:buClr>
                <a:srgbClr val="0F5494"/>
              </a:buClr>
              <a:buSzPct val="120000"/>
              <a:buNone/>
            </a:pPr>
            <a:r>
              <a:rPr lang="en-GB" altLang="en-US" sz="1400" b="0" dirty="0" smtClean="0">
                <a:hlinkClick r:id="rId4"/>
              </a:rPr>
              <a:t>http</a:t>
            </a:r>
            <a:r>
              <a:rPr lang="en-GB" altLang="en-US" sz="1400" b="0" dirty="0">
                <a:hlinkClick r:id="rId4"/>
              </a:rPr>
              <a:t>://</a:t>
            </a:r>
            <a:r>
              <a:rPr lang="en-GB" altLang="en-US" sz="1400" b="0" dirty="0" smtClean="0">
                <a:hlinkClick r:id="rId4"/>
              </a:rPr>
              <a:t>ec.europa.eu/tools/agm/en/support/general/fo</a:t>
            </a:r>
            <a:r>
              <a:rPr lang="en-GB" altLang="en-US" sz="1400" b="0" dirty="0" smtClean="0"/>
              <a:t> </a:t>
            </a:r>
          </a:p>
          <a:p>
            <a:pPr marL="342900" lvl="1" indent="-342900">
              <a:buSzPct val="120000"/>
              <a:buFont typeface="Wingdings" panose="05000000000000000000" pitchFamily="2" charset="2"/>
              <a:buChar char="§"/>
            </a:pPr>
            <a:r>
              <a:rPr lang="en-GB" altLang="en-US" sz="1800" b="0" dirty="0"/>
              <a:t>Help on ECAS account creation</a:t>
            </a:r>
          </a:p>
          <a:p>
            <a:pPr marL="361950" lvl="1" indent="0">
              <a:buSzPct val="120000"/>
              <a:buNone/>
            </a:pPr>
            <a:r>
              <a:rPr lang="en-GB" altLang="en-US" sz="1400" b="0" dirty="0">
                <a:hlinkClick r:id="rId5"/>
              </a:rPr>
              <a:t>http://</a:t>
            </a:r>
            <a:r>
              <a:rPr lang="en-GB" altLang="en-US" sz="1400" b="0" dirty="0" smtClean="0">
                <a:hlinkClick r:id="rId5"/>
              </a:rPr>
              <a:t>ec.europa.eu/tools/agm/en/support/Registering in AGM/</a:t>
            </a:r>
            <a:r>
              <a:rPr lang="en-GB" altLang="en-US" sz="1400" b="0" dirty="0" err="1" smtClean="0">
                <a:hlinkClick r:id="rId5"/>
              </a:rPr>
              <a:t>fo</a:t>
            </a:r>
            <a:r>
              <a:rPr lang="en-GB" altLang="en-US" sz="1400" b="0" dirty="0" smtClean="0"/>
              <a:t> </a:t>
            </a:r>
            <a:endParaRPr lang="en-GB" altLang="en-US" sz="1400" b="0" dirty="0"/>
          </a:p>
          <a:p>
            <a:pPr marL="342900" lvl="1" indent="-342900">
              <a:buSzPct val="120000"/>
              <a:buFont typeface="Wingdings" panose="05000000000000000000" pitchFamily="2" charset="2"/>
              <a:buChar char="§"/>
            </a:pPr>
            <a:r>
              <a:rPr lang="en-GB" sz="1800" b="0" dirty="0"/>
              <a:t>Dedicated support team to help on technical issues</a:t>
            </a:r>
          </a:p>
          <a:p>
            <a:pPr marL="361950" lvl="1" indent="0">
              <a:buSzPct val="120000"/>
              <a:buNone/>
            </a:pPr>
            <a:r>
              <a:rPr lang="en-GB" altLang="en-US" sz="1400" b="0" dirty="0">
                <a:hlinkClick r:id="rId6"/>
              </a:rPr>
              <a:t>http://</a:t>
            </a:r>
            <a:r>
              <a:rPr lang="en-GB" altLang="en-US" sz="1400" b="0" dirty="0" smtClean="0">
                <a:hlinkClick r:id="rId6"/>
              </a:rPr>
              <a:t>ec.europa.eu/tools/agm/en/support/contact us/</a:t>
            </a:r>
            <a:r>
              <a:rPr lang="en-GB" altLang="en-US" sz="1400" b="0" dirty="0" err="1" smtClean="0">
                <a:hlinkClick r:id="rId6"/>
              </a:rPr>
              <a:t>fo</a:t>
            </a:r>
            <a:r>
              <a:rPr lang="en-GB" altLang="en-US" sz="1400" b="0" dirty="0" smtClean="0"/>
              <a:t> </a:t>
            </a:r>
            <a:endParaRPr lang="en-GB" altLang="en-US" sz="1400" b="0" dirty="0"/>
          </a:p>
          <a:p>
            <a:pPr marL="285750" lvl="1">
              <a:buClr>
                <a:srgbClr val="0F5494"/>
              </a:buClr>
              <a:buSzPct val="120000"/>
              <a:buFont typeface="Wingdings" panose="05000000000000000000" pitchFamily="2" charset="2"/>
              <a:buChar char="§"/>
            </a:pPr>
            <a:endParaRPr lang="es-ES" altLang="en-US" sz="1600" b="0" dirty="0" smtClean="0"/>
          </a:p>
          <a:p>
            <a:pPr marL="285750" lvl="1">
              <a:buClr>
                <a:srgbClr val="0F5494"/>
              </a:buClr>
              <a:buSzPct val="120000"/>
              <a:buFont typeface="Wingdings" panose="05000000000000000000" pitchFamily="2" charset="2"/>
              <a:buChar char="§"/>
            </a:pPr>
            <a:endParaRPr lang="en-GB" altLang="en-US" sz="1600" b="0" dirty="0" smtClean="0"/>
          </a:p>
          <a:p>
            <a:pPr marL="0" lvl="1" indent="0">
              <a:buClr>
                <a:srgbClr val="0F5494"/>
              </a:buClr>
              <a:buSzPct val="120000"/>
              <a:buNone/>
            </a:pPr>
            <a:endParaRPr lang="en-GB" altLang="en-US" sz="1600" dirty="0" smtClean="0"/>
          </a:p>
          <a:p>
            <a:endParaRPr lang="en-GB" sz="2000" i="0" dirty="0" smtClean="0"/>
          </a:p>
          <a:p>
            <a:endParaRPr lang="en-GB" sz="2000" i="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B59E6E-B967-488E-B209-8B7FA0D7AF9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GB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63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3176"/>
        </a:solidFill>
        <a:ln>
          <a:solidFill>
            <a:srgbClr val="133176"/>
          </a:solidFill>
        </a:ln>
      </a:spPr>
      <a:bodyPr anchor="ctr"/>
      <a:lstStyle>
        <a:defPPr algn="ctr" defTabSz="457200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sz="2400" b="0" dirty="0" err="1" smtClean="0">
            <a:solidFill>
              <a:srgbClr val="0F5494"/>
            </a:solidFill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360</Words>
  <Application>Microsoft Office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Default Design</vt:lpstr>
      <vt:lpstr>AGM</vt:lpstr>
      <vt:lpstr>What is AGM?</vt:lpstr>
      <vt:lpstr>Advantages of the new system</vt:lpstr>
      <vt:lpstr>How to use AGM?</vt:lpstr>
      <vt:lpstr>PowerPoint Presentation</vt:lpstr>
      <vt:lpstr>PowerPoint Presentation</vt:lpstr>
      <vt:lpstr>Links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PEDERSEN Susanne (ENV)</cp:lastModifiedBy>
  <cp:revision>128</cp:revision>
  <dcterms:created xsi:type="dcterms:W3CDTF">2011-10-28T10:25:18Z</dcterms:created>
  <dcterms:modified xsi:type="dcterms:W3CDTF">2016-08-16T15:35:47Z</dcterms:modified>
</cp:coreProperties>
</file>