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8"/>
  </p:notesMasterIdLst>
  <p:handoutMasterIdLst>
    <p:handoutMasterId r:id="rId39"/>
  </p:handoutMasterIdLst>
  <p:sldIdLst>
    <p:sldId id="258" r:id="rId2"/>
    <p:sldId id="272" r:id="rId3"/>
    <p:sldId id="326" r:id="rId4"/>
    <p:sldId id="274" r:id="rId5"/>
    <p:sldId id="275" r:id="rId6"/>
    <p:sldId id="276" r:id="rId7"/>
    <p:sldId id="277" r:id="rId8"/>
    <p:sldId id="279" r:id="rId9"/>
    <p:sldId id="281" r:id="rId10"/>
    <p:sldId id="282" r:id="rId11"/>
    <p:sldId id="283" r:id="rId12"/>
    <p:sldId id="285" r:id="rId13"/>
    <p:sldId id="286" r:id="rId14"/>
    <p:sldId id="287" r:id="rId15"/>
    <p:sldId id="288" r:id="rId16"/>
    <p:sldId id="304" r:id="rId17"/>
    <p:sldId id="305" r:id="rId18"/>
    <p:sldId id="307" r:id="rId19"/>
    <p:sldId id="308" r:id="rId20"/>
    <p:sldId id="323" r:id="rId21"/>
    <p:sldId id="324" r:id="rId22"/>
    <p:sldId id="312" r:id="rId23"/>
    <p:sldId id="314" r:id="rId24"/>
    <p:sldId id="315" r:id="rId25"/>
    <p:sldId id="328" r:id="rId26"/>
    <p:sldId id="316" r:id="rId27"/>
    <p:sldId id="317" r:id="rId28"/>
    <p:sldId id="318" r:id="rId29"/>
    <p:sldId id="319" r:id="rId30"/>
    <p:sldId id="294" r:id="rId31"/>
    <p:sldId id="303" r:id="rId32"/>
    <p:sldId id="296" r:id="rId33"/>
    <p:sldId id="300" r:id="rId34"/>
    <p:sldId id="302" r:id="rId35"/>
    <p:sldId id="327" r:id="rId36"/>
    <p:sldId id="261" r:id="rId37"/>
  </p:sldIdLst>
  <p:sldSz cx="9144000" cy="6858000" type="screen4x3"/>
  <p:notesSz cx="6718300" cy="9855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BDDEFF"/>
    <a:srgbClr val="3166CF"/>
    <a:srgbClr val="993300"/>
    <a:srgbClr val="3E6FD2"/>
    <a:srgbClr val="2D5EC1"/>
    <a:srgbClr val="808080"/>
    <a:srgbClr val="FFD624"/>
    <a:srgbClr val="0F5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63" autoAdjust="0"/>
  </p:normalViewPr>
  <p:slideViewPr>
    <p:cSldViewPr>
      <p:cViewPr>
        <p:scale>
          <a:sx n="75" d="100"/>
          <a:sy n="75" d="100"/>
        </p:scale>
        <p:origin x="-1140" y="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ndata13\watsog$\My%20Documents\Keep%20-%20ONS\EU\Master%20doc(GW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Fa1rvwapxx333\pdu_analyser\2.%20ESS%20Vision%202020\Master%20doc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Fa1rvwapxx333\pdu_analyser\2.%20ESS%20Vision%202020\Master%20doc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Fa1rvwapxx333\pdu_analyser\2.%20ESS%20Vision%202020\Master%20doc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ndata13\watsog$\My%20Documents\Keep%20-%20ONS\EU\Master%20doc(GW)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ndata13\watsog$\My%20Documents\Keep%20-%20ONS\EU\Master%20doc(GW)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reenj\AppData\Local\Temp\notes4CA5BF\Master%20doc(GW)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reenj\AppData\Local\Temp\notes4CA5BF\Master%20doc(GW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2601747953931131E-2"/>
          <c:y val="2.5430435579307974E-2"/>
          <c:w val="0.84384651705366065"/>
          <c:h val="0.8686181333387208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'Stacked Strategc Contribution'!$F$2</c:f>
              <c:strCache>
                <c:ptCount val="1"/>
                <c:pt idx="0">
                  <c:v>ESDEN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'Stacked Strategc Contribution'!$B$3:$B$7</c:f>
              <c:strCache>
                <c:ptCount val="5"/>
                <c:pt idx="0">
                  <c:v>Users</c:v>
                </c:pt>
                <c:pt idx="1">
                  <c:v>Quality</c:v>
                </c:pt>
                <c:pt idx="2">
                  <c:v>New Data Sources</c:v>
                </c:pt>
                <c:pt idx="3">
                  <c:v>Production Process</c:v>
                </c:pt>
                <c:pt idx="4">
                  <c:v>Dissemination</c:v>
                </c:pt>
              </c:strCache>
            </c:strRef>
          </c:cat>
          <c:val>
            <c:numRef>
              <c:f>'Stacked Strategc Contribution'!$F$3:$F$7</c:f>
              <c:numCache>
                <c:formatCode>0</c:formatCode>
                <c:ptCount val="5"/>
                <c:pt idx="0">
                  <c:v>22</c:v>
                </c:pt>
                <c:pt idx="1">
                  <c:v>50</c:v>
                </c:pt>
                <c:pt idx="2">
                  <c:v>34</c:v>
                </c:pt>
                <c:pt idx="3">
                  <c:v>76</c:v>
                </c:pt>
                <c:pt idx="4">
                  <c:v>36</c:v>
                </c:pt>
              </c:numCache>
            </c:numRef>
          </c:val>
        </c:ser>
        <c:ser>
          <c:idx val="1"/>
          <c:order val="1"/>
          <c:tx>
            <c:strRef>
              <c:f>'Stacked Strategc Contribution'!$G$2</c:f>
              <c:strCache>
                <c:ptCount val="1"/>
                <c:pt idx="0">
                  <c:v>ADMIN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cat>
            <c:strRef>
              <c:f>'Stacked Strategc Contribution'!$B$3:$B$7</c:f>
              <c:strCache>
                <c:ptCount val="5"/>
                <c:pt idx="0">
                  <c:v>Users</c:v>
                </c:pt>
                <c:pt idx="1">
                  <c:v>Quality</c:v>
                </c:pt>
                <c:pt idx="2">
                  <c:v>New Data Sources</c:v>
                </c:pt>
                <c:pt idx="3">
                  <c:v>Production Process</c:v>
                </c:pt>
                <c:pt idx="4">
                  <c:v>Dissemination</c:v>
                </c:pt>
              </c:strCache>
            </c:strRef>
          </c:cat>
          <c:val>
            <c:numRef>
              <c:f>'Stacked Strategc Contribution'!$G$3:$G$7</c:f>
              <c:numCache>
                <c:formatCode>0</c:formatCode>
                <c:ptCount val="5"/>
                <c:pt idx="0">
                  <c:v>44</c:v>
                </c:pt>
                <c:pt idx="1">
                  <c:v>68</c:v>
                </c:pt>
                <c:pt idx="2">
                  <c:v>82</c:v>
                </c:pt>
                <c:pt idx="3">
                  <c:v>66</c:v>
                </c:pt>
                <c:pt idx="4">
                  <c:v>28</c:v>
                </c:pt>
              </c:numCache>
            </c:numRef>
          </c:val>
        </c:ser>
        <c:ser>
          <c:idx val="2"/>
          <c:order val="2"/>
          <c:tx>
            <c:strRef>
              <c:f>'Stacked Strategc Contribution'!$H$2</c:f>
              <c:strCache>
                <c:ptCount val="1"/>
                <c:pt idx="0">
                  <c:v>DW</c:v>
                </c:pt>
              </c:strCache>
            </c:strRef>
          </c:tx>
          <c:spPr>
            <a:solidFill>
              <a:srgbClr val="C0504D"/>
            </a:solidFill>
          </c:spPr>
          <c:invertIfNegative val="0"/>
          <c:cat>
            <c:strRef>
              <c:f>'Stacked Strategc Contribution'!$B$3:$B$7</c:f>
              <c:strCache>
                <c:ptCount val="5"/>
                <c:pt idx="0">
                  <c:v>Users</c:v>
                </c:pt>
                <c:pt idx="1">
                  <c:v>Quality</c:v>
                </c:pt>
                <c:pt idx="2">
                  <c:v>New Data Sources</c:v>
                </c:pt>
                <c:pt idx="3">
                  <c:v>Production Process</c:v>
                </c:pt>
                <c:pt idx="4">
                  <c:v>Dissemination</c:v>
                </c:pt>
              </c:strCache>
            </c:strRef>
          </c:cat>
          <c:val>
            <c:numRef>
              <c:f>'Stacked Strategc Contribution'!$H$3:$H$7</c:f>
              <c:numCache>
                <c:formatCode>0</c:formatCode>
                <c:ptCount val="5"/>
                <c:pt idx="0">
                  <c:v>54</c:v>
                </c:pt>
                <c:pt idx="1">
                  <c:v>36</c:v>
                </c:pt>
                <c:pt idx="2">
                  <c:v>22</c:v>
                </c:pt>
                <c:pt idx="3">
                  <c:v>64</c:v>
                </c:pt>
                <c:pt idx="4">
                  <c:v>74</c:v>
                </c:pt>
              </c:numCache>
            </c:numRef>
          </c:val>
        </c:ser>
        <c:ser>
          <c:idx val="3"/>
          <c:order val="3"/>
          <c:tx>
            <c:strRef>
              <c:f>'Stacked Strategc Contribution'!$I$2</c:f>
              <c:strCache>
                <c:ptCount val="1"/>
                <c:pt idx="0">
                  <c:v>IMS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'Stacked Strategc Contribution'!$B$3:$B$7</c:f>
              <c:strCache>
                <c:ptCount val="5"/>
                <c:pt idx="0">
                  <c:v>Users</c:v>
                </c:pt>
                <c:pt idx="1">
                  <c:v>Quality</c:v>
                </c:pt>
                <c:pt idx="2">
                  <c:v>New Data Sources</c:v>
                </c:pt>
                <c:pt idx="3">
                  <c:v>Production Process</c:v>
                </c:pt>
                <c:pt idx="4">
                  <c:v>Dissemination</c:v>
                </c:pt>
              </c:strCache>
            </c:strRef>
          </c:cat>
          <c:val>
            <c:numRef>
              <c:f>'Stacked Strategc Contribution'!$I$3:$I$7</c:f>
              <c:numCache>
                <c:formatCode>0</c:formatCode>
                <c:ptCount val="5"/>
                <c:pt idx="0">
                  <c:v>26</c:v>
                </c:pt>
                <c:pt idx="1">
                  <c:v>58</c:v>
                </c:pt>
                <c:pt idx="2">
                  <c:v>38</c:v>
                </c:pt>
                <c:pt idx="3">
                  <c:v>78</c:v>
                </c:pt>
                <c:pt idx="4">
                  <c:v>28</c:v>
                </c:pt>
              </c:numCache>
            </c:numRef>
          </c:val>
        </c:ser>
        <c:ser>
          <c:idx val="4"/>
          <c:order val="4"/>
          <c:tx>
            <c:strRef>
              <c:f>'Stacked Strategc Contribution'!$J$2</c:f>
              <c:strCache>
                <c:ptCount val="1"/>
                <c:pt idx="0">
                  <c:v>SERV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'Stacked Strategc Contribution'!$B$3:$B$7</c:f>
              <c:strCache>
                <c:ptCount val="5"/>
                <c:pt idx="0">
                  <c:v>Users</c:v>
                </c:pt>
                <c:pt idx="1">
                  <c:v>Quality</c:v>
                </c:pt>
                <c:pt idx="2">
                  <c:v>New Data Sources</c:v>
                </c:pt>
                <c:pt idx="3">
                  <c:v>Production Process</c:v>
                </c:pt>
                <c:pt idx="4">
                  <c:v>Dissemination</c:v>
                </c:pt>
              </c:strCache>
            </c:strRef>
          </c:cat>
          <c:val>
            <c:numRef>
              <c:f>'Stacked Strategc Contribution'!$J$3:$J$7</c:f>
              <c:numCache>
                <c:formatCode>0</c:formatCode>
                <c:ptCount val="5"/>
                <c:pt idx="0">
                  <c:v>28</c:v>
                </c:pt>
                <c:pt idx="1">
                  <c:v>48</c:v>
                </c:pt>
                <c:pt idx="2">
                  <c:v>34</c:v>
                </c:pt>
                <c:pt idx="3">
                  <c:v>82</c:v>
                </c:pt>
                <c:pt idx="4">
                  <c:v>38</c:v>
                </c:pt>
              </c:numCache>
            </c:numRef>
          </c:val>
        </c:ser>
        <c:ser>
          <c:idx val="5"/>
          <c:order val="5"/>
          <c:tx>
            <c:strRef>
              <c:f>'Stacked Strategc Contribution'!$K$2</c:f>
              <c:strCache>
                <c:ptCount val="1"/>
                <c:pt idx="0">
                  <c:v>SIMSTAT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'Stacked Strategc Contribution'!$B$3:$B$7</c:f>
              <c:strCache>
                <c:ptCount val="5"/>
                <c:pt idx="0">
                  <c:v>Users</c:v>
                </c:pt>
                <c:pt idx="1">
                  <c:v>Quality</c:v>
                </c:pt>
                <c:pt idx="2">
                  <c:v>New Data Sources</c:v>
                </c:pt>
                <c:pt idx="3">
                  <c:v>Production Process</c:v>
                </c:pt>
                <c:pt idx="4">
                  <c:v>Dissemination</c:v>
                </c:pt>
              </c:strCache>
            </c:strRef>
          </c:cat>
          <c:val>
            <c:numRef>
              <c:f>'Stacked Strategc Contribution'!$K$3:$K$7</c:f>
              <c:numCache>
                <c:formatCode>0</c:formatCode>
                <c:ptCount val="5"/>
                <c:pt idx="0">
                  <c:v>28.888888888888893</c:v>
                </c:pt>
                <c:pt idx="1">
                  <c:v>68.888888888888744</c:v>
                </c:pt>
                <c:pt idx="2">
                  <c:v>48.888888888888886</c:v>
                </c:pt>
                <c:pt idx="3">
                  <c:v>80</c:v>
                </c:pt>
                <c:pt idx="4">
                  <c:v>22.222222222222186</c:v>
                </c:pt>
              </c:numCache>
            </c:numRef>
          </c:val>
        </c:ser>
        <c:ser>
          <c:idx val="6"/>
          <c:order val="6"/>
          <c:tx>
            <c:strRef>
              <c:f>'Stacked Strategc Contribution'!$M$2</c:f>
              <c:strCache>
                <c:ptCount val="1"/>
                <c:pt idx="0">
                  <c:v>Validation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'Stacked Strategc Contribution'!$B$3:$B$7</c:f>
              <c:strCache>
                <c:ptCount val="5"/>
                <c:pt idx="0">
                  <c:v>Users</c:v>
                </c:pt>
                <c:pt idx="1">
                  <c:v>Quality</c:v>
                </c:pt>
                <c:pt idx="2">
                  <c:v>New Data Sources</c:v>
                </c:pt>
                <c:pt idx="3">
                  <c:v>Production Process</c:v>
                </c:pt>
                <c:pt idx="4">
                  <c:v>Dissemination</c:v>
                </c:pt>
              </c:strCache>
            </c:strRef>
          </c:cat>
          <c:val>
            <c:numRef>
              <c:f>'Stacked Strategc Contribution'!$M$3:$M$7</c:f>
              <c:numCache>
                <c:formatCode>0</c:formatCode>
                <c:ptCount val="5"/>
                <c:pt idx="0">
                  <c:v>48</c:v>
                </c:pt>
                <c:pt idx="1">
                  <c:v>80</c:v>
                </c:pt>
                <c:pt idx="2">
                  <c:v>26</c:v>
                </c:pt>
                <c:pt idx="3">
                  <c:v>74</c:v>
                </c:pt>
                <c:pt idx="4">
                  <c:v>50</c:v>
                </c:pt>
              </c:numCache>
            </c:numRef>
          </c:val>
        </c:ser>
        <c:ser>
          <c:idx val="7"/>
          <c:order val="7"/>
          <c:tx>
            <c:strRef>
              <c:f>'Stacked Strategc Contribution'!$L$2</c:f>
              <c:strCache>
                <c:ptCount val="1"/>
                <c:pt idx="0">
                  <c:v>ESBRs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cat>
            <c:strRef>
              <c:f>'Stacked Strategc Contribution'!$B$3:$B$7</c:f>
              <c:strCache>
                <c:ptCount val="5"/>
                <c:pt idx="0">
                  <c:v>Users</c:v>
                </c:pt>
                <c:pt idx="1">
                  <c:v>Quality</c:v>
                </c:pt>
                <c:pt idx="2">
                  <c:v>New Data Sources</c:v>
                </c:pt>
                <c:pt idx="3">
                  <c:v>Production Process</c:v>
                </c:pt>
                <c:pt idx="4">
                  <c:v>Dissemination</c:v>
                </c:pt>
              </c:strCache>
            </c:strRef>
          </c:cat>
          <c:val>
            <c:numRef>
              <c:f>'Stacked Strategc Contribution'!$L$3:$L$7</c:f>
              <c:numCache>
                <c:formatCode>0</c:formatCode>
                <c:ptCount val="5"/>
                <c:pt idx="0">
                  <c:v>62</c:v>
                </c:pt>
                <c:pt idx="1">
                  <c:v>82</c:v>
                </c:pt>
                <c:pt idx="2">
                  <c:v>46</c:v>
                </c:pt>
                <c:pt idx="3">
                  <c:v>82</c:v>
                </c:pt>
                <c:pt idx="4">
                  <c:v>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4932608"/>
        <c:axId val="164947072"/>
      </c:barChart>
      <c:catAx>
        <c:axId val="1649326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Strategic Driver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164947072"/>
        <c:crosses val="autoZero"/>
        <c:auto val="1"/>
        <c:lblAlgn val="ctr"/>
        <c:lblOffset val="100"/>
        <c:noMultiLvlLbl val="0"/>
      </c:catAx>
      <c:valAx>
        <c:axId val="164947072"/>
        <c:scaling>
          <c:orientation val="minMax"/>
          <c:max val="800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crossAx val="1649326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8476738845144343"/>
          <c:y val="0.29818109908524415"/>
          <c:w val="0.1068992782152231"/>
          <c:h val="0.37082275672562015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pPr>
            <a:r>
              <a:rPr lang="en-US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DIGI</a:t>
            </a:r>
            <a:r>
              <a:rPr lang="pl-PL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COM</a:t>
            </a:r>
            <a:endParaRPr lang="en-US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c:rich>
      </c:tx>
      <c:layout>
        <c:manualLayout>
          <c:xMode val="edge"/>
          <c:yMode val="edge"/>
          <c:x val="0.46875"/>
          <c:y val="6.85185185185185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7.2619203849518824E-2"/>
          <c:y val="0.12166666666666669"/>
          <c:w val="0.72616207349081363"/>
          <c:h val="0.79645975503062116"/>
        </c:manualLayout>
      </c:layout>
      <c:scatterChart>
        <c:scatterStyle val="lineMarker"/>
        <c:varyColors val="0"/>
        <c:ser>
          <c:idx val="0"/>
          <c:order val="0"/>
          <c:tx>
            <c:v>Range of Scores</c:v>
          </c:tx>
          <c:spPr>
            <a:ln w="28575">
              <a:noFill/>
            </a:ln>
          </c:spPr>
          <c:marker>
            <c:symbol val="diamond"/>
            <c:size val="10"/>
          </c:marker>
          <c:xVal>
            <c:numRef>
              <c:f>Sheet2!$B$42:$K$42</c:f>
              <c:numCache>
                <c:formatCode>0</c:formatCode>
                <c:ptCount val="10"/>
                <c:pt idx="0">
                  <c:v>50.666666666666522</c:v>
                </c:pt>
                <c:pt idx="1">
                  <c:v>61.666666666666522</c:v>
                </c:pt>
                <c:pt idx="2">
                  <c:v>48.666666666666508</c:v>
                </c:pt>
                <c:pt idx="3">
                  <c:v>77.333333333333258</c:v>
                </c:pt>
                <c:pt idx="4">
                  <c:v>52.666666666666522</c:v>
                </c:pt>
                <c:pt idx="5">
                  <c:v>66</c:v>
                </c:pt>
                <c:pt idx="6">
                  <c:v>74</c:v>
                </c:pt>
                <c:pt idx="7">
                  <c:v>58.333333333333336</c:v>
                </c:pt>
                <c:pt idx="8">
                  <c:v>67</c:v>
                </c:pt>
                <c:pt idx="9">
                  <c:v>76</c:v>
                </c:pt>
              </c:numCache>
            </c:numRef>
          </c:xVal>
          <c:yVal>
            <c:numRef>
              <c:f>Sheet2!$B$43:$K$43</c:f>
              <c:numCache>
                <c:formatCode>0</c:formatCode>
                <c:ptCount val="10"/>
                <c:pt idx="0">
                  <c:v>50</c:v>
                </c:pt>
                <c:pt idx="1">
                  <c:v>60</c:v>
                </c:pt>
                <c:pt idx="2">
                  <c:v>60</c:v>
                </c:pt>
                <c:pt idx="3">
                  <c:v>70</c:v>
                </c:pt>
                <c:pt idx="4">
                  <c:v>70</c:v>
                </c:pt>
                <c:pt idx="5">
                  <c:v>70</c:v>
                </c:pt>
                <c:pt idx="6">
                  <c:v>90</c:v>
                </c:pt>
                <c:pt idx="7">
                  <c:v>70</c:v>
                </c:pt>
                <c:pt idx="8">
                  <c:v>60</c:v>
                </c:pt>
                <c:pt idx="9">
                  <c:v>70</c:v>
                </c:pt>
              </c:numCache>
            </c:numRef>
          </c:yVal>
          <c:smooth val="0"/>
        </c:ser>
        <c:ser>
          <c:idx val="1"/>
          <c:order val="1"/>
          <c:tx>
            <c:v>Average</c:v>
          </c:tx>
          <c:spPr>
            <a:ln w="28575">
              <a:noFill/>
            </a:ln>
          </c:spPr>
          <c:xVal>
            <c:numRef>
              <c:f>Sheet2!$L$42</c:f>
              <c:numCache>
                <c:formatCode>0</c:formatCode>
                <c:ptCount val="1"/>
                <c:pt idx="0">
                  <c:v>63.233333333333363</c:v>
                </c:pt>
              </c:numCache>
            </c:numRef>
          </c:xVal>
          <c:yVal>
            <c:numRef>
              <c:f>Sheet2!$L$43</c:f>
              <c:numCache>
                <c:formatCode>0</c:formatCode>
                <c:ptCount val="1"/>
                <c:pt idx="0">
                  <c:v>67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5374208"/>
        <c:axId val="165376384"/>
      </c:scatterChart>
      <c:valAx>
        <c:axId val="165374208"/>
        <c:scaling>
          <c:orientation val="minMax"/>
          <c:max val="100"/>
        </c:scaling>
        <c:delete val="0"/>
        <c:axPos val="b"/>
        <c:title>
          <c:tx>
            <c:rich>
              <a:bodyPr/>
              <a:lstStyle/>
              <a:p>
                <a:pPr>
                  <a:defRPr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defRPr>
                </a:pPr>
                <a:r>
                  <a:rPr lang="en-US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Attractiveness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crossAx val="165376384"/>
        <c:crosses val="autoZero"/>
        <c:crossBetween val="midCat"/>
      </c:valAx>
      <c:valAx>
        <c:axId val="16537638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defRPr>
                </a:pPr>
                <a:r>
                  <a:rPr lang="en-US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Achievability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crossAx val="165374208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>
              <a:solidFill>
                <a:srgbClr val="002060"/>
              </a:solidFill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pP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IMS</a:t>
            </a:r>
          </a:p>
        </c:rich>
      </c:tx>
      <c:layout>
        <c:manualLayout>
          <c:xMode val="edge"/>
          <c:yMode val="edge"/>
          <c:x val="0.44530741469816265"/>
          <c:y val="9.0448381452318455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6.6205161854768158E-2"/>
          <c:y val="0.1636777486147564"/>
          <c:w val="0.71736154855643042"/>
          <c:h val="0.78621872265966752"/>
        </c:manualLayout>
      </c:layout>
      <c:scatterChart>
        <c:scatterStyle val="lineMarker"/>
        <c:varyColors val="0"/>
        <c:ser>
          <c:idx val="0"/>
          <c:order val="0"/>
          <c:tx>
            <c:v>Range of Scores</c:v>
          </c:tx>
          <c:spPr>
            <a:ln w="28575">
              <a:noFill/>
            </a:ln>
          </c:spPr>
          <c:marker>
            <c:symbol val="diamond"/>
            <c:size val="10"/>
          </c:marker>
          <c:xVal>
            <c:numRef>
              <c:f>Sheet2!$B$58:$K$58</c:f>
              <c:numCache>
                <c:formatCode>0</c:formatCode>
                <c:ptCount val="10"/>
                <c:pt idx="0">
                  <c:v>40</c:v>
                </c:pt>
                <c:pt idx="1">
                  <c:v>83</c:v>
                </c:pt>
                <c:pt idx="2">
                  <c:v>34.666666666666522</c:v>
                </c:pt>
                <c:pt idx="3">
                  <c:v>11</c:v>
                </c:pt>
                <c:pt idx="4">
                  <c:v>40.333333333333336</c:v>
                </c:pt>
                <c:pt idx="5">
                  <c:v>64.666666666666671</c:v>
                </c:pt>
                <c:pt idx="6">
                  <c:v>59.333333333333336</c:v>
                </c:pt>
                <c:pt idx="7">
                  <c:v>36</c:v>
                </c:pt>
                <c:pt idx="8">
                  <c:v>67.666666666666671</c:v>
                </c:pt>
                <c:pt idx="9">
                  <c:v>77.333333333333258</c:v>
                </c:pt>
              </c:numCache>
            </c:numRef>
          </c:xVal>
          <c:yVal>
            <c:numRef>
              <c:f>Sheet2!$B$59:$K$59</c:f>
              <c:numCache>
                <c:formatCode>0</c:formatCode>
                <c:ptCount val="10"/>
                <c:pt idx="0">
                  <c:v>50</c:v>
                </c:pt>
                <c:pt idx="1">
                  <c:v>50</c:v>
                </c:pt>
                <c:pt idx="2">
                  <c:v>60</c:v>
                </c:pt>
                <c:pt idx="3">
                  <c:v>20</c:v>
                </c:pt>
                <c:pt idx="4">
                  <c:v>50</c:v>
                </c:pt>
                <c:pt idx="5">
                  <c:v>60</c:v>
                </c:pt>
                <c:pt idx="6">
                  <c:v>60</c:v>
                </c:pt>
                <c:pt idx="7">
                  <c:v>30</c:v>
                </c:pt>
                <c:pt idx="8">
                  <c:v>60</c:v>
                </c:pt>
                <c:pt idx="9">
                  <c:v>60</c:v>
                </c:pt>
              </c:numCache>
            </c:numRef>
          </c:yVal>
          <c:smooth val="0"/>
        </c:ser>
        <c:ser>
          <c:idx val="1"/>
          <c:order val="1"/>
          <c:tx>
            <c:v>Average</c:v>
          </c:tx>
          <c:spPr>
            <a:ln w="28575">
              <a:noFill/>
            </a:ln>
          </c:spPr>
          <c:xVal>
            <c:numRef>
              <c:f>Sheet2!$L$58</c:f>
              <c:numCache>
                <c:formatCode>0</c:formatCode>
                <c:ptCount val="1"/>
                <c:pt idx="0">
                  <c:v>51.4</c:v>
                </c:pt>
              </c:numCache>
            </c:numRef>
          </c:xVal>
          <c:yVal>
            <c:numRef>
              <c:f>Sheet2!$L$59</c:f>
              <c:numCache>
                <c:formatCode>0</c:formatCode>
                <c:ptCount val="1"/>
                <c:pt idx="0">
                  <c:v>50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5402496"/>
        <c:axId val="165404672"/>
      </c:scatterChart>
      <c:valAx>
        <c:axId val="165402496"/>
        <c:scaling>
          <c:orientation val="minMax"/>
          <c:max val="100"/>
        </c:scaling>
        <c:delete val="0"/>
        <c:axPos val="b"/>
        <c:title>
          <c:tx>
            <c:rich>
              <a:bodyPr/>
              <a:lstStyle/>
              <a:p>
                <a:pPr>
                  <a:defRPr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defRPr>
                </a:pPr>
                <a:r>
                  <a:rPr lang="en-US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Attractiveness</a:t>
                </a:r>
              </a:p>
            </c:rich>
          </c:tx>
          <c:layout>
            <c:manualLayout>
              <c:xMode val="edge"/>
              <c:yMode val="edge"/>
              <c:x val="0.38638226356915678"/>
              <c:y val="0.96514547164136344"/>
            </c:manualLayout>
          </c:layout>
          <c:overlay val="0"/>
        </c:title>
        <c:numFmt formatCode="0" sourceLinked="1"/>
        <c:majorTickMark val="out"/>
        <c:minorTickMark val="none"/>
        <c:tickLblPos val="nextTo"/>
        <c:crossAx val="165404672"/>
        <c:crosses val="autoZero"/>
        <c:crossBetween val="midCat"/>
      </c:valAx>
      <c:valAx>
        <c:axId val="165404672"/>
        <c:scaling>
          <c:orientation val="minMax"/>
          <c:max val="1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defRPr>
                </a:pPr>
                <a:r>
                  <a:rPr lang="en-US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Achievability</a:t>
                </a:r>
              </a:p>
            </c:rich>
          </c:tx>
          <c:layout>
            <c:manualLayout>
              <c:xMode val="edge"/>
              <c:yMode val="edge"/>
              <c:x val="0"/>
              <c:y val="0.46887794987548892"/>
            </c:manualLayout>
          </c:layout>
          <c:overlay val="0"/>
        </c:title>
        <c:numFmt formatCode="0" sourceLinked="1"/>
        <c:majorTickMark val="out"/>
        <c:minorTickMark val="none"/>
        <c:tickLblPos val="nextTo"/>
        <c:crossAx val="165402496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>
              <a:solidFill>
                <a:srgbClr val="002060"/>
              </a:solidFill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pP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SIMSTAT +</a:t>
            </a:r>
          </a:p>
        </c:rich>
      </c:tx>
      <c:layout>
        <c:manualLayout>
          <c:xMode val="edge"/>
          <c:yMode val="edge"/>
          <c:x val="0.44530741469816265"/>
          <c:y val="7.9337270341207383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7.8496833685146275E-2"/>
          <c:y val="0.16367701953922426"/>
          <c:w val="0.71320658355205602"/>
          <c:h val="0.73018022747156619"/>
        </c:manualLayout>
      </c:layout>
      <c:scatterChart>
        <c:scatterStyle val="lineMarker"/>
        <c:varyColors val="0"/>
        <c:ser>
          <c:idx val="0"/>
          <c:order val="0"/>
          <c:tx>
            <c:v>Range of Scores</c:v>
          </c:tx>
          <c:spPr>
            <a:ln w="28575">
              <a:noFill/>
            </a:ln>
          </c:spPr>
          <c:marker>
            <c:symbol val="diamond"/>
            <c:size val="10"/>
          </c:marker>
          <c:xVal>
            <c:numRef>
              <c:f>Sheet2!$B$66:$K$66</c:f>
              <c:numCache>
                <c:formatCode>0</c:formatCode>
                <c:ptCount val="10"/>
                <c:pt idx="0">
                  <c:v>59.333333333333336</c:v>
                </c:pt>
                <c:pt idx="1">
                  <c:v>79.333333333333258</c:v>
                </c:pt>
                <c:pt idx="2">
                  <c:v>37.333333333333336</c:v>
                </c:pt>
                <c:pt idx="3">
                  <c:v>47.666666666666508</c:v>
                </c:pt>
                <c:pt idx="4">
                  <c:v>38.333333333333336</c:v>
                </c:pt>
                <c:pt idx="5">
                  <c:v>59.333333333333336</c:v>
                </c:pt>
                <c:pt idx="6">
                  <c:v>72.666666666666671</c:v>
                </c:pt>
                <c:pt idx="7">
                  <c:v>56</c:v>
                </c:pt>
                <c:pt idx="9">
                  <c:v>85.333333333333258</c:v>
                </c:pt>
              </c:numCache>
            </c:numRef>
          </c:xVal>
          <c:yVal>
            <c:numRef>
              <c:f>Sheet2!$B$67:$K$67</c:f>
              <c:numCache>
                <c:formatCode>0</c:formatCode>
                <c:ptCount val="10"/>
                <c:pt idx="0">
                  <c:v>50</c:v>
                </c:pt>
                <c:pt idx="1">
                  <c:v>60</c:v>
                </c:pt>
                <c:pt idx="2">
                  <c:v>30</c:v>
                </c:pt>
                <c:pt idx="3">
                  <c:v>60</c:v>
                </c:pt>
                <c:pt idx="4">
                  <c:v>50</c:v>
                </c:pt>
                <c:pt idx="5">
                  <c:v>30</c:v>
                </c:pt>
                <c:pt idx="6">
                  <c:v>60</c:v>
                </c:pt>
                <c:pt idx="7">
                  <c:v>40</c:v>
                </c:pt>
                <c:pt idx="9">
                  <c:v>40</c:v>
                </c:pt>
              </c:numCache>
            </c:numRef>
          </c:yVal>
          <c:smooth val="0"/>
        </c:ser>
        <c:ser>
          <c:idx val="1"/>
          <c:order val="1"/>
          <c:tx>
            <c:v>Average</c:v>
          </c:tx>
          <c:spPr>
            <a:ln w="28575">
              <a:noFill/>
            </a:ln>
          </c:spPr>
          <c:xVal>
            <c:numRef>
              <c:f>Sheet2!$L$66</c:f>
              <c:numCache>
                <c:formatCode>0</c:formatCode>
                <c:ptCount val="1"/>
                <c:pt idx="0">
                  <c:v>59.481481481481268</c:v>
                </c:pt>
              </c:numCache>
            </c:numRef>
          </c:xVal>
          <c:yVal>
            <c:numRef>
              <c:f>Sheet2!$L$67</c:f>
              <c:numCache>
                <c:formatCode>0</c:formatCode>
                <c:ptCount val="1"/>
                <c:pt idx="0">
                  <c:v>46.666666666666508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5455360"/>
        <c:axId val="165457280"/>
      </c:scatterChart>
      <c:valAx>
        <c:axId val="165455360"/>
        <c:scaling>
          <c:orientation val="minMax"/>
          <c:max val="100"/>
        </c:scaling>
        <c:delete val="0"/>
        <c:axPos val="b"/>
        <c:title>
          <c:tx>
            <c:rich>
              <a:bodyPr/>
              <a:lstStyle/>
              <a:p>
                <a:pPr>
                  <a:defRPr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defRPr>
                </a:pPr>
                <a:r>
                  <a:rPr lang="en-US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Attractiveness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crossAx val="165457280"/>
        <c:crosses val="autoZero"/>
        <c:crossBetween val="midCat"/>
      </c:valAx>
      <c:valAx>
        <c:axId val="165457280"/>
        <c:scaling>
          <c:orientation val="minMax"/>
          <c:max val="1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defRPr>
                </a:pPr>
                <a:r>
                  <a:rPr lang="en-US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Achievability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crossAx val="165455360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>
              <a:solidFill>
                <a:srgbClr val="002060"/>
              </a:solidFill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>
                <a:solidFill>
                  <a:schemeClr val="tx2"/>
                </a:solidFill>
              </a:rPr>
              <a:t>Average</a:t>
            </a:r>
            <a:r>
              <a:rPr lang="en-US" baseline="0" dirty="0">
                <a:solidFill>
                  <a:schemeClr val="tx2"/>
                </a:solidFill>
              </a:rPr>
              <a:t> across 12 potential VIPs</a:t>
            </a:r>
            <a:endParaRPr lang="en-US" dirty="0">
              <a:solidFill>
                <a:schemeClr val="tx2"/>
              </a:solidFill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6.1328464054984821E-2"/>
          <c:y val="6.9886453184788352E-2"/>
          <c:w val="0.76244774656050263"/>
          <c:h val="0.85776872453007924"/>
        </c:manualLayout>
      </c:layout>
      <c:scatterChart>
        <c:scatterStyle val="lineMarker"/>
        <c:varyColors val="0"/>
        <c:ser>
          <c:idx val="0"/>
          <c:order val="0"/>
          <c:tx>
            <c:strRef>
              <c:f>'Scatter by Country'!$B$2</c:f>
              <c:strCache>
                <c:ptCount val="1"/>
                <c:pt idx="0">
                  <c:v>France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12"/>
          </c:marker>
          <c:xVal>
            <c:numRef>
              <c:f>'Scatter by Country'!$B$51</c:f>
              <c:numCache>
                <c:formatCode>0</c:formatCode>
                <c:ptCount val="1"/>
                <c:pt idx="0">
                  <c:v>48.416666666666515</c:v>
                </c:pt>
              </c:numCache>
            </c:numRef>
          </c:xVal>
          <c:yVal>
            <c:numRef>
              <c:f>'Scatter by Country'!$B$52</c:f>
              <c:numCache>
                <c:formatCode>0</c:formatCode>
                <c:ptCount val="1"/>
                <c:pt idx="0">
                  <c:v>50.833333333333336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'Scatter by Country'!$C$2</c:f>
              <c:strCache>
                <c:ptCount val="1"/>
                <c:pt idx="0">
                  <c:v>Italy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12"/>
          </c:marker>
          <c:xVal>
            <c:numRef>
              <c:f>'Scatter by Country'!$C$51</c:f>
              <c:numCache>
                <c:formatCode>0</c:formatCode>
                <c:ptCount val="1"/>
                <c:pt idx="0">
                  <c:v>70.888888888888715</c:v>
                </c:pt>
              </c:numCache>
            </c:numRef>
          </c:xVal>
          <c:yVal>
            <c:numRef>
              <c:f>'Scatter by Country'!$C$52</c:f>
              <c:numCache>
                <c:formatCode>0</c:formatCode>
                <c:ptCount val="1"/>
                <c:pt idx="0">
                  <c:v>61.666666666666565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'Scatter by Country'!$D$2</c:f>
              <c:strCache>
                <c:ptCount val="1"/>
                <c:pt idx="0">
                  <c:v>UK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12"/>
            <c:spPr>
              <a:ln w="38100"/>
            </c:spPr>
          </c:marker>
          <c:xVal>
            <c:numRef>
              <c:f>'Scatter by Country'!$D$51</c:f>
              <c:numCache>
                <c:formatCode>0</c:formatCode>
                <c:ptCount val="1"/>
                <c:pt idx="0">
                  <c:v>43.666666666666565</c:v>
                </c:pt>
              </c:numCache>
            </c:numRef>
          </c:xVal>
          <c:yVal>
            <c:numRef>
              <c:f>'Scatter by Country'!$D$52</c:f>
              <c:numCache>
                <c:formatCode>0</c:formatCode>
                <c:ptCount val="1"/>
                <c:pt idx="0">
                  <c:v>55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'Scatter by Country'!$E$2</c:f>
              <c:strCache>
                <c:ptCount val="1"/>
                <c:pt idx="0">
                  <c:v>Netherlands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12"/>
            <c:spPr>
              <a:solidFill>
                <a:srgbClr val="FF0000"/>
              </a:solidFill>
            </c:spPr>
          </c:marker>
          <c:xVal>
            <c:numRef>
              <c:f>'Scatter by Country'!$E$51</c:f>
              <c:numCache>
                <c:formatCode>0</c:formatCode>
                <c:ptCount val="1"/>
                <c:pt idx="0">
                  <c:v>48.972222222222221</c:v>
                </c:pt>
              </c:numCache>
            </c:numRef>
          </c:xVal>
          <c:yVal>
            <c:numRef>
              <c:f>'Scatter by Country'!$E$52</c:f>
              <c:numCache>
                <c:formatCode>0</c:formatCode>
                <c:ptCount val="1"/>
                <c:pt idx="0">
                  <c:v>52.5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'Scatter by Country'!$F$2</c:f>
              <c:strCache>
                <c:ptCount val="1"/>
                <c:pt idx="0">
                  <c:v>Slovenia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12"/>
            <c:spPr>
              <a:solidFill>
                <a:schemeClr val="accent5">
                  <a:lumMod val="60000"/>
                  <a:lumOff val="40000"/>
                </a:schemeClr>
              </a:solidFill>
            </c:spPr>
          </c:marker>
          <c:xVal>
            <c:numRef>
              <c:f>'Scatter by Country'!$F$51</c:f>
              <c:numCache>
                <c:formatCode>0</c:formatCode>
                <c:ptCount val="1"/>
                <c:pt idx="0">
                  <c:v>43.222222222222278</c:v>
                </c:pt>
              </c:numCache>
            </c:numRef>
          </c:xVal>
          <c:yVal>
            <c:numRef>
              <c:f>'Scatter by Country'!$F$52</c:f>
              <c:numCache>
                <c:formatCode>0</c:formatCode>
                <c:ptCount val="1"/>
                <c:pt idx="0">
                  <c:v>59.166666666666565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'Scatter by Country'!$G$2</c:f>
              <c:strCache>
                <c:ptCount val="1"/>
                <c:pt idx="0">
                  <c:v>Hungary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12"/>
          </c:marker>
          <c:xVal>
            <c:numRef>
              <c:f>'Scatter by Country'!$G$51</c:f>
              <c:numCache>
                <c:formatCode>0</c:formatCode>
                <c:ptCount val="1"/>
                <c:pt idx="0">
                  <c:v>66.333333333333258</c:v>
                </c:pt>
              </c:numCache>
            </c:numRef>
          </c:xVal>
          <c:yVal>
            <c:numRef>
              <c:f>'Scatter by Country'!$G$52</c:f>
              <c:numCache>
                <c:formatCode>0</c:formatCode>
                <c:ptCount val="1"/>
                <c:pt idx="0">
                  <c:v>54.166666666666565</c:v>
                </c:pt>
              </c:numCache>
            </c:numRef>
          </c:yVal>
          <c:smooth val="0"/>
        </c:ser>
        <c:ser>
          <c:idx val="6"/>
          <c:order val="6"/>
          <c:tx>
            <c:strRef>
              <c:f>'Scatter by Country'!$H$2</c:f>
              <c:strCache>
                <c:ptCount val="1"/>
                <c:pt idx="0">
                  <c:v>Belgium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12"/>
            <c:spPr>
              <a:solidFill>
                <a:srgbClr val="FFFF00"/>
              </a:solidFill>
            </c:spPr>
          </c:marker>
          <c:xVal>
            <c:numRef>
              <c:f>'Scatter by Country'!$H$51</c:f>
              <c:numCache>
                <c:formatCode>0</c:formatCode>
                <c:ptCount val="1"/>
                <c:pt idx="0">
                  <c:v>62.583333333333336</c:v>
                </c:pt>
              </c:numCache>
            </c:numRef>
          </c:xVal>
          <c:yVal>
            <c:numRef>
              <c:f>'Scatter by Country'!$H$52</c:f>
              <c:numCache>
                <c:formatCode>0</c:formatCode>
                <c:ptCount val="1"/>
                <c:pt idx="0">
                  <c:v>59.166666666666565</c:v>
                </c:pt>
              </c:numCache>
            </c:numRef>
          </c:yVal>
          <c:smooth val="0"/>
        </c:ser>
        <c:ser>
          <c:idx val="7"/>
          <c:order val="7"/>
          <c:tx>
            <c:strRef>
              <c:f>'Scatter by Country'!$I$2</c:f>
              <c:strCache>
                <c:ptCount val="1"/>
                <c:pt idx="0">
                  <c:v>Sweden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12"/>
            <c:spPr>
              <a:solidFill>
                <a:srgbClr val="00B050"/>
              </a:solidFill>
            </c:spPr>
          </c:marker>
          <c:xVal>
            <c:numRef>
              <c:f>'Scatter by Country'!$I$51</c:f>
              <c:numCache>
                <c:formatCode>0</c:formatCode>
                <c:ptCount val="1"/>
                <c:pt idx="0">
                  <c:v>48.083333333333336</c:v>
                </c:pt>
              </c:numCache>
            </c:numRef>
          </c:xVal>
          <c:yVal>
            <c:numRef>
              <c:f>'Scatter by Country'!$I$52</c:f>
              <c:numCache>
                <c:formatCode>0</c:formatCode>
                <c:ptCount val="1"/>
                <c:pt idx="0">
                  <c:v>55.833333333333336</c:v>
                </c:pt>
              </c:numCache>
            </c:numRef>
          </c:yVal>
          <c:smooth val="0"/>
        </c:ser>
        <c:ser>
          <c:idx val="8"/>
          <c:order val="8"/>
          <c:tx>
            <c:strRef>
              <c:f>'Scatter by Country'!$J$2</c:f>
              <c:strCache>
                <c:ptCount val="1"/>
                <c:pt idx="0">
                  <c:v>Norway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12"/>
            <c:spPr>
              <a:solidFill>
                <a:srgbClr val="7030A0"/>
              </a:solidFill>
            </c:spPr>
          </c:marker>
          <c:xVal>
            <c:numRef>
              <c:f>'Scatter by Country'!$J$51</c:f>
              <c:numCache>
                <c:formatCode>0</c:formatCode>
                <c:ptCount val="1"/>
                <c:pt idx="0">
                  <c:v>55.972222222222221</c:v>
                </c:pt>
              </c:numCache>
            </c:numRef>
          </c:xVal>
          <c:yVal>
            <c:numRef>
              <c:f>'Scatter by Country'!$J$52</c:f>
              <c:numCache>
                <c:formatCode>0</c:formatCode>
                <c:ptCount val="1"/>
                <c:pt idx="0">
                  <c:v>45</c:v>
                </c:pt>
              </c:numCache>
            </c:numRef>
          </c:yVal>
          <c:smooth val="0"/>
        </c:ser>
        <c:ser>
          <c:idx val="9"/>
          <c:order val="9"/>
          <c:tx>
            <c:strRef>
              <c:f>'Scatter by Country'!$K$2</c:f>
              <c:strCache>
                <c:ptCount val="1"/>
                <c:pt idx="0">
                  <c:v>Eurostat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12"/>
          </c:marker>
          <c:xVal>
            <c:numRef>
              <c:f>'Scatter by Country'!$K$51</c:f>
              <c:numCache>
                <c:formatCode>0</c:formatCode>
                <c:ptCount val="1"/>
                <c:pt idx="0">
                  <c:v>81.638888888888715</c:v>
                </c:pt>
              </c:numCache>
            </c:numRef>
          </c:xVal>
          <c:yVal>
            <c:numRef>
              <c:f>'Scatter by Country'!$K$52</c:f>
              <c:numCache>
                <c:formatCode>0</c:formatCode>
                <c:ptCount val="1"/>
                <c:pt idx="0">
                  <c:v>64.166666666666671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7091584"/>
        <c:axId val="167114240"/>
      </c:scatterChart>
      <c:valAx>
        <c:axId val="167091584"/>
        <c:scaling>
          <c:orientation val="minMax"/>
          <c:max val="1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Attractiveness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crossAx val="167114240"/>
        <c:crosses val="autoZero"/>
        <c:crossBetween val="midCat"/>
      </c:valAx>
      <c:valAx>
        <c:axId val="167114240"/>
        <c:scaling>
          <c:orientation val="minMax"/>
          <c:max val="1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Achievability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crossAx val="16709158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9890098413177904E-2"/>
          <c:y val="2.2606212419709067E-2"/>
          <c:w val="0.81578071038721678"/>
          <c:h val="0.88320898489605715"/>
        </c:manualLayout>
      </c:layout>
      <c:scatterChart>
        <c:scatterStyle val="lineMarker"/>
        <c:varyColors val="0"/>
        <c:ser>
          <c:idx val="0"/>
          <c:order val="0"/>
          <c:tx>
            <c:strRef>
              <c:f>'scatter graphs'!$A$4</c:f>
              <c:strCache>
                <c:ptCount val="1"/>
                <c:pt idx="0">
                  <c:v>UA / IPROD</c:v>
                </c:pt>
              </c:strCache>
            </c:strRef>
          </c:tx>
          <c:spPr>
            <a:ln w="28575">
              <a:noFill/>
            </a:ln>
          </c:spPr>
          <c:xVal>
            <c:numRef>
              <c:f>'scatter graphs'!$L$4</c:f>
              <c:numCache>
                <c:formatCode>0</c:formatCode>
                <c:ptCount val="1"/>
                <c:pt idx="0">
                  <c:v>63.433333333333323</c:v>
                </c:pt>
              </c:numCache>
            </c:numRef>
          </c:xVal>
          <c:yVal>
            <c:numRef>
              <c:f>'scatter graphs'!$L$19</c:f>
              <c:numCache>
                <c:formatCode>0</c:formatCode>
                <c:ptCount val="1"/>
                <c:pt idx="0">
                  <c:v>64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'scatter graphs'!$A$5</c:f>
              <c:strCache>
                <c:ptCount val="1"/>
                <c:pt idx="0">
                  <c:v>BIG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12"/>
            <c:spPr>
              <a:solidFill>
                <a:schemeClr val="bg2">
                  <a:lumMod val="50000"/>
                </a:schemeClr>
              </a:solidFill>
            </c:spPr>
          </c:marker>
          <c:xVal>
            <c:numRef>
              <c:f>'scatter graphs'!$L$5</c:f>
              <c:numCache>
                <c:formatCode>0</c:formatCode>
                <c:ptCount val="1"/>
                <c:pt idx="0">
                  <c:v>66.599999999999994</c:v>
                </c:pt>
              </c:numCache>
            </c:numRef>
          </c:xVal>
          <c:yVal>
            <c:numRef>
              <c:f>'scatter graphs'!$L$20</c:f>
              <c:numCache>
                <c:formatCode>0</c:formatCode>
                <c:ptCount val="1"/>
                <c:pt idx="0">
                  <c:v>47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'scatter graphs'!$A$6</c:f>
              <c:strCache>
                <c:ptCount val="1"/>
                <c:pt idx="0">
                  <c:v>DIGI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12"/>
            <c:spPr>
              <a:solidFill>
                <a:srgbClr val="00B050"/>
              </a:solidFill>
            </c:spPr>
          </c:marker>
          <c:xVal>
            <c:numRef>
              <c:f>'scatter graphs'!$L$6</c:f>
              <c:numCache>
                <c:formatCode>0</c:formatCode>
                <c:ptCount val="1"/>
                <c:pt idx="0">
                  <c:v>63.233333333333363</c:v>
                </c:pt>
              </c:numCache>
            </c:numRef>
          </c:xVal>
          <c:yVal>
            <c:numRef>
              <c:f>'scatter graphs'!$L$21</c:f>
              <c:numCache>
                <c:formatCode>0</c:formatCode>
                <c:ptCount val="1"/>
                <c:pt idx="0">
                  <c:v>67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'scatter graphs'!$A$7</c:f>
              <c:strCache>
                <c:ptCount val="1"/>
                <c:pt idx="0">
                  <c:v>ESDEN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12"/>
            <c:spPr>
              <a:solidFill>
                <a:schemeClr val="accent4"/>
              </a:solidFill>
            </c:spPr>
          </c:marker>
          <c:xVal>
            <c:numRef>
              <c:f>'scatter graphs'!$L$7</c:f>
              <c:numCache>
                <c:formatCode>0</c:formatCode>
                <c:ptCount val="1"/>
                <c:pt idx="0">
                  <c:v>46.566666666666592</c:v>
                </c:pt>
              </c:numCache>
            </c:numRef>
          </c:xVal>
          <c:yVal>
            <c:numRef>
              <c:f>'scatter graphs'!$L$22</c:f>
              <c:numCache>
                <c:formatCode>0</c:formatCode>
                <c:ptCount val="1"/>
                <c:pt idx="0">
                  <c:v>53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'scatter graphs'!$A$8</c:f>
              <c:strCache>
                <c:ptCount val="1"/>
                <c:pt idx="0">
                  <c:v>Admin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12"/>
            <c:spPr>
              <a:solidFill>
                <a:schemeClr val="tx2"/>
              </a:solidFill>
            </c:spPr>
          </c:marker>
          <c:xVal>
            <c:numRef>
              <c:f>'scatter graphs'!$L$8</c:f>
              <c:numCache>
                <c:formatCode>0</c:formatCode>
                <c:ptCount val="1"/>
                <c:pt idx="0">
                  <c:v>63.566666666666592</c:v>
                </c:pt>
              </c:numCache>
            </c:numRef>
          </c:xVal>
          <c:yVal>
            <c:numRef>
              <c:f>'scatter graphs'!$L$23</c:f>
              <c:numCache>
                <c:formatCode>0</c:formatCode>
                <c:ptCount val="1"/>
                <c:pt idx="0">
                  <c:v>68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'scatter graphs'!$A$9</c:f>
              <c:strCache>
                <c:ptCount val="1"/>
                <c:pt idx="0">
                  <c:v>DW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13"/>
            <c:spPr>
              <a:solidFill>
                <a:schemeClr val="accent2"/>
              </a:solidFill>
            </c:spPr>
          </c:marker>
          <c:xVal>
            <c:numRef>
              <c:f>'scatter graphs'!$L$9</c:f>
              <c:numCache>
                <c:formatCode>0</c:formatCode>
                <c:ptCount val="1"/>
                <c:pt idx="0">
                  <c:v>53.1666666666666</c:v>
                </c:pt>
              </c:numCache>
            </c:numRef>
          </c:xVal>
          <c:yVal>
            <c:numRef>
              <c:f>'scatter graphs'!$L$24</c:f>
              <c:numCache>
                <c:formatCode>0</c:formatCode>
                <c:ptCount val="1"/>
                <c:pt idx="0">
                  <c:v>52</c:v>
                </c:pt>
              </c:numCache>
            </c:numRef>
          </c:yVal>
          <c:smooth val="0"/>
        </c:ser>
        <c:ser>
          <c:idx val="6"/>
          <c:order val="6"/>
          <c:tx>
            <c:strRef>
              <c:f>'scatter graphs'!$A$10</c:f>
              <c:strCache>
                <c:ptCount val="1"/>
                <c:pt idx="0">
                  <c:v>IMS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15"/>
            <c:spPr>
              <a:solidFill>
                <a:schemeClr val="accent1"/>
              </a:solidFill>
            </c:spPr>
          </c:marker>
          <c:xVal>
            <c:numRef>
              <c:f>'scatter graphs'!$L$10</c:f>
              <c:numCache>
                <c:formatCode>0</c:formatCode>
                <c:ptCount val="1"/>
                <c:pt idx="0">
                  <c:v>51.4</c:v>
                </c:pt>
              </c:numCache>
            </c:numRef>
          </c:xVal>
          <c:yVal>
            <c:numRef>
              <c:f>'scatter graphs'!$L$25</c:f>
              <c:numCache>
                <c:formatCode>0</c:formatCode>
                <c:ptCount val="1"/>
                <c:pt idx="0">
                  <c:v>50</c:v>
                </c:pt>
              </c:numCache>
            </c:numRef>
          </c:yVal>
          <c:smooth val="0"/>
        </c:ser>
        <c:ser>
          <c:idx val="7"/>
          <c:order val="7"/>
          <c:tx>
            <c:strRef>
              <c:f>'scatter graphs'!$A$11</c:f>
              <c:strCache>
                <c:ptCount val="1"/>
                <c:pt idx="0">
                  <c:v>SERV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9"/>
            <c:spPr>
              <a:solidFill>
                <a:srgbClr val="FF0000"/>
              </a:solidFill>
            </c:spPr>
          </c:marker>
          <c:xVal>
            <c:numRef>
              <c:f>'scatter graphs'!$L$11</c:f>
              <c:numCache>
                <c:formatCode>0</c:formatCode>
                <c:ptCount val="1"/>
                <c:pt idx="0">
                  <c:v>51.5</c:v>
                </c:pt>
              </c:numCache>
            </c:numRef>
          </c:xVal>
          <c:yVal>
            <c:numRef>
              <c:f>'scatter graphs'!$L$26</c:f>
              <c:numCache>
                <c:formatCode>0</c:formatCode>
                <c:ptCount val="1"/>
                <c:pt idx="0">
                  <c:v>48</c:v>
                </c:pt>
              </c:numCache>
            </c:numRef>
          </c:yVal>
          <c:smooth val="0"/>
        </c:ser>
        <c:ser>
          <c:idx val="8"/>
          <c:order val="8"/>
          <c:tx>
            <c:strRef>
              <c:f>'scatter graphs'!$A$12</c:f>
              <c:strCache>
                <c:ptCount val="1"/>
                <c:pt idx="0">
                  <c:v>SIMSAT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12"/>
            <c:spPr>
              <a:solidFill>
                <a:schemeClr val="accent3"/>
              </a:solidFill>
            </c:spPr>
          </c:marker>
          <c:xVal>
            <c:numRef>
              <c:f>'scatter graphs'!$L$12</c:f>
              <c:numCache>
                <c:formatCode>0</c:formatCode>
                <c:ptCount val="1"/>
                <c:pt idx="0">
                  <c:v>59.481481481481389</c:v>
                </c:pt>
              </c:numCache>
            </c:numRef>
          </c:xVal>
          <c:yVal>
            <c:numRef>
              <c:f>'scatter graphs'!$L$27</c:f>
              <c:numCache>
                <c:formatCode>0</c:formatCode>
                <c:ptCount val="1"/>
                <c:pt idx="0">
                  <c:v>46.666666666666593</c:v>
                </c:pt>
              </c:numCache>
            </c:numRef>
          </c:yVal>
          <c:smooth val="0"/>
        </c:ser>
        <c:ser>
          <c:idx val="9"/>
          <c:order val="9"/>
          <c:tx>
            <c:strRef>
              <c:f>'scatter graphs'!$A$13</c:f>
              <c:strCache>
                <c:ptCount val="1"/>
                <c:pt idx="0">
                  <c:v>ESBRs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13"/>
            <c:spPr>
              <a:solidFill>
                <a:srgbClr val="7030A0"/>
              </a:solidFill>
            </c:spPr>
          </c:marker>
          <c:xVal>
            <c:numRef>
              <c:f>'scatter graphs'!$L$13</c:f>
              <c:numCache>
                <c:formatCode>0</c:formatCode>
                <c:ptCount val="1"/>
                <c:pt idx="0">
                  <c:v>67.100000000000009</c:v>
                </c:pt>
              </c:numCache>
            </c:numRef>
          </c:xVal>
          <c:yVal>
            <c:numRef>
              <c:f>'scatter graphs'!$L$28</c:f>
              <c:numCache>
                <c:formatCode>0</c:formatCode>
                <c:ptCount val="1"/>
                <c:pt idx="0">
                  <c:v>48</c:v>
                </c:pt>
              </c:numCache>
            </c:numRef>
          </c:yVal>
          <c:smooth val="0"/>
        </c:ser>
        <c:ser>
          <c:idx val="10"/>
          <c:order val="10"/>
          <c:tx>
            <c:strRef>
              <c:f>'scatter graphs'!$A$14</c:f>
              <c:strCache>
                <c:ptCount val="1"/>
                <c:pt idx="0">
                  <c:v>Validation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12"/>
            <c:spPr>
              <a:solidFill>
                <a:srgbClr val="0070C0"/>
              </a:solidFill>
            </c:spPr>
          </c:marker>
          <c:xVal>
            <c:numRef>
              <c:f>'scatter graphs'!$L$14</c:f>
              <c:numCache>
                <c:formatCode>0</c:formatCode>
                <c:ptCount val="1"/>
                <c:pt idx="0">
                  <c:v>55.9</c:v>
                </c:pt>
              </c:numCache>
            </c:numRef>
          </c:xVal>
          <c:yVal>
            <c:numRef>
              <c:f>'scatter graphs'!$L$29</c:f>
              <c:numCache>
                <c:formatCode>0</c:formatCode>
                <c:ptCount val="1"/>
                <c:pt idx="0">
                  <c:v>67</c:v>
                </c:pt>
              </c:numCache>
            </c:numRef>
          </c:yVal>
          <c:smooth val="0"/>
        </c:ser>
        <c:ser>
          <c:idx val="11"/>
          <c:order val="11"/>
          <c:tx>
            <c:strRef>
              <c:f>'scatter graphs'!$A$15</c:f>
              <c:strCache>
                <c:ptCount val="1"/>
                <c:pt idx="0">
                  <c:v>DARA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12"/>
            <c:spPr>
              <a:solidFill>
                <a:schemeClr val="accent6"/>
              </a:solidFill>
            </c:spPr>
          </c:marker>
          <c:xVal>
            <c:numRef>
              <c:f>'scatter graphs'!$L$15</c:f>
              <c:numCache>
                <c:formatCode>0</c:formatCode>
                <c:ptCount val="1"/>
                <c:pt idx="0">
                  <c:v>47.733333333333363</c:v>
                </c:pt>
              </c:numCache>
            </c:numRef>
          </c:xVal>
          <c:yVal>
            <c:numRef>
              <c:f>'scatter graphs'!$L$30</c:f>
              <c:numCache>
                <c:formatCode>0</c:formatCode>
                <c:ptCount val="1"/>
                <c:pt idx="0">
                  <c:v>63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7133568"/>
        <c:axId val="167135488"/>
      </c:scatterChart>
      <c:valAx>
        <c:axId val="167133568"/>
        <c:scaling>
          <c:orientation val="minMax"/>
          <c:max val="80"/>
          <c:min val="2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Attractiveness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crossAx val="167135488"/>
        <c:crosses val="autoZero"/>
        <c:crossBetween val="midCat"/>
      </c:valAx>
      <c:valAx>
        <c:axId val="167135488"/>
        <c:scaling>
          <c:orientation val="minMax"/>
          <c:max val="80"/>
          <c:min val="2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Achievability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crossAx val="16713356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8537872309684562"/>
          <c:y val="0.23977029499336361"/>
          <c:w val="0.11462127690315435"/>
          <c:h val="0.50147676045390943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'Stacked Strategc Contribution'!$F$2</c:f>
              <c:strCache>
                <c:ptCount val="1"/>
                <c:pt idx="0">
                  <c:v>ESDEN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'Stacked Strategc Contribution'!$B$3:$B$7</c:f>
              <c:strCache>
                <c:ptCount val="5"/>
                <c:pt idx="0">
                  <c:v>Users</c:v>
                </c:pt>
                <c:pt idx="1">
                  <c:v>Quality</c:v>
                </c:pt>
                <c:pt idx="2">
                  <c:v>New Data Sources</c:v>
                </c:pt>
                <c:pt idx="3">
                  <c:v>Production Process</c:v>
                </c:pt>
                <c:pt idx="4">
                  <c:v>Dissemination</c:v>
                </c:pt>
              </c:strCache>
            </c:strRef>
          </c:cat>
          <c:val>
            <c:numRef>
              <c:f>'Stacked Strategc Contribution'!$F$3:$F$7</c:f>
              <c:numCache>
                <c:formatCode>0</c:formatCode>
                <c:ptCount val="5"/>
                <c:pt idx="0">
                  <c:v>22</c:v>
                </c:pt>
                <c:pt idx="1">
                  <c:v>50</c:v>
                </c:pt>
                <c:pt idx="2">
                  <c:v>34</c:v>
                </c:pt>
                <c:pt idx="3">
                  <c:v>76</c:v>
                </c:pt>
                <c:pt idx="4">
                  <c:v>36</c:v>
                </c:pt>
              </c:numCache>
            </c:numRef>
          </c:val>
        </c:ser>
        <c:ser>
          <c:idx val="1"/>
          <c:order val="1"/>
          <c:tx>
            <c:strRef>
              <c:f>'Stacked Strategc Contribution'!$G$2</c:f>
              <c:strCache>
                <c:ptCount val="1"/>
                <c:pt idx="0">
                  <c:v>ADMIN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cat>
            <c:strRef>
              <c:f>'Stacked Strategc Contribution'!$B$3:$B$7</c:f>
              <c:strCache>
                <c:ptCount val="5"/>
                <c:pt idx="0">
                  <c:v>Users</c:v>
                </c:pt>
                <c:pt idx="1">
                  <c:v>Quality</c:v>
                </c:pt>
                <c:pt idx="2">
                  <c:v>New Data Sources</c:v>
                </c:pt>
                <c:pt idx="3">
                  <c:v>Production Process</c:v>
                </c:pt>
                <c:pt idx="4">
                  <c:v>Dissemination</c:v>
                </c:pt>
              </c:strCache>
            </c:strRef>
          </c:cat>
          <c:val>
            <c:numRef>
              <c:f>'Stacked Strategc Contribution'!$G$3:$G$7</c:f>
              <c:numCache>
                <c:formatCode>0</c:formatCode>
                <c:ptCount val="5"/>
                <c:pt idx="0">
                  <c:v>44</c:v>
                </c:pt>
                <c:pt idx="1">
                  <c:v>68</c:v>
                </c:pt>
                <c:pt idx="2">
                  <c:v>82</c:v>
                </c:pt>
                <c:pt idx="3">
                  <c:v>66</c:v>
                </c:pt>
                <c:pt idx="4">
                  <c:v>28</c:v>
                </c:pt>
              </c:numCache>
            </c:numRef>
          </c:val>
        </c:ser>
        <c:ser>
          <c:idx val="2"/>
          <c:order val="2"/>
          <c:tx>
            <c:strRef>
              <c:f>'Stacked Strategc Contribution'!$H$2</c:f>
              <c:strCache>
                <c:ptCount val="1"/>
                <c:pt idx="0">
                  <c:v>DW</c:v>
                </c:pt>
              </c:strCache>
            </c:strRef>
          </c:tx>
          <c:spPr>
            <a:solidFill>
              <a:srgbClr val="C0504D"/>
            </a:solidFill>
          </c:spPr>
          <c:invertIfNegative val="0"/>
          <c:cat>
            <c:strRef>
              <c:f>'Stacked Strategc Contribution'!$B$3:$B$7</c:f>
              <c:strCache>
                <c:ptCount val="5"/>
                <c:pt idx="0">
                  <c:v>Users</c:v>
                </c:pt>
                <c:pt idx="1">
                  <c:v>Quality</c:v>
                </c:pt>
                <c:pt idx="2">
                  <c:v>New Data Sources</c:v>
                </c:pt>
                <c:pt idx="3">
                  <c:v>Production Process</c:v>
                </c:pt>
                <c:pt idx="4">
                  <c:v>Dissemination</c:v>
                </c:pt>
              </c:strCache>
            </c:strRef>
          </c:cat>
          <c:val>
            <c:numRef>
              <c:f>'Stacked Strategc Contribution'!$H$3:$H$7</c:f>
              <c:numCache>
                <c:formatCode>0</c:formatCode>
                <c:ptCount val="5"/>
                <c:pt idx="0">
                  <c:v>54</c:v>
                </c:pt>
                <c:pt idx="1">
                  <c:v>36</c:v>
                </c:pt>
                <c:pt idx="2">
                  <c:v>22</c:v>
                </c:pt>
                <c:pt idx="3">
                  <c:v>64</c:v>
                </c:pt>
                <c:pt idx="4">
                  <c:v>74</c:v>
                </c:pt>
              </c:numCache>
            </c:numRef>
          </c:val>
        </c:ser>
        <c:ser>
          <c:idx val="3"/>
          <c:order val="3"/>
          <c:tx>
            <c:strRef>
              <c:f>'Stacked Strategc Contribution'!$I$2</c:f>
              <c:strCache>
                <c:ptCount val="1"/>
                <c:pt idx="0">
                  <c:v>IMS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'Stacked Strategc Contribution'!$B$3:$B$7</c:f>
              <c:strCache>
                <c:ptCount val="5"/>
                <c:pt idx="0">
                  <c:v>Users</c:v>
                </c:pt>
                <c:pt idx="1">
                  <c:v>Quality</c:v>
                </c:pt>
                <c:pt idx="2">
                  <c:v>New Data Sources</c:v>
                </c:pt>
                <c:pt idx="3">
                  <c:v>Production Process</c:v>
                </c:pt>
                <c:pt idx="4">
                  <c:v>Dissemination</c:v>
                </c:pt>
              </c:strCache>
            </c:strRef>
          </c:cat>
          <c:val>
            <c:numRef>
              <c:f>'Stacked Strategc Contribution'!$I$3:$I$7</c:f>
              <c:numCache>
                <c:formatCode>0</c:formatCode>
                <c:ptCount val="5"/>
                <c:pt idx="0">
                  <c:v>26</c:v>
                </c:pt>
                <c:pt idx="1">
                  <c:v>58</c:v>
                </c:pt>
                <c:pt idx="2">
                  <c:v>38</c:v>
                </c:pt>
                <c:pt idx="3">
                  <c:v>78</c:v>
                </c:pt>
                <c:pt idx="4">
                  <c:v>28</c:v>
                </c:pt>
              </c:numCache>
            </c:numRef>
          </c:val>
        </c:ser>
        <c:ser>
          <c:idx val="4"/>
          <c:order val="4"/>
          <c:tx>
            <c:strRef>
              <c:f>'Stacked Strategc Contribution'!$J$2</c:f>
              <c:strCache>
                <c:ptCount val="1"/>
                <c:pt idx="0">
                  <c:v>SERV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'Stacked Strategc Contribution'!$B$3:$B$7</c:f>
              <c:strCache>
                <c:ptCount val="5"/>
                <c:pt idx="0">
                  <c:v>Users</c:v>
                </c:pt>
                <c:pt idx="1">
                  <c:v>Quality</c:v>
                </c:pt>
                <c:pt idx="2">
                  <c:v>New Data Sources</c:v>
                </c:pt>
                <c:pt idx="3">
                  <c:v>Production Process</c:v>
                </c:pt>
                <c:pt idx="4">
                  <c:v>Dissemination</c:v>
                </c:pt>
              </c:strCache>
            </c:strRef>
          </c:cat>
          <c:val>
            <c:numRef>
              <c:f>'Stacked Strategc Contribution'!$J$3:$J$7</c:f>
              <c:numCache>
                <c:formatCode>0</c:formatCode>
                <c:ptCount val="5"/>
                <c:pt idx="0">
                  <c:v>28</c:v>
                </c:pt>
                <c:pt idx="1">
                  <c:v>48</c:v>
                </c:pt>
                <c:pt idx="2">
                  <c:v>34</c:v>
                </c:pt>
                <c:pt idx="3">
                  <c:v>82</c:v>
                </c:pt>
                <c:pt idx="4">
                  <c:v>38</c:v>
                </c:pt>
              </c:numCache>
            </c:numRef>
          </c:val>
        </c:ser>
        <c:ser>
          <c:idx val="5"/>
          <c:order val="5"/>
          <c:tx>
            <c:strRef>
              <c:f>'Stacked Strategc Contribution'!$K$2</c:f>
              <c:strCache>
                <c:ptCount val="1"/>
                <c:pt idx="0">
                  <c:v>SIMSTAT+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'Stacked Strategc Contribution'!$B$3:$B$7</c:f>
              <c:strCache>
                <c:ptCount val="5"/>
                <c:pt idx="0">
                  <c:v>Users</c:v>
                </c:pt>
                <c:pt idx="1">
                  <c:v>Quality</c:v>
                </c:pt>
                <c:pt idx="2">
                  <c:v>New Data Sources</c:v>
                </c:pt>
                <c:pt idx="3">
                  <c:v>Production Process</c:v>
                </c:pt>
                <c:pt idx="4">
                  <c:v>Dissemination</c:v>
                </c:pt>
              </c:strCache>
            </c:strRef>
          </c:cat>
          <c:val>
            <c:numRef>
              <c:f>'Stacked Strategc Contribution'!$K$3:$K$7</c:f>
              <c:numCache>
                <c:formatCode>0</c:formatCode>
                <c:ptCount val="5"/>
                <c:pt idx="0">
                  <c:v>28.888888888888889</c:v>
                </c:pt>
                <c:pt idx="1">
                  <c:v>68.888888888888886</c:v>
                </c:pt>
                <c:pt idx="2">
                  <c:v>48.888888888888886</c:v>
                </c:pt>
                <c:pt idx="3">
                  <c:v>80</c:v>
                </c:pt>
                <c:pt idx="4">
                  <c:v>22.222222222222221</c:v>
                </c:pt>
              </c:numCache>
            </c:numRef>
          </c:val>
        </c:ser>
        <c:ser>
          <c:idx val="6"/>
          <c:order val="6"/>
          <c:tx>
            <c:strRef>
              <c:f>'Stacked Strategc Contribution'!$M$2</c:f>
              <c:strCache>
                <c:ptCount val="1"/>
                <c:pt idx="0">
                  <c:v>Validation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'Stacked Strategc Contribution'!$B$3:$B$7</c:f>
              <c:strCache>
                <c:ptCount val="5"/>
                <c:pt idx="0">
                  <c:v>Users</c:v>
                </c:pt>
                <c:pt idx="1">
                  <c:v>Quality</c:v>
                </c:pt>
                <c:pt idx="2">
                  <c:v>New Data Sources</c:v>
                </c:pt>
                <c:pt idx="3">
                  <c:v>Production Process</c:v>
                </c:pt>
                <c:pt idx="4">
                  <c:v>Dissemination</c:v>
                </c:pt>
              </c:strCache>
            </c:strRef>
          </c:cat>
          <c:val>
            <c:numRef>
              <c:f>'Stacked Strategc Contribution'!$M$3:$M$7</c:f>
              <c:numCache>
                <c:formatCode>0</c:formatCode>
                <c:ptCount val="5"/>
                <c:pt idx="0">
                  <c:v>48</c:v>
                </c:pt>
                <c:pt idx="1">
                  <c:v>80</c:v>
                </c:pt>
                <c:pt idx="2">
                  <c:v>26</c:v>
                </c:pt>
                <c:pt idx="3">
                  <c:v>74</c:v>
                </c:pt>
                <c:pt idx="4">
                  <c:v>50</c:v>
                </c:pt>
              </c:numCache>
            </c:numRef>
          </c:val>
        </c:ser>
        <c:ser>
          <c:idx val="7"/>
          <c:order val="7"/>
          <c:tx>
            <c:strRef>
              <c:f>'Stacked Strategc Contribution'!$L$2</c:f>
              <c:strCache>
                <c:ptCount val="1"/>
                <c:pt idx="0">
                  <c:v>ESBRs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cat>
            <c:strRef>
              <c:f>'Stacked Strategc Contribution'!$B$3:$B$7</c:f>
              <c:strCache>
                <c:ptCount val="5"/>
                <c:pt idx="0">
                  <c:v>Users</c:v>
                </c:pt>
                <c:pt idx="1">
                  <c:v>Quality</c:v>
                </c:pt>
                <c:pt idx="2">
                  <c:v>New Data Sources</c:v>
                </c:pt>
                <c:pt idx="3">
                  <c:v>Production Process</c:v>
                </c:pt>
                <c:pt idx="4">
                  <c:v>Dissemination</c:v>
                </c:pt>
              </c:strCache>
            </c:strRef>
          </c:cat>
          <c:val>
            <c:numRef>
              <c:f>'Stacked Strategc Contribution'!$L$3:$L$7</c:f>
              <c:numCache>
                <c:formatCode>0</c:formatCode>
                <c:ptCount val="5"/>
                <c:pt idx="0">
                  <c:v>62</c:v>
                </c:pt>
                <c:pt idx="1">
                  <c:v>82</c:v>
                </c:pt>
                <c:pt idx="2">
                  <c:v>46</c:v>
                </c:pt>
                <c:pt idx="3">
                  <c:v>82</c:v>
                </c:pt>
                <c:pt idx="4">
                  <c:v>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7250944"/>
        <c:axId val="167257216"/>
      </c:barChart>
      <c:catAx>
        <c:axId val="1672509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Strategic Driver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167257216"/>
        <c:crosses val="autoZero"/>
        <c:auto val="1"/>
        <c:lblAlgn val="ctr"/>
        <c:lblOffset val="100"/>
        <c:noMultiLvlLbl val="0"/>
      </c:catAx>
      <c:valAx>
        <c:axId val="167257216"/>
        <c:scaling>
          <c:orientation val="minMax"/>
          <c:max val="800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crossAx val="16725094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'Stacked Strategc Contribution'!$F$2</c:f>
              <c:strCache>
                <c:ptCount val="1"/>
                <c:pt idx="0">
                  <c:v>ESDEN</c:v>
                </c:pt>
              </c:strCache>
            </c:strRef>
          </c:tx>
          <c:spPr>
            <a:solidFill>
              <a:srgbClr val="8064A2"/>
            </a:solidFill>
          </c:spPr>
          <c:invertIfNegative val="0"/>
          <c:cat>
            <c:strRef>
              <c:f>'Stacked Strategc Contribution'!$B$3:$B$7</c:f>
              <c:strCache>
                <c:ptCount val="5"/>
                <c:pt idx="0">
                  <c:v>Users</c:v>
                </c:pt>
                <c:pt idx="1">
                  <c:v>Quality</c:v>
                </c:pt>
                <c:pt idx="2">
                  <c:v>New Data Sources</c:v>
                </c:pt>
                <c:pt idx="3">
                  <c:v>Production Process</c:v>
                </c:pt>
                <c:pt idx="4">
                  <c:v>Dissemination</c:v>
                </c:pt>
              </c:strCache>
            </c:strRef>
          </c:cat>
          <c:val>
            <c:numRef>
              <c:f>'Stacked Strategc Contribution'!$F$3:$F$7</c:f>
              <c:numCache>
                <c:formatCode>0</c:formatCode>
                <c:ptCount val="5"/>
                <c:pt idx="0">
                  <c:v>22</c:v>
                </c:pt>
                <c:pt idx="1">
                  <c:v>50</c:v>
                </c:pt>
                <c:pt idx="2">
                  <c:v>34</c:v>
                </c:pt>
                <c:pt idx="3">
                  <c:v>76</c:v>
                </c:pt>
                <c:pt idx="4">
                  <c:v>36</c:v>
                </c:pt>
              </c:numCache>
            </c:numRef>
          </c:val>
        </c:ser>
        <c:ser>
          <c:idx val="4"/>
          <c:order val="1"/>
          <c:tx>
            <c:strRef>
              <c:f>'Stacked Strategc Contribution'!$G$2</c:f>
              <c:strCache>
                <c:ptCount val="1"/>
                <c:pt idx="0">
                  <c:v>ADMIN</c:v>
                </c:pt>
              </c:strCache>
            </c:strRef>
          </c:tx>
          <c:spPr>
            <a:solidFill>
              <a:srgbClr val="1F497D"/>
            </a:solidFill>
          </c:spPr>
          <c:invertIfNegative val="0"/>
          <c:cat>
            <c:strRef>
              <c:f>'Stacked Strategc Contribution'!$B$3:$B$7</c:f>
              <c:strCache>
                <c:ptCount val="5"/>
                <c:pt idx="0">
                  <c:v>Users</c:v>
                </c:pt>
                <c:pt idx="1">
                  <c:v>Quality</c:v>
                </c:pt>
                <c:pt idx="2">
                  <c:v>New Data Sources</c:v>
                </c:pt>
                <c:pt idx="3">
                  <c:v>Production Process</c:v>
                </c:pt>
                <c:pt idx="4">
                  <c:v>Dissemination</c:v>
                </c:pt>
              </c:strCache>
            </c:strRef>
          </c:cat>
          <c:val>
            <c:numRef>
              <c:f>'Stacked Strategc Contribution'!$G$3:$G$7</c:f>
              <c:numCache>
                <c:formatCode>0</c:formatCode>
                <c:ptCount val="5"/>
                <c:pt idx="0">
                  <c:v>44</c:v>
                </c:pt>
                <c:pt idx="1">
                  <c:v>68</c:v>
                </c:pt>
                <c:pt idx="2">
                  <c:v>82</c:v>
                </c:pt>
                <c:pt idx="3">
                  <c:v>66</c:v>
                </c:pt>
                <c:pt idx="4">
                  <c:v>28</c:v>
                </c:pt>
              </c:numCache>
            </c:numRef>
          </c:val>
        </c:ser>
        <c:ser>
          <c:idx val="7"/>
          <c:order val="2"/>
          <c:tx>
            <c:strRef>
              <c:f>'Stacked Strategc Contribution'!$J$2</c:f>
              <c:strCache>
                <c:ptCount val="1"/>
                <c:pt idx="0">
                  <c:v>SERV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'Stacked Strategc Contribution'!$B$3:$B$7</c:f>
              <c:strCache>
                <c:ptCount val="5"/>
                <c:pt idx="0">
                  <c:v>Users</c:v>
                </c:pt>
                <c:pt idx="1">
                  <c:v>Quality</c:v>
                </c:pt>
                <c:pt idx="2">
                  <c:v>New Data Sources</c:v>
                </c:pt>
                <c:pt idx="3">
                  <c:v>Production Process</c:v>
                </c:pt>
                <c:pt idx="4">
                  <c:v>Dissemination</c:v>
                </c:pt>
              </c:strCache>
            </c:strRef>
          </c:cat>
          <c:val>
            <c:numRef>
              <c:f>'Stacked Strategc Contribution'!$J$3:$J$7</c:f>
              <c:numCache>
                <c:formatCode>0</c:formatCode>
                <c:ptCount val="5"/>
                <c:pt idx="0">
                  <c:v>28</c:v>
                </c:pt>
                <c:pt idx="1">
                  <c:v>48</c:v>
                </c:pt>
                <c:pt idx="2">
                  <c:v>34</c:v>
                </c:pt>
                <c:pt idx="3">
                  <c:v>82</c:v>
                </c:pt>
                <c:pt idx="4">
                  <c:v>38</c:v>
                </c:pt>
              </c:numCache>
            </c:numRef>
          </c:val>
        </c:ser>
        <c:ser>
          <c:idx val="8"/>
          <c:order val="3"/>
          <c:tx>
            <c:strRef>
              <c:f>'Stacked Strategc Contribution'!$K$2</c:f>
              <c:strCache>
                <c:ptCount val="1"/>
                <c:pt idx="0">
                  <c:v>SIMSTAT+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'Stacked Strategc Contribution'!$B$3:$B$7</c:f>
              <c:strCache>
                <c:ptCount val="5"/>
                <c:pt idx="0">
                  <c:v>Users</c:v>
                </c:pt>
                <c:pt idx="1">
                  <c:v>Quality</c:v>
                </c:pt>
                <c:pt idx="2">
                  <c:v>New Data Sources</c:v>
                </c:pt>
                <c:pt idx="3">
                  <c:v>Production Process</c:v>
                </c:pt>
                <c:pt idx="4">
                  <c:v>Dissemination</c:v>
                </c:pt>
              </c:strCache>
            </c:strRef>
          </c:cat>
          <c:val>
            <c:numRef>
              <c:f>'Stacked Strategc Contribution'!$K$3:$K$7</c:f>
              <c:numCache>
                <c:formatCode>0</c:formatCode>
                <c:ptCount val="5"/>
                <c:pt idx="0">
                  <c:v>28.888888888888889</c:v>
                </c:pt>
                <c:pt idx="1">
                  <c:v>68.888888888888886</c:v>
                </c:pt>
                <c:pt idx="2">
                  <c:v>48.888888888888886</c:v>
                </c:pt>
                <c:pt idx="3">
                  <c:v>80</c:v>
                </c:pt>
                <c:pt idx="4">
                  <c:v>22.222222222222221</c:v>
                </c:pt>
              </c:numCache>
            </c:numRef>
          </c:val>
        </c:ser>
        <c:ser>
          <c:idx val="10"/>
          <c:order val="4"/>
          <c:tx>
            <c:strRef>
              <c:f>'Stacked Strategc Contribution'!$M$2</c:f>
              <c:strCache>
                <c:ptCount val="1"/>
                <c:pt idx="0">
                  <c:v>Validation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'Stacked Strategc Contribution'!$B$3:$B$7</c:f>
              <c:strCache>
                <c:ptCount val="5"/>
                <c:pt idx="0">
                  <c:v>Users</c:v>
                </c:pt>
                <c:pt idx="1">
                  <c:v>Quality</c:v>
                </c:pt>
                <c:pt idx="2">
                  <c:v>New Data Sources</c:v>
                </c:pt>
                <c:pt idx="3">
                  <c:v>Production Process</c:v>
                </c:pt>
                <c:pt idx="4">
                  <c:v>Dissemination</c:v>
                </c:pt>
              </c:strCache>
            </c:strRef>
          </c:cat>
          <c:val>
            <c:numRef>
              <c:f>'Stacked Strategc Contribution'!$M$3:$M$7</c:f>
              <c:numCache>
                <c:formatCode>0</c:formatCode>
                <c:ptCount val="5"/>
                <c:pt idx="0">
                  <c:v>48</c:v>
                </c:pt>
                <c:pt idx="1">
                  <c:v>80</c:v>
                </c:pt>
                <c:pt idx="2">
                  <c:v>26</c:v>
                </c:pt>
                <c:pt idx="3">
                  <c:v>74</c:v>
                </c:pt>
                <c:pt idx="4">
                  <c:v>50</c:v>
                </c:pt>
              </c:numCache>
            </c:numRef>
          </c:val>
        </c:ser>
        <c:ser>
          <c:idx val="9"/>
          <c:order val="5"/>
          <c:tx>
            <c:strRef>
              <c:f>'Stacked Strategc Contribution'!$L$2</c:f>
              <c:strCache>
                <c:ptCount val="1"/>
                <c:pt idx="0">
                  <c:v>ESBRs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cat>
            <c:strRef>
              <c:f>'Stacked Strategc Contribution'!$B$3:$B$7</c:f>
              <c:strCache>
                <c:ptCount val="5"/>
                <c:pt idx="0">
                  <c:v>Users</c:v>
                </c:pt>
                <c:pt idx="1">
                  <c:v>Quality</c:v>
                </c:pt>
                <c:pt idx="2">
                  <c:v>New Data Sources</c:v>
                </c:pt>
                <c:pt idx="3">
                  <c:v>Production Process</c:v>
                </c:pt>
                <c:pt idx="4">
                  <c:v>Dissemination</c:v>
                </c:pt>
              </c:strCache>
            </c:strRef>
          </c:cat>
          <c:val>
            <c:numRef>
              <c:f>'Stacked Strategc Contribution'!$L$3:$L$7</c:f>
              <c:numCache>
                <c:formatCode>0</c:formatCode>
                <c:ptCount val="5"/>
                <c:pt idx="0">
                  <c:v>62</c:v>
                </c:pt>
                <c:pt idx="1">
                  <c:v>82</c:v>
                </c:pt>
                <c:pt idx="2">
                  <c:v>46</c:v>
                </c:pt>
                <c:pt idx="3">
                  <c:v>82</c:v>
                </c:pt>
                <c:pt idx="4">
                  <c:v>40</c:v>
                </c:pt>
              </c:numCache>
            </c:numRef>
          </c:val>
        </c:ser>
        <c:ser>
          <c:idx val="1"/>
          <c:order val="6"/>
          <c:tx>
            <c:strRef>
              <c:f>'Stacked Strategc Contribution'!$D$2</c:f>
              <c:strCache>
                <c:ptCount val="1"/>
                <c:pt idx="0">
                  <c:v>BIG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</c:spPr>
          <c:invertIfNegative val="0"/>
          <c:cat>
            <c:strRef>
              <c:f>'Stacked Strategc Contribution'!$B$3:$B$7</c:f>
              <c:strCache>
                <c:ptCount val="5"/>
                <c:pt idx="0">
                  <c:v>Users</c:v>
                </c:pt>
                <c:pt idx="1">
                  <c:v>Quality</c:v>
                </c:pt>
                <c:pt idx="2">
                  <c:v>New Data Sources</c:v>
                </c:pt>
                <c:pt idx="3">
                  <c:v>Production Process</c:v>
                </c:pt>
                <c:pt idx="4">
                  <c:v>Dissemination</c:v>
                </c:pt>
              </c:strCache>
            </c:strRef>
          </c:cat>
          <c:val>
            <c:numRef>
              <c:f>'Stacked Strategc Contribution'!$D$3:$D$7</c:f>
              <c:numCache>
                <c:formatCode>0</c:formatCode>
                <c:ptCount val="5"/>
                <c:pt idx="0">
                  <c:v>62</c:v>
                </c:pt>
                <c:pt idx="1">
                  <c:v>62</c:v>
                </c:pt>
                <c:pt idx="2">
                  <c:v>98</c:v>
                </c:pt>
                <c:pt idx="3">
                  <c:v>72</c:v>
                </c:pt>
                <c:pt idx="4">
                  <c:v>48</c:v>
                </c:pt>
              </c:numCache>
            </c:numRef>
          </c:val>
        </c:ser>
        <c:ser>
          <c:idx val="2"/>
          <c:order val="7"/>
          <c:tx>
            <c:strRef>
              <c:f>'Stacked Strategc Contribution'!$E$2</c:f>
              <c:strCache>
                <c:ptCount val="1"/>
                <c:pt idx="0">
                  <c:v>DIGI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strRef>
              <c:f>'Stacked Strategc Contribution'!$B$3:$B$7</c:f>
              <c:strCache>
                <c:ptCount val="5"/>
                <c:pt idx="0">
                  <c:v>Users</c:v>
                </c:pt>
                <c:pt idx="1">
                  <c:v>Quality</c:v>
                </c:pt>
                <c:pt idx="2">
                  <c:v>New Data Sources</c:v>
                </c:pt>
                <c:pt idx="3">
                  <c:v>Production Process</c:v>
                </c:pt>
                <c:pt idx="4">
                  <c:v>Dissemination</c:v>
                </c:pt>
              </c:strCache>
            </c:strRef>
          </c:cat>
          <c:val>
            <c:numRef>
              <c:f>'Stacked Strategc Contribution'!$E$3:$E$7</c:f>
              <c:numCache>
                <c:formatCode>0</c:formatCode>
                <c:ptCount val="5"/>
                <c:pt idx="0">
                  <c:v>94</c:v>
                </c:pt>
                <c:pt idx="1">
                  <c:v>54</c:v>
                </c:pt>
                <c:pt idx="2">
                  <c:v>30</c:v>
                </c:pt>
                <c:pt idx="3">
                  <c:v>44</c:v>
                </c:pt>
                <c:pt idx="4">
                  <c:v>96</c:v>
                </c:pt>
              </c:numCache>
            </c:numRef>
          </c:val>
        </c:ser>
        <c:ser>
          <c:idx val="0"/>
          <c:order val="8"/>
          <c:tx>
            <c:strRef>
              <c:f>'Stacked Strategc Contribution'!$C$2</c:f>
              <c:strCache>
                <c:ptCount val="1"/>
                <c:pt idx="0">
                  <c:v>UA / IPROD</c:v>
                </c:pt>
              </c:strCache>
            </c:strRef>
          </c:tx>
          <c:spPr>
            <a:solidFill>
              <a:srgbClr val="FFFF00"/>
            </a:solidFill>
            <a:ln>
              <a:solidFill>
                <a:schemeClr val="accent1"/>
              </a:solidFill>
            </a:ln>
          </c:spPr>
          <c:invertIfNegative val="0"/>
          <c:cat>
            <c:strRef>
              <c:f>'Stacked Strategc Contribution'!$B$3:$B$7</c:f>
              <c:strCache>
                <c:ptCount val="5"/>
                <c:pt idx="0">
                  <c:v>Users</c:v>
                </c:pt>
                <c:pt idx="1">
                  <c:v>Quality</c:v>
                </c:pt>
                <c:pt idx="2">
                  <c:v>New Data Sources</c:v>
                </c:pt>
                <c:pt idx="3">
                  <c:v>Production Process</c:v>
                </c:pt>
                <c:pt idx="4">
                  <c:v>Dissemination</c:v>
                </c:pt>
              </c:strCache>
            </c:strRef>
          </c:cat>
          <c:val>
            <c:numRef>
              <c:f>'Stacked Strategc Contribution'!$C$3:$C$7</c:f>
              <c:numCache>
                <c:formatCode>0</c:formatCode>
                <c:ptCount val="5"/>
                <c:pt idx="0">
                  <c:v>94</c:v>
                </c:pt>
                <c:pt idx="1">
                  <c:v>60</c:v>
                </c:pt>
                <c:pt idx="2">
                  <c:v>38</c:v>
                </c:pt>
                <c:pt idx="3">
                  <c:v>44.444444444444443</c:v>
                </c:pt>
                <c:pt idx="4">
                  <c:v>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7321600"/>
        <c:axId val="167323520"/>
      </c:barChart>
      <c:catAx>
        <c:axId val="1673216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Strategic Driver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167323520"/>
        <c:crosses val="autoZero"/>
        <c:auto val="1"/>
        <c:lblAlgn val="ctr"/>
        <c:lblOffset val="100"/>
        <c:noMultiLvlLbl val="0"/>
      </c:catAx>
      <c:valAx>
        <c:axId val="167323520"/>
        <c:scaling>
          <c:orientation val="minMax"/>
          <c:max val="800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crossAx val="16732160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1995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4737" y="0"/>
            <a:ext cx="2911995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60313"/>
            <a:ext cx="2911995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8" tIns="45304" rIns="90608" bIns="45304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4737" y="9360313"/>
            <a:ext cx="2911995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8" tIns="45304" rIns="90608" bIns="45304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E0B6C140-B976-4304-8EA0-DED95B0517E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727392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1995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4737" y="0"/>
            <a:ext cx="2911995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38188"/>
            <a:ext cx="4926012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8" y="4680944"/>
            <a:ext cx="5375267" cy="4435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60313"/>
            <a:ext cx="2911995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8" tIns="45304" rIns="90608" bIns="45304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4737" y="9360313"/>
            <a:ext cx="2911995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8" tIns="45304" rIns="90608" bIns="45304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7C6C161E-03AB-43D8-AE0B-15F54FF7EE8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397301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1094C-B1BA-4745-836F-442BBD5DE5D5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820463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00CDD-37F2-4A62-9D05-4FEF90BF10AF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863483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CC14C-24AC-4926-8FFD-A457F5B3ED4A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791875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30F81-8EA4-4B6B-B103-1952C096E925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010526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9E346-F9BE-4AEA-BA6D-731E07864776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2291567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B3F8D-6BFE-414E-A258-03337B879A97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829894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58ABD-F70D-47C8-B9BC-3BC11B40FF33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082666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C16C5-5888-4980-B67C-6C801D64CE0A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70637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FD6C7-5CAB-4FFF-A17B-465547A5828D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080151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02699-5F08-458B-ADF3-132DC5866021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559621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81737-8A65-4591-925D-318C2A533220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638167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dirty="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dirty="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 smtClean="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CB644D7E-D731-49E4-AD93-46DF18F3F13C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656696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5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1825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365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75"/>
            <a:ext cx="9144000" cy="515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720" y="5806206"/>
            <a:ext cx="6696993" cy="719138"/>
          </a:xfrm>
        </p:spPr>
        <p:txBody>
          <a:bodyPr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GB" sz="3250" dirty="0" smtClean="0"/>
              <a:t>ESS </a:t>
            </a:r>
            <a:r>
              <a:rPr lang="en-GB" sz="3250" dirty="0"/>
              <a:t>Vision </a:t>
            </a:r>
            <a:r>
              <a:rPr lang="en-GB" sz="3250" dirty="0" smtClean="0"/>
              <a:t>2020 Implementation</a:t>
            </a:r>
            <a:endParaRPr lang="en-GB" sz="3250" dirty="0"/>
          </a:p>
        </p:txBody>
      </p:sp>
      <p:pic>
        <p:nvPicPr>
          <p:cNvPr id="6148" name="Picture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5484813"/>
            <a:ext cx="2089150" cy="130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759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525379011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6338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87624" y="2276872"/>
            <a:ext cx="71287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 smtClean="0">
                <a:solidFill>
                  <a:schemeClr val="tx2"/>
                </a:solidFill>
                <a:latin typeface="+mj-lt"/>
              </a:rPr>
              <a:t>But what do the country variations tell us?</a:t>
            </a:r>
            <a:endParaRPr lang="en-GB" sz="4800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5051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773281144"/>
              </p:ext>
            </p:extLst>
          </p:nvPr>
        </p:nvGraphicFramePr>
        <p:xfrm>
          <a:off x="0" y="332656"/>
          <a:ext cx="8820472" cy="6525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6156176" y="2060848"/>
            <a:ext cx="1582622" cy="648072"/>
            <a:chOff x="6156176" y="2060848"/>
            <a:chExt cx="1582622" cy="648072"/>
          </a:xfrm>
        </p:grpSpPr>
        <p:cxnSp>
          <p:nvCxnSpPr>
            <p:cNvPr id="6" name="Straight Arrow Connector 5"/>
            <p:cNvCxnSpPr/>
            <p:nvPr/>
          </p:nvCxnSpPr>
          <p:spPr>
            <a:xfrm flipH="1">
              <a:off x="6156176" y="2276872"/>
              <a:ext cx="504056" cy="43204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6732240" y="2060848"/>
              <a:ext cx="1006558" cy="27699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r>
                <a:rPr lang="en-GB" dirty="0" smtClean="0">
                  <a:solidFill>
                    <a:schemeClr val="tx1"/>
                  </a:solidFill>
                </a:rPr>
                <a:t>EUROSTAT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123728" y="2492896"/>
            <a:ext cx="1296144" cy="792088"/>
            <a:chOff x="2123728" y="2492896"/>
            <a:chExt cx="1296144" cy="792088"/>
          </a:xfrm>
        </p:grpSpPr>
        <p:grpSp>
          <p:nvGrpSpPr>
            <p:cNvPr id="11" name="Group 10"/>
            <p:cNvGrpSpPr/>
            <p:nvPr/>
          </p:nvGrpSpPr>
          <p:grpSpPr>
            <a:xfrm>
              <a:off x="2123728" y="2492896"/>
              <a:ext cx="404278" cy="276999"/>
              <a:chOff x="7775848" y="4149080"/>
              <a:chExt cx="404278" cy="276999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7775848" y="4149080"/>
                <a:ext cx="404278" cy="276999"/>
              </a:xfrm>
              <a:prstGeom prst="rect">
                <a:avLst/>
              </a:prstGeom>
              <a:ln>
                <a:solidFill>
                  <a:srgbClr val="292934"/>
                </a:solidFill>
              </a:ln>
            </p:spPr>
            <p:txBody>
              <a:bodyPr wrap="none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dirty="0" smtClean="0">
                    <a:solidFill>
                      <a:srgbClr val="292934"/>
                    </a:solidFill>
                  </a:rPr>
                  <a:t>UK</a:t>
                </a:r>
                <a:endParaRPr lang="en-GB" dirty="0">
                  <a:solidFill>
                    <a:srgbClr val="292934"/>
                  </a:solidFill>
                </a:endParaRPr>
              </a:p>
            </p:txBody>
          </p:sp>
        </p:grpSp>
        <p:sp>
          <p:nvSpPr>
            <p:cNvPr id="13" name="Straight Arrow Connector 12"/>
            <p:cNvSpPr/>
            <p:nvPr/>
          </p:nvSpPr>
          <p:spPr>
            <a:xfrm>
              <a:off x="2555776" y="2708920"/>
              <a:ext cx="864096" cy="57606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887138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87624" y="2276872"/>
            <a:ext cx="71287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 smtClean="0">
                <a:solidFill>
                  <a:schemeClr val="tx2"/>
                </a:solidFill>
                <a:latin typeface="+mj-lt"/>
              </a:rPr>
              <a:t>And if we plot </a:t>
            </a:r>
            <a:r>
              <a:rPr lang="pl-PL" sz="4800" dirty="0" smtClean="0">
                <a:solidFill>
                  <a:schemeClr val="tx2"/>
                </a:solidFill>
                <a:latin typeface="+mj-lt"/>
              </a:rPr>
              <a:t/>
            </a:r>
            <a:br>
              <a:rPr lang="pl-PL" sz="4800" dirty="0" smtClean="0">
                <a:solidFill>
                  <a:schemeClr val="tx2"/>
                </a:solidFill>
                <a:latin typeface="+mj-lt"/>
              </a:rPr>
            </a:br>
            <a:r>
              <a:rPr lang="en-GB" sz="4800" dirty="0" smtClean="0">
                <a:solidFill>
                  <a:schemeClr val="tx2"/>
                </a:solidFill>
                <a:latin typeface="+mj-lt"/>
              </a:rPr>
              <a:t>all potential VIPs ....</a:t>
            </a:r>
            <a:endParaRPr lang="en-GB" sz="4800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3815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768" y="418654"/>
            <a:ext cx="5842992" cy="562074"/>
          </a:xfrm>
        </p:spPr>
        <p:txBody>
          <a:bodyPr>
            <a:normAutofit/>
          </a:bodyPr>
          <a:lstStyle/>
          <a:p>
            <a:r>
              <a:rPr lang="en-GB" sz="2400" b="1" dirty="0" smtClean="0">
                <a:latin typeface="Arial" pitchFamily="34" charset="0"/>
                <a:cs typeface="Arial" pitchFamily="34" charset="0"/>
              </a:rPr>
              <a:t>Portfolio Attractiveness by Achievability</a:t>
            </a:r>
            <a:endParaRPr lang="en-GB" sz="2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286758433"/>
              </p:ext>
            </p:extLst>
          </p:nvPr>
        </p:nvGraphicFramePr>
        <p:xfrm>
          <a:off x="1" y="836712"/>
          <a:ext cx="8748463" cy="602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7" name="Straight Connector 6"/>
          <p:cNvCxnSpPr/>
          <p:nvPr/>
        </p:nvCxnSpPr>
        <p:spPr>
          <a:xfrm flipV="1">
            <a:off x="4067944" y="980728"/>
            <a:ext cx="0" cy="525658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539552" y="3645024"/>
            <a:ext cx="712879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55576" y="1196752"/>
            <a:ext cx="1728192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DISTRACTION?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6372200" y="1124744"/>
            <a:ext cx="115212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COMMIT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827584" y="5733256"/>
            <a:ext cx="93610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DROP?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6372200" y="5805264"/>
            <a:ext cx="1296144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CAPABILITY?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1163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87624" y="1340768"/>
            <a:ext cx="63367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chemeClr val="tx2"/>
                </a:solidFill>
                <a:latin typeface="+mj-lt"/>
              </a:rPr>
              <a:t>A guide – not the answer</a:t>
            </a:r>
          </a:p>
          <a:p>
            <a:pPr algn="ctr"/>
            <a:endParaRPr lang="en-GB" sz="4000" dirty="0" smtClean="0">
              <a:solidFill>
                <a:schemeClr val="tx2"/>
              </a:solidFill>
              <a:latin typeface="+mj-lt"/>
            </a:endParaRPr>
          </a:p>
          <a:p>
            <a:pPr algn="ctr"/>
            <a:r>
              <a:rPr lang="en-GB" sz="4000" dirty="0" smtClean="0">
                <a:solidFill>
                  <a:schemeClr val="tx2"/>
                </a:solidFill>
                <a:latin typeface="+mj-lt"/>
              </a:rPr>
              <a:t>Helps us ask the right questions</a:t>
            </a:r>
          </a:p>
          <a:p>
            <a:pPr algn="ctr"/>
            <a:endParaRPr lang="en-GB" sz="4000" dirty="0" smtClean="0">
              <a:solidFill>
                <a:schemeClr val="tx2"/>
              </a:solidFill>
              <a:latin typeface="+mj-lt"/>
            </a:endParaRPr>
          </a:p>
          <a:p>
            <a:pPr algn="ctr"/>
            <a:r>
              <a:rPr lang="en-GB" sz="4000" dirty="0" smtClean="0">
                <a:solidFill>
                  <a:schemeClr val="tx2"/>
                </a:solidFill>
                <a:latin typeface="+mj-lt"/>
              </a:rPr>
              <a:t>Combine with views/other evidence</a:t>
            </a:r>
            <a:endParaRPr lang="en-GB" sz="4000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4784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7544" y="3140968"/>
            <a:ext cx="8229600" cy="1872208"/>
          </a:xfrm>
          <a:prstGeom prst="rect">
            <a:avLst/>
          </a:prstGeom>
        </p:spPr>
        <p:txBody>
          <a:bodyPr>
            <a:no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endParaRPr lang="en-GB" dirty="0">
              <a:solidFill>
                <a:srgbClr val="D2533C"/>
              </a:solidFill>
            </a:endParaRPr>
          </a:p>
          <a:p>
            <a:pPr algn="ctr"/>
            <a:r>
              <a:rPr lang="fr-BE" dirty="0" smtClean="0">
                <a:solidFill>
                  <a:srgbClr val="D2533C"/>
                </a:solidFill>
              </a:rPr>
              <a:t>Revised ESS Vision 2020 Portfolio</a:t>
            </a:r>
            <a:endParaRPr lang="en-GB" dirty="0">
              <a:solidFill>
                <a:srgbClr val="D253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63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/>
          <p:cNvSpPr/>
          <p:nvPr/>
        </p:nvSpPr>
        <p:spPr>
          <a:xfrm>
            <a:off x="6948264" y="1196752"/>
            <a:ext cx="2088232" cy="5544616"/>
          </a:xfrm>
          <a:prstGeom prst="roundRect">
            <a:avLst/>
          </a:prstGeom>
          <a:noFill/>
          <a:ln w="254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000" dirty="0" smtClean="0">
                <a:solidFill>
                  <a:srgbClr val="4C5A6A"/>
                </a:solidFill>
              </a:rPr>
              <a:t>New</a:t>
            </a: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 smtClean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 smtClean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 smtClean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 smtClean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 smtClean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 smtClean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 smtClean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 smtClean="0">
              <a:solidFill>
                <a:srgbClr val="4C5A6A"/>
              </a:solidFill>
            </a:endParaRPr>
          </a:p>
          <a:p>
            <a:pPr algn="ctr"/>
            <a:endParaRPr lang="en-GB" sz="2000" dirty="0">
              <a:solidFill>
                <a:srgbClr val="4C5A6A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95536" y="1892772"/>
            <a:ext cx="2088232" cy="4632572"/>
          </a:xfrm>
          <a:prstGeom prst="round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000" dirty="0" smtClean="0">
                <a:solidFill>
                  <a:srgbClr val="4C5A6A"/>
                </a:solidFill>
              </a:rPr>
              <a:t>On-going</a:t>
            </a: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 smtClean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 smtClean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 smtClean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 smtClean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 smtClean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 smtClean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en-GB" dirty="0">
              <a:solidFill>
                <a:srgbClr val="4C5A6A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2668836" y="1868488"/>
            <a:ext cx="4207420" cy="3864768"/>
          </a:xfrm>
          <a:prstGeom prst="roundRect">
            <a:avLst/>
          </a:prstGeom>
          <a:noFill/>
          <a:ln w="25400"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000" dirty="0" err="1" smtClean="0">
                <a:solidFill>
                  <a:srgbClr val="4C5A6A"/>
                </a:solidFill>
              </a:rPr>
              <a:t>Available</a:t>
            </a:r>
            <a:r>
              <a:rPr lang="fr-BE" sz="2000" dirty="0" smtClean="0">
                <a:solidFill>
                  <a:srgbClr val="4C5A6A"/>
                </a:solidFill>
              </a:rPr>
              <a:t> business cases</a:t>
            </a: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 smtClean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 smtClean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 smtClean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 smtClean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 smtClean="0">
              <a:solidFill>
                <a:srgbClr val="4C5A6A"/>
              </a:solidFill>
            </a:endParaRPr>
          </a:p>
          <a:p>
            <a:pPr algn="ctr"/>
            <a:endParaRPr lang="en-GB" dirty="0">
              <a:solidFill>
                <a:srgbClr val="4C5A6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8507288" cy="990600"/>
          </a:xfrm>
        </p:spPr>
        <p:txBody>
          <a:bodyPr>
            <a:normAutofit fontScale="90000"/>
          </a:bodyPr>
          <a:lstStyle/>
          <a:p>
            <a:r>
              <a:rPr lang="en-GB" sz="3200" dirty="0" smtClean="0"/>
              <a:t>ESS Vision 2020 Portfolio as presented in Nov ESSC</a:t>
            </a:r>
            <a:endParaRPr lang="en-GB" sz="3200" dirty="0"/>
          </a:p>
        </p:txBody>
      </p:sp>
      <p:sp>
        <p:nvSpPr>
          <p:cNvPr id="4" name="Rounded Rectangle 3"/>
          <p:cNvSpPr/>
          <p:nvPr/>
        </p:nvSpPr>
        <p:spPr>
          <a:xfrm>
            <a:off x="611560" y="2485008"/>
            <a:ext cx="1440160" cy="792088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 smtClean="0">
                <a:solidFill>
                  <a:srgbClr val="FFFFFF"/>
                </a:solidFill>
                <a:latin typeface="Arial Narrow" panose="020B0606020202030204" pitchFamily="34" charset="0"/>
              </a:rPr>
              <a:t>SIMSTAT</a:t>
            </a:r>
            <a:endParaRPr lang="en-GB" sz="1400" b="1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827584" y="3104964"/>
            <a:ext cx="1440160" cy="792088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 smtClean="0">
                <a:solidFill>
                  <a:srgbClr val="FFFFFF"/>
                </a:solidFill>
                <a:latin typeface="Arial Narrow" panose="020B0606020202030204" pitchFamily="34" charset="0"/>
              </a:rPr>
              <a:t>REDESIGN</a:t>
            </a:r>
            <a:endParaRPr lang="en-GB" sz="1400" b="1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11560" y="4509120"/>
            <a:ext cx="1440160" cy="792088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 err="1" smtClean="0">
                <a:solidFill>
                  <a:srgbClr val="FFFFFF"/>
                </a:solidFill>
                <a:latin typeface="Arial Narrow" panose="020B0606020202030204" pitchFamily="34" charset="0"/>
              </a:rPr>
              <a:t>ESBRs</a:t>
            </a:r>
            <a:endParaRPr lang="en-GB" sz="1400" b="1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311008" y="4641192"/>
            <a:ext cx="1440160" cy="792088"/>
          </a:xfrm>
          <a:prstGeom prst="roundRect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 smtClean="0">
                <a:solidFill>
                  <a:srgbClr val="FFFFFF"/>
                </a:solidFill>
                <a:latin typeface="Arial Narrow" panose="020B0606020202030204" pitchFamily="34" charset="0"/>
              </a:rPr>
              <a:t>QUAL</a:t>
            </a:r>
            <a:endParaRPr lang="en-GB" sz="1400" b="1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11560" y="5517232"/>
            <a:ext cx="1440160" cy="792088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 smtClean="0">
                <a:solidFill>
                  <a:srgbClr val="FFFFFF"/>
                </a:solidFill>
                <a:latin typeface="Arial Narrow" panose="020B0606020202030204" pitchFamily="34" charset="0"/>
              </a:rPr>
              <a:t>VALIDATION</a:t>
            </a:r>
            <a:endParaRPr lang="en-GB" sz="1400" b="1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321252" y="3661184"/>
            <a:ext cx="1440160" cy="792088"/>
          </a:xfrm>
          <a:prstGeom prst="roundRect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 smtClean="0">
                <a:solidFill>
                  <a:srgbClr val="FFFFFF"/>
                </a:solidFill>
                <a:latin typeface="Arial Narrow" panose="020B0606020202030204" pitchFamily="34" charset="0"/>
              </a:rPr>
              <a:t>UA/IPROD</a:t>
            </a:r>
            <a:endParaRPr lang="en-GB" sz="1400" b="1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004420" y="4509120"/>
            <a:ext cx="1440160" cy="792088"/>
          </a:xfrm>
          <a:prstGeom prst="roundRect">
            <a:avLst/>
          </a:prstGeom>
          <a:solidFill>
            <a:srgbClr val="FFC000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 smtClean="0">
                <a:solidFill>
                  <a:srgbClr val="292934"/>
                </a:solidFill>
                <a:latin typeface="Arial Narrow" panose="020B0606020202030204" pitchFamily="34" charset="0"/>
              </a:rPr>
              <a:t>DW</a:t>
            </a:r>
            <a:endParaRPr lang="en-GB" sz="1400" b="1" dirty="0">
              <a:solidFill>
                <a:srgbClr val="292934"/>
              </a:solidFill>
              <a:latin typeface="Arial Narrow" panose="020B060602020203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978448" y="4509120"/>
            <a:ext cx="1448916" cy="792088"/>
          </a:xfrm>
          <a:prstGeom prst="roundRect">
            <a:avLst/>
          </a:prstGeom>
          <a:solidFill>
            <a:srgbClr val="FFC000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 smtClean="0">
                <a:solidFill>
                  <a:srgbClr val="292934"/>
                </a:solidFill>
                <a:latin typeface="Arial Narrow" panose="020B0606020202030204" pitchFamily="34" charset="0"/>
              </a:rPr>
              <a:t>SERV</a:t>
            </a:r>
            <a:endParaRPr lang="en-GB" sz="1400" b="1" dirty="0">
              <a:solidFill>
                <a:srgbClr val="292934"/>
              </a:solidFill>
              <a:latin typeface="Arial Narrow" panose="020B0606020202030204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7308304" y="2653072"/>
            <a:ext cx="1442864" cy="792088"/>
          </a:xfrm>
          <a:prstGeom prst="roundRect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 smtClean="0">
                <a:solidFill>
                  <a:srgbClr val="FFFFFF"/>
                </a:solidFill>
                <a:latin typeface="Arial Narrow" panose="020B0606020202030204" pitchFamily="34" charset="0"/>
              </a:rPr>
              <a:t>DIGICOM</a:t>
            </a:r>
            <a:endParaRPr lang="en-GB" sz="1400" b="1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001764" y="3501008"/>
            <a:ext cx="1426220" cy="792088"/>
          </a:xfrm>
          <a:prstGeom prst="roundRect">
            <a:avLst/>
          </a:prstGeom>
          <a:solidFill>
            <a:srgbClr val="FFC000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 smtClean="0">
                <a:solidFill>
                  <a:srgbClr val="292934"/>
                </a:solidFill>
                <a:latin typeface="Arial Narrow" panose="020B0606020202030204" pitchFamily="34" charset="0"/>
              </a:rPr>
              <a:t>ESDEN</a:t>
            </a:r>
            <a:endParaRPr lang="en-GB" sz="1400" b="1" dirty="0">
              <a:solidFill>
                <a:srgbClr val="292934"/>
              </a:solidFill>
              <a:latin typeface="Arial Narrow" panose="020B060602020203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5004048" y="3501008"/>
            <a:ext cx="1439416" cy="792088"/>
          </a:xfrm>
          <a:prstGeom prst="roundRect">
            <a:avLst/>
          </a:prstGeom>
          <a:solidFill>
            <a:srgbClr val="FFC000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 smtClean="0">
                <a:solidFill>
                  <a:srgbClr val="292934"/>
                </a:solidFill>
                <a:latin typeface="Arial Narrow" panose="020B0606020202030204" pitchFamily="34" charset="0"/>
              </a:rPr>
              <a:t>IMS</a:t>
            </a:r>
            <a:endParaRPr lang="en-GB" sz="1400" b="1" dirty="0">
              <a:solidFill>
                <a:srgbClr val="292934"/>
              </a:solidFill>
              <a:latin typeface="Arial Narrow" panose="020B0606020202030204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987204" y="2492896"/>
            <a:ext cx="1440160" cy="792088"/>
          </a:xfrm>
          <a:prstGeom prst="roundRect">
            <a:avLst/>
          </a:prstGeom>
          <a:solidFill>
            <a:srgbClr val="FFC000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 smtClean="0">
                <a:solidFill>
                  <a:srgbClr val="292934"/>
                </a:solidFill>
                <a:latin typeface="Arial Narrow" panose="020B0606020202030204" pitchFamily="34" charset="0"/>
              </a:rPr>
              <a:t>ADMIN</a:t>
            </a:r>
            <a:endParaRPr lang="en-GB" sz="1400" b="1" dirty="0">
              <a:solidFill>
                <a:srgbClr val="292934"/>
              </a:solidFill>
              <a:latin typeface="Arial Narrow" panose="020B0606020202030204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004048" y="2492896"/>
            <a:ext cx="1439416" cy="792088"/>
          </a:xfrm>
          <a:prstGeom prst="roundRect">
            <a:avLst/>
          </a:prstGeom>
          <a:solidFill>
            <a:srgbClr val="FFC000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 smtClean="0">
                <a:solidFill>
                  <a:srgbClr val="292934"/>
                </a:solidFill>
                <a:latin typeface="Arial Narrow" panose="020B0606020202030204" pitchFamily="34" charset="0"/>
              </a:rPr>
              <a:t>DARA</a:t>
            </a:r>
            <a:endParaRPr lang="en-GB" sz="1400" b="1" dirty="0">
              <a:solidFill>
                <a:srgbClr val="292934"/>
              </a:solidFill>
              <a:latin typeface="Arial Narrow" panose="020B0606020202030204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7308304" y="1628800"/>
            <a:ext cx="1442864" cy="792088"/>
          </a:xfrm>
          <a:prstGeom prst="roundRect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 smtClean="0">
                <a:solidFill>
                  <a:srgbClr val="FFFFFF"/>
                </a:solidFill>
                <a:latin typeface="Arial Narrow" panose="020B0606020202030204" pitchFamily="34" charset="0"/>
              </a:rPr>
              <a:t>BIGD</a:t>
            </a:r>
            <a:endParaRPr lang="en-GB" sz="1400" b="1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7283896" y="5649304"/>
            <a:ext cx="1440160" cy="792088"/>
          </a:xfrm>
          <a:prstGeom prst="roundRect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 smtClean="0">
                <a:solidFill>
                  <a:srgbClr val="FFFFFF"/>
                </a:solidFill>
                <a:latin typeface="Arial Narrow" panose="020B0606020202030204" pitchFamily="34" charset="0"/>
              </a:rPr>
              <a:t>SUPP</a:t>
            </a:r>
            <a:endParaRPr lang="en-GB" sz="1400" b="1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3463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/>
          <p:cNvSpPr/>
          <p:nvPr/>
        </p:nvSpPr>
        <p:spPr>
          <a:xfrm>
            <a:off x="6948264" y="1196752"/>
            <a:ext cx="2088232" cy="5544616"/>
          </a:xfrm>
          <a:prstGeom prst="roundRect">
            <a:avLst/>
          </a:prstGeom>
          <a:noFill/>
          <a:ln w="254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000" dirty="0">
                <a:solidFill>
                  <a:srgbClr val="4C5A6A"/>
                </a:solidFill>
              </a:rPr>
              <a:t>New</a:t>
            </a: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en-GB" sz="2000" dirty="0">
              <a:solidFill>
                <a:srgbClr val="4C5A6A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95536" y="1892772"/>
            <a:ext cx="2088232" cy="4632572"/>
          </a:xfrm>
          <a:prstGeom prst="round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000" dirty="0" smtClean="0">
                <a:solidFill>
                  <a:srgbClr val="4C5A6A"/>
                </a:solidFill>
              </a:rPr>
              <a:t>On-</a:t>
            </a:r>
            <a:r>
              <a:rPr lang="fr-BE" sz="2000" dirty="0" err="1" smtClean="0">
                <a:solidFill>
                  <a:srgbClr val="4C5A6A"/>
                </a:solidFill>
              </a:rPr>
              <a:t>going</a:t>
            </a:r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en-GB" dirty="0">
              <a:solidFill>
                <a:srgbClr val="4C5A6A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2668836" y="1868488"/>
            <a:ext cx="4207420" cy="3864768"/>
          </a:xfrm>
          <a:prstGeom prst="roundRect">
            <a:avLst/>
          </a:prstGeom>
          <a:noFill/>
          <a:ln w="25400"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000" dirty="0" err="1">
                <a:solidFill>
                  <a:srgbClr val="4C5A6A"/>
                </a:solidFill>
              </a:rPr>
              <a:t>Available</a:t>
            </a:r>
            <a:r>
              <a:rPr lang="fr-BE" sz="2000" dirty="0">
                <a:solidFill>
                  <a:srgbClr val="4C5A6A"/>
                </a:solidFill>
              </a:rPr>
              <a:t> business cases</a:t>
            </a: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en-GB" dirty="0">
              <a:solidFill>
                <a:srgbClr val="4C5A6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Revised ESS </a:t>
            </a:r>
            <a:r>
              <a:rPr lang="en-GB" sz="3200" dirty="0"/>
              <a:t>Vision 2020 portfolio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611560" y="2485008"/>
            <a:ext cx="1440160" cy="792088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>
                <a:solidFill>
                  <a:srgbClr val="FFFFFF"/>
                </a:solidFill>
                <a:latin typeface="Arial Narrow" panose="020B0606020202030204" pitchFamily="34" charset="0"/>
              </a:rPr>
              <a:t>SIMSTAT</a:t>
            </a:r>
            <a:endParaRPr lang="en-GB" sz="1400" b="1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827584" y="3104964"/>
            <a:ext cx="1440160" cy="792088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>
                <a:solidFill>
                  <a:srgbClr val="FFFFFF"/>
                </a:solidFill>
                <a:latin typeface="Arial Narrow" panose="020B0606020202030204" pitchFamily="34" charset="0"/>
              </a:rPr>
              <a:t>REDESIGN</a:t>
            </a:r>
            <a:endParaRPr lang="en-GB" sz="1400" b="1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11560" y="4509120"/>
            <a:ext cx="1440160" cy="792088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 err="1">
                <a:solidFill>
                  <a:srgbClr val="FFFFFF"/>
                </a:solidFill>
                <a:latin typeface="Arial Narrow" panose="020B0606020202030204" pitchFamily="34" charset="0"/>
              </a:rPr>
              <a:t>ESBRs</a:t>
            </a:r>
            <a:endParaRPr lang="en-GB" sz="1400" b="1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311008" y="4641192"/>
            <a:ext cx="1440160" cy="792088"/>
          </a:xfrm>
          <a:prstGeom prst="roundRect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>
                <a:solidFill>
                  <a:srgbClr val="FFFFFF"/>
                </a:solidFill>
                <a:latin typeface="Arial Narrow" panose="020B0606020202030204" pitchFamily="34" charset="0"/>
              </a:rPr>
              <a:t>QUAL</a:t>
            </a:r>
            <a:endParaRPr lang="en-GB" sz="1400" b="1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11560" y="5517232"/>
            <a:ext cx="1440160" cy="792088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>
                <a:solidFill>
                  <a:srgbClr val="FFFFFF"/>
                </a:solidFill>
                <a:latin typeface="Arial Narrow" panose="020B0606020202030204" pitchFamily="34" charset="0"/>
              </a:rPr>
              <a:t>VALIDATION</a:t>
            </a:r>
            <a:endParaRPr lang="en-GB" sz="1400" b="1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004420" y="4509120"/>
            <a:ext cx="1440160" cy="792088"/>
          </a:xfrm>
          <a:prstGeom prst="roundRect">
            <a:avLst/>
          </a:prstGeom>
          <a:solidFill>
            <a:srgbClr val="FFC000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>
                <a:solidFill>
                  <a:srgbClr val="292934"/>
                </a:solidFill>
                <a:latin typeface="Arial Narrow" panose="020B0606020202030204" pitchFamily="34" charset="0"/>
              </a:rPr>
              <a:t>DW</a:t>
            </a:r>
            <a:endParaRPr lang="en-GB" sz="1400" b="1" dirty="0">
              <a:solidFill>
                <a:srgbClr val="292934"/>
              </a:solidFill>
              <a:latin typeface="Arial Narrow" panose="020B060602020203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978448" y="4509120"/>
            <a:ext cx="1448916" cy="792088"/>
          </a:xfrm>
          <a:prstGeom prst="roundRect">
            <a:avLst/>
          </a:prstGeom>
          <a:solidFill>
            <a:srgbClr val="FFC000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>
                <a:solidFill>
                  <a:srgbClr val="292934"/>
                </a:solidFill>
                <a:latin typeface="Arial Narrow" panose="020B0606020202030204" pitchFamily="34" charset="0"/>
              </a:rPr>
              <a:t>SERV</a:t>
            </a:r>
            <a:endParaRPr lang="en-GB" sz="1400" b="1" dirty="0">
              <a:solidFill>
                <a:srgbClr val="292934"/>
              </a:solidFill>
              <a:latin typeface="Arial Narrow" panose="020B0606020202030204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7308304" y="2653072"/>
            <a:ext cx="1442864" cy="792088"/>
          </a:xfrm>
          <a:prstGeom prst="roundRect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>
                <a:solidFill>
                  <a:srgbClr val="FFFFFF"/>
                </a:solidFill>
                <a:latin typeface="Arial Narrow" panose="020B0606020202030204" pitchFamily="34" charset="0"/>
              </a:rPr>
              <a:t>DIGICOM</a:t>
            </a:r>
            <a:endParaRPr lang="en-GB" sz="1400" b="1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001764" y="3501008"/>
            <a:ext cx="1426220" cy="792088"/>
          </a:xfrm>
          <a:prstGeom prst="roundRect">
            <a:avLst/>
          </a:prstGeom>
          <a:solidFill>
            <a:srgbClr val="FFC000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>
                <a:solidFill>
                  <a:srgbClr val="292934"/>
                </a:solidFill>
                <a:latin typeface="Arial Narrow" panose="020B0606020202030204" pitchFamily="34" charset="0"/>
              </a:rPr>
              <a:t>ESDEN</a:t>
            </a:r>
            <a:endParaRPr lang="en-GB" sz="1400" b="1" dirty="0">
              <a:solidFill>
                <a:srgbClr val="292934"/>
              </a:solidFill>
              <a:latin typeface="Arial Narrow" panose="020B060602020203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5004048" y="3501008"/>
            <a:ext cx="1439416" cy="792088"/>
          </a:xfrm>
          <a:prstGeom prst="roundRect">
            <a:avLst/>
          </a:prstGeom>
          <a:solidFill>
            <a:srgbClr val="FFC000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>
                <a:solidFill>
                  <a:srgbClr val="292934"/>
                </a:solidFill>
                <a:latin typeface="Arial Narrow" panose="020B0606020202030204" pitchFamily="34" charset="0"/>
              </a:rPr>
              <a:t>IMS</a:t>
            </a:r>
            <a:endParaRPr lang="en-GB" sz="1400" b="1" dirty="0">
              <a:solidFill>
                <a:srgbClr val="292934"/>
              </a:solidFill>
              <a:latin typeface="Arial Narrow" panose="020B0606020202030204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987204" y="2492896"/>
            <a:ext cx="1440160" cy="792088"/>
          </a:xfrm>
          <a:prstGeom prst="roundRect">
            <a:avLst/>
          </a:prstGeom>
          <a:solidFill>
            <a:srgbClr val="FFC000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>
                <a:solidFill>
                  <a:srgbClr val="292934"/>
                </a:solidFill>
                <a:latin typeface="Arial Narrow" panose="020B0606020202030204" pitchFamily="34" charset="0"/>
              </a:rPr>
              <a:t>ADMIN</a:t>
            </a:r>
            <a:endParaRPr lang="en-GB" sz="1400" b="1" dirty="0">
              <a:solidFill>
                <a:srgbClr val="292934"/>
              </a:solidFill>
              <a:latin typeface="Arial Narrow" panose="020B0606020202030204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004048" y="2492896"/>
            <a:ext cx="1439416" cy="792088"/>
          </a:xfrm>
          <a:prstGeom prst="roundRect">
            <a:avLst/>
          </a:prstGeom>
          <a:solidFill>
            <a:srgbClr val="FFC000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>
                <a:solidFill>
                  <a:srgbClr val="292934"/>
                </a:solidFill>
                <a:latin typeface="Arial Narrow" panose="020B0606020202030204" pitchFamily="34" charset="0"/>
              </a:rPr>
              <a:t>DARA</a:t>
            </a:r>
            <a:endParaRPr lang="en-GB" sz="1400" b="1" dirty="0">
              <a:solidFill>
                <a:srgbClr val="292934"/>
              </a:solidFill>
              <a:latin typeface="Arial Narrow" panose="020B0606020202030204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7308304" y="1628800"/>
            <a:ext cx="1442864" cy="792088"/>
          </a:xfrm>
          <a:prstGeom prst="roundRect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>
                <a:solidFill>
                  <a:srgbClr val="FFFFFF"/>
                </a:solidFill>
                <a:latin typeface="Arial Narrow" panose="020B0606020202030204" pitchFamily="34" charset="0"/>
              </a:rPr>
              <a:t>BIGD</a:t>
            </a:r>
            <a:endParaRPr lang="en-GB" sz="1400" b="1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7283896" y="5649304"/>
            <a:ext cx="1440160" cy="792088"/>
          </a:xfrm>
          <a:prstGeom prst="roundRect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>
                <a:solidFill>
                  <a:srgbClr val="FFFFFF"/>
                </a:solidFill>
                <a:latin typeface="Arial Narrow" panose="020B0606020202030204" pitchFamily="34" charset="0"/>
              </a:rPr>
              <a:t>SUPP</a:t>
            </a:r>
            <a:endParaRPr lang="en-GB" sz="1400" b="1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321252" y="3661184"/>
            <a:ext cx="1440160" cy="792088"/>
          </a:xfrm>
          <a:prstGeom prst="roundRect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>
                <a:solidFill>
                  <a:srgbClr val="FFFFFF"/>
                </a:solidFill>
                <a:latin typeface="Arial Narrow" panose="020B0606020202030204" pitchFamily="34" charset="0"/>
              </a:rPr>
              <a:t>UA/IPROD</a:t>
            </a:r>
            <a:endParaRPr lang="en-GB" sz="1400" b="1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20306" y="5913276"/>
            <a:ext cx="34661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000" dirty="0" smtClean="0">
                <a:solidFill>
                  <a:srgbClr val="D2533C"/>
                </a:solidFill>
              </a:rPr>
              <a:t>ESS Vision 2020 portfolio of 8 </a:t>
            </a:r>
            <a:r>
              <a:rPr lang="fr-BE" sz="2000" dirty="0" err="1" smtClean="0">
                <a:solidFill>
                  <a:srgbClr val="D2533C"/>
                </a:solidFill>
              </a:rPr>
              <a:t>projects</a:t>
            </a:r>
            <a:endParaRPr lang="en-GB" sz="2000" dirty="0">
              <a:solidFill>
                <a:srgbClr val="D253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750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81481E-6 L 0.02222 -0.07038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1" y="-3519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1" grpId="0" animBg="1"/>
      <p:bldP spid="7" grpId="0" animBg="1"/>
      <p:bldP spid="10" grpId="0" animBg="1"/>
      <p:bldP spid="14" grpId="0" animBg="1"/>
      <p:bldP spid="18" grpId="0" animBg="1"/>
      <p:bldP spid="9" grpId="0" animBg="1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/>
          <p:cNvSpPr/>
          <p:nvPr/>
        </p:nvSpPr>
        <p:spPr>
          <a:xfrm>
            <a:off x="6948264" y="1196752"/>
            <a:ext cx="2088232" cy="3096344"/>
          </a:xfrm>
          <a:prstGeom prst="roundRect">
            <a:avLst/>
          </a:prstGeom>
          <a:noFill/>
          <a:ln w="254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000" dirty="0" smtClean="0">
                <a:solidFill>
                  <a:srgbClr val="4C5A6A"/>
                </a:solidFill>
              </a:rPr>
              <a:t>New</a:t>
            </a: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 smtClean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 smtClean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 smtClean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95536" y="1892772"/>
            <a:ext cx="2088232" cy="4632572"/>
          </a:xfrm>
          <a:prstGeom prst="round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000" dirty="0" smtClean="0">
                <a:solidFill>
                  <a:srgbClr val="4C5A6A"/>
                </a:solidFill>
              </a:rPr>
              <a:t>On-</a:t>
            </a:r>
            <a:r>
              <a:rPr lang="fr-BE" sz="2000" dirty="0" err="1" smtClean="0">
                <a:solidFill>
                  <a:srgbClr val="4C5A6A"/>
                </a:solidFill>
              </a:rPr>
              <a:t>going</a:t>
            </a:r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en-GB" dirty="0">
              <a:solidFill>
                <a:srgbClr val="4C5A6A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2668836" y="1868488"/>
            <a:ext cx="1984536" cy="3648744"/>
          </a:xfrm>
          <a:prstGeom prst="roundRect">
            <a:avLst/>
          </a:prstGeom>
          <a:noFill/>
          <a:ln w="25400"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000" dirty="0" smtClean="0">
                <a:solidFill>
                  <a:srgbClr val="4C5A6A"/>
                </a:solidFill>
              </a:rPr>
              <a:t>Mature</a:t>
            </a:r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fr-BE" sz="2000" dirty="0">
              <a:solidFill>
                <a:srgbClr val="4C5A6A"/>
              </a:solidFill>
            </a:endParaRPr>
          </a:p>
          <a:p>
            <a:pPr algn="ctr"/>
            <a:endParaRPr lang="en-GB" dirty="0">
              <a:solidFill>
                <a:srgbClr val="4C5A6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Revised ESS </a:t>
            </a:r>
            <a:r>
              <a:rPr lang="en-GB" sz="3200" dirty="0"/>
              <a:t>Vision 2020 portfolio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611560" y="2485008"/>
            <a:ext cx="1440160" cy="792088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>
                <a:solidFill>
                  <a:srgbClr val="FFFFFF"/>
                </a:solidFill>
                <a:latin typeface="Arial Narrow" panose="020B0606020202030204" pitchFamily="34" charset="0"/>
              </a:rPr>
              <a:t>SIMSTAT</a:t>
            </a:r>
            <a:endParaRPr lang="en-GB" sz="1400" b="1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827584" y="3104964"/>
            <a:ext cx="1440160" cy="792088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>
                <a:solidFill>
                  <a:srgbClr val="FFFFFF"/>
                </a:solidFill>
                <a:latin typeface="Arial Narrow" panose="020B0606020202030204" pitchFamily="34" charset="0"/>
              </a:rPr>
              <a:t>REDESIGN</a:t>
            </a:r>
            <a:endParaRPr lang="en-GB" sz="1400" b="1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11560" y="4509120"/>
            <a:ext cx="1440160" cy="792088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 err="1">
                <a:solidFill>
                  <a:srgbClr val="FFFFFF"/>
                </a:solidFill>
                <a:latin typeface="Arial Narrow" panose="020B0606020202030204" pitchFamily="34" charset="0"/>
              </a:rPr>
              <a:t>ESBRs</a:t>
            </a:r>
            <a:endParaRPr lang="en-GB" sz="1400" b="1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11560" y="5517232"/>
            <a:ext cx="1440160" cy="792088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>
                <a:solidFill>
                  <a:srgbClr val="FFFFFF"/>
                </a:solidFill>
                <a:latin typeface="Arial Narrow" panose="020B0606020202030204" pitchFamily="34" charset="0"/>
              </a:rPr>
              <a:t>VALIDATION</a:t>
            </a:r>
            <a:endParaRPr lang="en-GB" sz="1400" b="1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978448" y="4509120"/>
            <a:ext cx="1448916" cy="792088"/>
          </a:xfrm>
          <a:prstGeom prst="roundRect">
            <a:avLst/>
          </a:prstGeom>
          <a:solidFill>
            <a:srgbClr val="FFC000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>
                <a:solidFill>
                  <a:srgbClr val="292934"/>
                </a:solidFill>
                <a:latin typeface="Arial Narrow" panose="020B0606020202030204" pitchFamily="34" charset="0"/>
              </a:rPr>
              <a:t>SERV</a:t>
            </a:r>
            <a:endParaRPr lang="en-GB" sz="1400" b="1" dirty="0">
              <a:solidFill>
                <a:srgbClr val="292934"/>
              </a:solidFill>
              <a:latin typeface="Arial Narrow" panose="020B0606020202030204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7308304" y="2653072"/>
            <a:ext cx="1442864" cy="792088"/>
          </a:xfrm>
          <a:prstGeom prst="roundRect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>
                <a:solidFill>
                  <a:srgbClr val="FFFFFF"/>
                </a:solidFill>
                <a:latin typeface="Arial Narrow" panose="020B0606020202030204" pitchFamily="34" charset="0"/>
              </a:rPr>
              <a:t>DIGICOM</a:t>
            </a:r>
            <a:endParaRPr lang="en-GB" sz="1400" b="1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001764" y="3501008"/>
            <a:ext cx="1426220" cy="792088"/>
          </a:xfrm>
          <a:prstGeom prst="roundRect">
            <a:avLst/>
          </a:prstGeom>
          <a:solidFill>
            <a:srgbClr val="FFC000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>
                <a:solidFill>
                  <a:srgbClr val="292934"/>
                </a:solidFill>
                <a:latin typeface="Arial Narrow" panose="020B0606020202030204" pitchFamily="34" charset="0"/>
              </a:rPr>
              <a:t>ESDEN</a:t>
            </a:r>
            <a:endParaRPr lang="en-GB" sz="1400" b="1" dirty="0">
              <a:solidFill>
                <a:srgbClr val="292934"/>
              </a:solidFill>
              <a:latin typeface="Arial Narrow" panose="020B0606020202030204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987204" y="2492896"/>
            <a:ext cx="1440160" cy="792088"/>
          </a:xfrm>
          <a:prstGeom prst="roundRect">
            <a:avLst/>
          </a:prstGeom>
          <a:solidFill>
            <a:srgbClr val="FFC000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>
                <a:solidFill>
                  <a:srgbClr val="292934"/>
                </a:solidFill>
                <a:latin typeface="Arial Narrow" panose="020B0606020202030204" pitchFamily="34" charset="0"/>
              </a:rPr>
              <a:t>ADMIN</a:t>
            </a:r>
            <a:endParaRPr lang="en-GB" sz="1400" b="1" dirty="0">
              <a:solidFill>
                <a:srgbClr val="292934"/>
              </a:solidFill>
              <a:latin typeface="Arial Narrow" panose="020B0606020202030204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7308304" y="1628800"/>
            <a:ext cx="1442864" cy="792088"/>
          </a:xfrm>
          <a:prstGeom prst="roundRect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>
                <a:solidFill>
                  <a:srgbClr val="FFFFFF"/>
                </a:solidFill>
                <a:latin typeface="Arial Narrow" panose="020B0606020202030204" pitchFamily="34" charset="0"/>
              </a:rPr>
              <a:t>BIGD</a:t>
            </a:r>
            <a:endParaRPr lang="en-GB" sz="1400" b="1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524328" y="3204000"/>
            <a:ext cx="1440160" cy="792088"/>
          </a:xfrm>
          <a:prstGeom prst="roundRect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>
                <a:solidFill>
                  <a:srgbClr val="FFFFFF"/>
                </a:solidFill>
                <a:latin typeface="Arial Narrow" panose="020B0606020202030204" pitchFamily="34" charset="0"/>
              </a:rPr>
              <a:t>UA/IPROD</a:t>
            </a:r>
            <a:endParaRPr lang="en-GB" sz="1400" b="1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7283896" y="5649304"/>
            <a:ext cx="1440160" cy="79208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>
                <a:solidFill>
                  <a:srgbClr val="292934"/>
                </a:solidFill>
                <a:latin typeface="Arial Narrow" panose="020B0606020202030204" pitchFamily="34" charset="0"/>
              </a:rPr>
              <a:t>SUPP</a:t>
            </a:r>
            <a:endParaRPr lang="en-GB" sz="1400" b="1" dirty="0">
              <a:solidFill>
                <a:srgbClr val="292934"/>
              </a:solidFill>
              <a:latin typeface="Arial Narrow" panose="020B0606020202030204" pitchFamily="34" charset="0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5004048" y="3501008"/>
            <a:ext cx="1439416" cy="79208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>
                <a:solidFill>
                  <a:srgbClr val="292934"/>
                </a:solidFill>
                <a:latin typeface="Arial Narrow" panose="020B0606020202030204" pitchFamily="34" charset="0"/>
              </a:rPr>
              <a:t>IMS</a:t>
            </a:r>
            <a:endParaRPr lang="en-GB" sz="1400" b="1" dirty="0">
              <a:solidFill>
                <a:srgbClr val="292934"/>
              </a:solidFill>
              <a:latin typeface="Arial Narrow" panose="020B0606020202030204" pitchFamily="34" charset="0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5004048" y="2492896"/>
            <a:ext cx="1439416" cy="79208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>
                <a:solidFill>
                  <a:srgbClr val="292934"/>
                </a:solidFill>
                <a:latin typeface="Arial Narrow" panose="020B0606020202030204" pitchFamily="34" charset="0"/>
              </a:rPr>
              <a:t>DARA</a:t>
            </a:r>
            <a:endParaRPr lang="en-GB" sz="1400" b="1" dirty="0">
              <a:solidFill>
                <a:srgbClr val="292934"/>
              </a:solidFill>
              <a:latin typeface="Arial Narrow" panose="020B0606020202030204" pitchFamily="34" charset="0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5004420" y="4509120"/>
            <a:ext cx="1440160" cy="79208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>
                <a:solidFill>
                  <a:srgbClr val="292934"/>
                </a:solidFill>
                <a:latin typeface="Arial Narrow" panose="020B0606020202030204" pitchFamily="34" charset="0"/>
              </a:rPr>
              <a:t>DW</a:t>
            </a:r>
            <a:endParaRPr lang="en-GB" sz="1400" b="1" dirty="0">
              <a:solidFill>
                <a:srgbClr val="292934"/>
              </a:solidFill>
              <a:latin typeface="Arial Narrow" panose="020B0606020202030204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2668836" y="5555102"/>
            <a:ext cx="6231036" cy="106606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BE" sz="2000" dirty="0" smtClean="0">
                <a:solidFill>
                  <a:srgbClr val="4C5A6A"/>
                </a:solidFill>
              </a:rPr>
              <a:t>Support</a:t>
            </a:r>
          </a:p>
          <a:p>
            <a:r>
              <a:rPr lang="fr-BE" sz="2000" dirty="0" err="1" smtClean="0">
                <a:solidFill>
                  <a:srgbClr val="4C5A6A"/>
                </a:solidFill>
              </a:rPr>
              <a:t>ESS.VIPs</a:t>
            </a:r>
            <a:endParaRPr lang="fr-BE" sz="2000" dirty="0">
              <a:solidFill>
                <a:srgbClr val="4C5A6A"/>
              </a:solidFill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7311008" y="4641192"/>
            <a:ext cx="1440160" cy="79208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>
                <a:solidFill>
                  <a:srgbClr val="292934"/>
                </a:solidFill>
                <a:latin typeface="Arial Narrow" panose="020B0606020202030204" pitchFamily="34" charset="0"/>
              </a:rPr>
              <a:t>QUAL</a:t>
            </a:r>
            <a:endParaRPr lang="en-GB" sz="1400" b="1" dirty="0">
              <a:solidFill>
                <a:srgbClr val="292934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808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4.81481E-6 L 0.27569 0.22593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85" y="11296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7037E-6 L 0.27552 0.02639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67" y="1319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44444E-6 L -0.11007 0.30995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03" y="15486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81481E-6 L -0.18889 0.14699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44" y="7338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0" grpId="0" animBg="1"/>
      <p:bldP spid="21" grpId="0" animBg="1"/>
      <p:bldP spid="30" grpId="0" animBg="1"/>
      <p:bldP spid="32" grpId="0" animBg="1"/>
      <p:bldP spid="32" grpId="1" animBg="1"/>
      <p:bldP spid="33" grpId="0" animBg="1"/>
      <p:bldP spid="33" grpId="1" animBg="1"/>
      <p:bldP spid="31" grpId="0" animBg="1"/>
      <p:bldP spid="31" grpId="1" animBg="1"/>
      <p:bldP spid="34" grpId="0" animBg="1"/>
      <p:bldP spid="35" grpId="0" animBg="1"/>
      <p:bldP spid="35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846267"/>
            <a:ext cx="799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chemeClr val="tx2"/>
                </a:solidFill>
                <a:latin typeface="+mj-lt"/>
              </a:rPr>
              <a:t>Presentation Outline:</a:t>
            </a:r>
            <a:endParaRPr lang="en-GB" sz="40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844824"/>
            <a:ext cx="8208912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400" dirty="0" smtClean="0">
                <a:solidFill>
                  <a:schemeClr val="accent4"/>
                </a:solidFill>
              </a:rPr>
              <a:t>To present progress on the elaboration of the ESS Vision 2020 portfolio made since November ESSC;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GB" sz="2400" dirty="0" smtClean="0">
              <a:solidFill>
                <a:schemeClr val="accent4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400" dirty="0" smtClean="0">
                <a:solidFill>
                  <a:schemeClr val="accent4"/>
                </a:solidFill>
              </a:rPr>
              <a:t>Describe the prioritisation exercise conducted by VIG;</a:t>
            </a:r>
          </a:p>
          <a:p>
            <a:endParaRPr lang="en-GB" sz="2400" dirty="0" smtClean="0">
              <a:solidFill>
                <a:schemeClr val="accent4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400" dirty="0" smtClean="0">
                <a:solidFill>
                  <a:schemeClr val="accent4"/>
                </a:solidFill>
              </a:rPr>
              <a:t>Present the revised ESS Vision 2020 portfolio;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GB" sz="2400" dirty="0" smtClean="0">
              <a:solidFill>
                <a:schemeClr val="accent4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400" dirty="0" smtClean="0">
                <a:solidFill>
                  <a:schemeClr val="accent4"/>
                </a:solidFill>
              </a:rPr>
              <a:t>Outline the next steps with the implementation of the ESS Vision 2020.   </a:t>
            </a:r>
          </a:p>
          <a:p>
            <a:endParaRPr lang="en-GB" sz="2000" dirty="0" smtClean="0">
              <a:solidFill>
                <a:schemeClr val="accent4"/>
              </a:solidFill>
            </a:endParaRPr>
          </a:p>
          <a:p>
            <a:pPr>
              <a:buFont typeface="Arial" pitchFamily="34" charset="0"/>
              <a:buChar char="•"/>
            </a:pPr>
            <a:endParaRPr lang="en-GB" sz="2000" dirty="0" smtClean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91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990600"/>
          </a:xfrm>
        </p:spPr>
        <p:txBody>
          <a:bodyPr>
            <a:noAutofit/>
          </a:bodyPr>
          <a:lstStyle/>
          <a:p>
            <a:pPr algn="ctr"/>
            <a:r>
              <a:rPr lang="en-GB" sz="3200" b="1" dirty="0" smtClean="0"/>
              <a:t>Strategic Contribution of Original Portfolio  to the Five </a:t>
            </a:r>
            <a:r>
              <a:rPr lang="en-GB" sz="3200" b="1" dirty="0"/>
              <a:t>K</a:t>
            </a:r>
            <a:r>
              <a:rPr lang="en-GB" sz="3200" b="1" dirty="0" smtClean="0"/>
              <a:t>ey Vision Areas</a:t>
            </a:r>
            <a:endParaRPr lang="en-GB" sz="3200" b="1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179512" y="1196752"/>
          <a:ext cx="8640960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2484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712968" cy="1210146"/>
          </a:xfrm>
        </p:spPr>
        <p:txBody>
          <a:bodyPr>
            <a:normAutofit/>
          </a:bodyPr>
          <a:lstStyle/>
          <a:p>
            <a:pPr algn="ctr"/>
            <a:r>
              <a:rPr lang="en-GB" sz="3200" b="1" dirty="0"/>
              <a:t>Strategic Contribution of </a:t>
            </a:r>
            <a:r>
              <a:rPr lang="en-GB" sz="3200" b="1" dirty="0" smtClean="0"/>
              <a:t>Revised </a:t>
            </a:r>
            <a:r>
              <a:rPr lang="en-GB" sz="3200" b="1" dirty="0"/>
              <a:t>Portfolio  to the Five Key Vision Areas</a:t>
            </a:r>
            <a:endParaRPr lang="en-GB" sz="32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706364842"/>
              </p:ext>
            </p:extLst>
          </p:nvPr>
        </p:nvGraphicFramePr>
        <p:xfrm>
          <a:off x="179512" y="1196752"/>
          <a:ext cx="8712968" cy="54726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5423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67544" y="62136"/>
            <a:ext cx="8229600" cy="990600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Portfolio achievability</a:t>
            </a:r>
            <a:endParaRPr lang="en-GB" sz="3600" b="1" dirty="0"/>
          </a:p>
        </p:txBody>
      </p:sp>
      <p:pic>
        <p:nvPicPr>
          <p:cNvPr id="1027" name="Picture 3" descr="C:\Users\Public\Documents\roberto\disk28\ESS Vision 2020\ESSC201502\new version ESSC seminar 2015_02\Metro map V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844272"/>
            <a:ext cx="6796253" cy="5897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864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en-GB" sz="3200" b="1" dirty="0" smtClean="0"/>
              <a:t>Projects dependencies </a:t>
            </a:r>
            <a:endParaRPr lang="en-GB" sz="3200" b="1" dirty="0"/>
          </a:p>
        </p:txBody>
      </p:sp>
      <p:pic>
        <p:nvPicPr>
          <p:cNvPr id="89092" name="Picture 4" descr="C:\Users\Public\Documents\roberto\disk28\ESS Vision 2020\ESSC201502\new version ESSC seminar 2015_02\Logical dependencies V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06900"/>
            <a:ext cx="7211392" cy="5182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1508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en-GB" sz="3200" b="1" dirty="0" smtClean="0"/>
              <a:t>Portfolio affordability</a:t>
            </a:r>
            <a:endParaRPr lang="en-GB" sz="3200" b="1" dirty="0"/>
          </a:p>
        </p:txBody>
      </p:sp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69176"/>
            <a:ext cx="8803902" cy="2208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3063818"/>
              </p:ext>
            </p:extLst>
          </p:nvPr>
        </p:nvGraphicFramePr>
        <p:xfrm>
          <a:off x="179512" y="4437112"/>
          <a:ext cx="8803902" cy="1378452"/>
        </p:xfrm>
        <a:graphic>
          <a:graphicData uri="http://schemas.openxmlformats.org/drawingml/2006/table">
            <a:tbl>
              <a:tblPr firstRow="1" firstCol="1" bandRow="1"/>
              <a:tblGrid>
                <a:gridCol w="3183344"/>
                <a:gridCol w="3183344"/>
                <a:gridCol w="2437214"/>
              </a:tblGrid>
              <a:tr h="432048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984806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Total estimated development cost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39" marR="56539" marT="0" marB="0" anchor="ctr">
                    <a:lnL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984806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Eurostat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39" marR="56539" marT="0" marB="0" anchor="ctr">
                    <a:lnL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984806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Member States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39" marR="56539" marT="0" marB="0" anchor="ctr">
                    <a:lnL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09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984806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56.2 M€ (estimate)</a:t>
                      </a:r>
                      <a:br>
                        <a:rPr lang="en-GB" sz="1800" dirty="0">
                          <a:solidFill>
                            <a:srgbClr val="984806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</a:br>
                      <a:r>
                        <a:rPr lang="en-GB" sz="1800" dirty="0">
                          <a:solidFill>
                            <a:srgbClr val="984806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of which 22.3 M€ </a:t>
                      </a:r>
                      <a:r>
                        <a:rPr lang="en-GB" sz="1800" dirty="0" smtClean="0">
                          <a:solidFill>
                            <a:srgbClr val="984806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given to </a:t>
                      </a:r>
                      <a:r>
                        <a:rPr lang="en-GB" sz="1800" dirty="0">
                          <a:solidFill>
                            <a:srgbClr val="984806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MS for </a:t>
                      </a:r>
                      <a:r>
                        <a:rPr lang="en-GB" sz="1800" dirty="0" smtClean="0">
                          <a:solidFill>
                            <a:srgbClr val="984806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en-GB" sz="1800" dirty="0" smtClean="0">
                          <a:solidFill>
                            <a:srgbClr val="984806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</a:br>
                      <a:r>
                        <a:rPr lang="en-GB" sz="1800" dirty="0" smtClean="0">
                          <a:solidFill>
                            <a:srgbClr val="984806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co-financing </a:t>
                      </a:r>
                      <a:r>
                        <a:rPr lang="en-GB" sz="1800" dirty="0">
                          <a:solidFill>
                            <a:srgbClr val="984806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(estimate)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39" marR="56539" marT="0" marB="0" anchor="ctr">
                    <a:lnL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984806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3.5 M€ (estimate)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539" marR="56539" marT="0" marB="0" anchor="ctr">
                    <a:lnL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79512" y="6093296"/>
            <a:ext cx="880390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2400" b="1" dirty="0" smtClean="0">
                <a:solidFill>
                  <a:srgbClr val="79463D">
                    <a:lumMod val="60000"/>
                    <a:lumOff val="40000"/>
                  </a:srgbClr>
                </a:solidFill>
              </a:rPr>
              <a:t>Please note: no deployment costs included</a:t>
            </a:r>
            <a:endParaRPr lang="en-GB" sz="2400" b="1" dirty="0">
              <a:solidFill>
                <a:srgbClr val="79463D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26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Portfolio </a:t>
            </a:r>
            <a:r>
              <a:rPr lang="en-GB" dirty="0" smtClean="0"/>
              <a:t>outcomes one 1 year later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064224"/>
          </a:xfrm>
        </p:spPr>
        <p:txBody>
          <a:bodyPr/>
          <a:lstStyle/>
          <a:p>
            <a:r>
              <a:rPr lang="en-GB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Results from pilot exchange of microdata in internal trade of goods from SIMSTAT and evidence based assessment of variants for REDESIGN of INTRASTAT; </a:t>
            </a:r>
          </a:p>
          <a:p>
            <a:r>
              <a:rPr lang="en-GB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Available interoperability framework for ESBRs;</a:t>
            </a:r>
          </a:p>
          <a:p>
            <a:r>
              <a:rPr lang="en-GB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Inventory and registry of validation rules across ESS;</a:t>
            </a:r>
          </a:p>
          <a:p>
            <a:r>
              <a:rPr lang="en-GB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Available IT infrastructure for secure data exchange among ESS partners by ESDEN;  </a:t>
            </a:r>
          </a:p>
          <a:p>
            <a:r>
              <a:rPr lang="en-GB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Catalogue of business services with potential to be shared, pilot tests for ESBRs and validation services, guidelines and proposal for governance of shared services in ESS; </a:t>
            </a:r>
          </a:p>
          <a:p>
            <a:r>
              <a:rPr lang="en-GB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Progress with improved access and methods use and assess quality to administrative data;</a:t>
            </a:r>
          </a:p>
          <a:p>
            <a:r>
              <a:rPr lang="en-GB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Launch of 3 pilots on using Big data;</a:t>
            </a:r>
          </a:p>
          <a:p>
            <a:r>
              <a:rPr lang="en-GB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Launching of digital communication and user analytics project.  </a:t>
            </a:r>
          </a:p>
          <a:p>
            <a:endParaRPr lang="en-GB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711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sz="3600" dirty="0" smtClean="0"/>
              <a:t>The portfolio minibus</a:t>
            </a:r>
            <a:endParaRPr lang="en-GB" sz="3600" dirty="0"/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213135" y="3645024"/>
            <a:ext cx="8820472" cy="0"/>
          </a:xfrm>
          <a:prstGeom prst="line">
            <a:avLst/>
          </a:prstGeom>
          <a:noFill/>
          <a:ln w="63500" cap="flat" cmpd="sng" algn="ctr">
            <a:solidFill>
              <a:srgbClr val="FFFFFF">
                <a:lumMod val="50000"/>
              </a:srgb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144016" y="5517232"/>
            <a:ext cx="8820472" cy="0"/>
          </a:xfrm>
          <a:prstGeom prst="line">
            <a:avLst/>
          </a:prstGeom>
          <a:noFill/>
          <a:ln w="63500" cap="flat" cmpd="sng" algn="ctr">
            <a:solidFill>
              <a:srgbClr val="FFFFFF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01632"/>
            <a:ext cx="7936247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 bwMode="auto">
          <a:xfrm>
            <a:off x="213135" y="1772816"/>
            <a:ext cx="8820472" cy="0"/>
          </a:xfrm>
          <a:prstGeom prst="line">
            <a:avLst/>
          </a:prstGeom>
          <a:noFill/>
          <a:ln w="63500" cap="flat" cmpd="sng" algn="ctr">
            <a:solidFill>
              <a:srgbClr val="FFFFFF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8" name="Group 7"/>
          <p:cNvGrpSpPr/>
          <p:nvPr/>
        </p:nvGrpSpPr>
        <p:grpSpPr>
          <a:xfrm>
            <a:off x="6876256" y="785899"/>
            <a:ext cx="2025865" cy="986917"/>
            <a:chOff x="6876256" y="569875"/>
            <a:chExt cx="2025865" cy="986917"/>
          </a:xfrm>
        </p:grpSpPr>
        <p:sp>
          <p:nvSpPr>
            <p:cNvPr id="9" name="Pentagon 8"/>
            <p:cNvSpPr/>
            <p:nvPr/>
          </p:nvSpPr>
          <p:spPr>
            <a:xfrm>
              <a:off x="6876256" y="569875"/>
              <a:ext cx="2025865" cy="533672"/>
            </a:xfrm>
            <a:prstGeom prst="homePlate">
              <a:avLst/>
            </a:prstGeom>
            <a:solidFill>
              <a:srgbClr val="FFFFFF"/>
            </a:solidFill>
            <a:ln w="38100" cap="flat" cmpd="sng" algn="ctr">
              <a:solidFill>
                <a:srgbClr val="FFFFFF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BE" sz="1600" kern="0" dirty="0" smtClean="0">
                  <a:solidFill>
                    <a:srgbClr val="FFFFFF">
                      <a:lumMod val="50000"/>
                    </a:srgbClr>
                  </a:solidFill>
                  <a:latin typeface="Verdana"/>
                </a:rPr>
                <a:t>ESS Vision 2020</a:t>
              </a:r>
              <a:endParaRPr lang="en-GB" sz="1600" kern="0" dirty="0">
                <a:solidFill>
                  <a:srgbClr val="FFFFFF">
                    <a:lumMod val="50000"/>
                  </a:srgbClr>
                </a:solidFill>
                <a:latin typeface="Verdana"/>
              </a:endParaRPr>
            </a:p>
          </p:txBody>
        </p:sp>
        <p:cxnSp>
          <p:nvCxnSpPr>
            <p:cNvPr id="10" name="Straight Connector 9"/>
            <p:cNvCxnSpPr>
              <a:stCxn id="9" idx="2"/>
            </p:cNvCxnSpPr>
            <p:nvPr/>
          </p:nvCxnSpPr>
          <p:spPr bwMode="auto">
            <a:xfrm>
              <a:off x="7755771" y="1103547"/>
              <a:ext cx="0" cy="453245"/>
            </a:xfrm>
            <a:prstGeom prst="line">
              <a:avLst/>
            </a:prstGeom>
            <a:noFill/>
            <a:ln w="38100" cap="flat" cmpd="sng" algn="ctr">
              <a:solidFill>
                <a:srgbClr val="FFFFFF">
                  <a:lumMod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1" name="Rounded Rectangle 10"/>
          <p:cNvSpPr/>
          <p:nvPr/>
        </p:nvSpPr>
        <p:spPr>
          <a:xfrm>
            <a:off x="4781142" y="2646380"/>
            <a:ext cx="1440000" cy="540000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>
                <a:solidFill>
                  <a:srgbClr val="FFFFFF"/>
                </a:solidFill>
                <a:latin typeface="Arial Narrow" panose="020B0606020202030204" pitchFamily="34" charset="0"/>
              </a:rPr>
              <a:t>SIMSTAT</a:t>
            </a:r>
            <a:endParaRPr lang="en-GB" sz="1400" b="1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781594" y="3089824"/>
            <a:ext cx="1440000" cy="540000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>
                <a:solidFill>
                  <a:srgbClr val="FFFFFF"/>
                </a:solidFill>
                <a:latin typeface="Arial Narrow" panose="020B0606020202030204" pitchFamily="34" charset="0"/>
              </a:rPr>
              <a:t>REDESIGN</a:t>
            </a:r>
            <a:endParaRPr lang="en-GB" sz="1400" b="1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781594" y="4277896"/>
            <a:ext cx="1440000" cy="540000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 err="1">
                <a:solidFill>
                  <a:srgbClr val="FFFFFF"/>
                </a:solidFill>
                <a:latin typeface="Arial Narrow" panose="020B0606020202030204" pitchFamily="34" charset="0"/>
              </a:rPr>
              <a:t>ESBRs</a:t>
            </a:r>
            <a:endParaRPr lang="en-GB" sz="1400" b="1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798858" y="3686632"/>
            <a:ext cx="1440000" cy="540000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>
                <a:solidFill>
                  <a:srgbClr val="FFFFFF"/>
                </a:solidFill>
                <a:latin typeface="Arial Narrow" panose="020B0606020202030204" pitchFamily="34" charset="0"/>
              </a:rPr>
              <a:t>VALIDATION</a:t>
            </a:r>
            <a:endParaRPr lang="en-GB" sz="1400" b="1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258222" y="4277896"/>
            <a:ext cx="1440000" cy="540000"/>
          </a:xfrm>
          <a:prstGeom prst="roundRect">
            <a:avLst/>
          </a:prstGeom>
          <a:solidFill>
            <a:srgbClr val="FFC000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>
                <a:solidFill>
                  <a:srgbClr val="292934"/>
                </a:solidFill>
                <a:latin typeface="Arial Narrow" panose="020B0606020202030204" pitchFamily="34" charset="0"/>
              </a:rPr>
              <a:t>SERV</a:t>
            </a:r>
            <a:endParaRPr lang="en-GB" sz="1400" b="1" dirty="0">
              <a:solidFill>
                <a:srgbClr val="292934"/>
              </a:solidFill>
              <a:latin typeface="Arial Narrow" panose="020B0606020202030204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702644" y="3571436"/>
            <a:ext cx="1440000" cy="540000"/>
          </a:xfrm>
          <a:prstGeom prst="roundRect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>
                <a:solidFill>
                  <a:srgbClr val="FFFFFF"/>
                </a:solidFill>
                <a:latin typeface="Arial Narrow" panose="020B0606020202030204" pitchFamily="34" charset="0"/>
              </a:rPr>
              <a:t>DIGICOM</a:t>
            </a:r>
            <a:endParaRPr lang="en-GB" sz="1400" b="1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258222" y="3571436"/>
            <a:ext cx="1440000" cy="540000"/>
          </a:xfrm>
          <a:prstGeom prst="roundRect">
            <a:avLst/>
          </a:prstGeom>
          <a:solidFill>
            <a:srgbClr val="FFC000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>
                <a:solidFill>
                  <a:srgbClr val="292934"/>
                </a:solidFill>
                <a:latin typeface="Arial Narrow" panose="020B0606020202030204" pitchFamily="34" charset="0"/>
              </a:rPr>
              <a:t>ESDEN</a:t>
            </a:r>
            <a:endParaRPr lang="en-GB" sz="1400" b="1" dirty="0">
              <a:solidFill>
                <a:srgbClr val="292934"/>
              </a:solidFill>
              <a:latin typeface="Arial Narrow" panose="020B060602020203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3258222" y="2819824"/>
            <a:ext cx="1440000" cy="540000"/>
          </a:xfrm>
          <a:prstGeom prst="roundRect">
            <a:avLst/>
          </a:prstGeom>
          <a:solidFill>
            <a:srgbClr val="FFC000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>
                <a:solidFill>
                  <a:srgbClr val="292934"/>
                </a:solidFill>
                <a:latin typeface="Arial Narrow" panose="020B0606020202030204" pitchFamily="34" charset="0"/>
              </a:rPr>
              <a:t>ADMIN</a:t>
            </a:r>
            <a:endParaRPr lang="en-GB" sz="1400" b="1" dirty="0">
              <a:solidFill>
                <a:srgbClr val="292934"/>
              </a:solidFill>
              <a:latin typeface="Arial Narrow" panose="020B0606020202030204" pitchFamily="34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1691680" y="2819824"/>
            <a:ext cx="1440000" cy="540000"/>
          </a:xfrm>
          <a:prstGeom prst="roundRect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>
                <a:solidFill>
                  <a:srgbClr val="FFFFFF"/>
                </a:solidFill>
                <a:latin typeface="Arial Narrow" panose="020B0606020202030204" pitchFamily="34" charset="0"/>
              </a:rPr>
              <a:t>BIGD</a:t>
            </a:r>
            <a:endParaRPr lang="en-GB" sz="1400" b="1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1702644" y="4012460"/>
            <a:ext cx="1440000" cy="540000"/>
          </a:xfrm>
          <a:prstGeom prst="roundRect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b="1" dirty="0">
                <a:solidFill>
                  <a:srgbClr val="FFFFFF"/>
                </a:solidFill>
                <a:latin typeface="Arial Narrow" panose="020B0606020202030204" pitchFamily="34" charset="0"/>
              </a:rPr>
              <a:t>UA/IPROD</a:t>
            </a:r>
            <a:endParaRPr lang="en-GB" sz="1400" b="1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7632300" y="2924944"/>
            <a:ext cx="468092" cy="1622952"/>
          </a:xfrm>
          <a:prstGeom prst="roundRect">
            <a:avLst/>
          </a:prstGeom>
          <a:solidFill>
            <a:srgbClr val="00B0F0"/>
          </a:solidFill>
          <a:ln>
            <a:solidFill>
              <a:srgbClr val="002060"/>
            </a:solidFill>
            <a:prstDash val="sysDot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72000" tIns="36000" rIns="72000" bIns="36000" rtlCol="0" anchor="ctr"/>
          <a:lstStyle/>
          <a:p>
            <a:pPr algn="ctr"/>
            <a:r>
              <a:rPr lang="fr-BE" sz="1800" b="1" dirty="0" smtClean="0">
                <a:solidFill>
                  <a:srgbClr val="292934"/>
                </a:solidFill>
                <a:latin typeface="Arial Narrow" panose="020B0606020202030204" pitchFamily="34" charset="0"/>
              </a:rPr>
              <a:t>FRAMEWORKS</a:t>
            </a:r>
            <a:endParaRPr lang="en-GB" sz="1800" b="1" dirty="0">
              <a:solidFill>
                <a:srgbClr val="292934"/>
              </a:solidFill>
              <a:latin typeface="Arial Narrow" panose="020B060602020203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775212" y="3068598"/>
            <a:ext cx="677108" cy="120032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fr-BE" sz="3200" b="1" dirty="0" smtClean="0">
                <a:solidFill>
                  <a:srgbClr val="000000"/>
                </a:solidFill>
                <a:latin typeface="Arial Narrow" panose="020B0606020202030204" pitchFamily="34" charset="0"/>
                <a:cs typeface="Arial" charset="0"/>
              </a:rPr>
              <a:t>ESSC</a:t>
            </a:r>
            <a:endParaRPr lang="en-GB" sz="3200" b="1" dirty="0" err="1">
              <a:solidFill>
                <a:srgbClr val="000000"/>
              </a:solidFill>
              <a:latin typeface="Arial Narrow" panose="020B0606020202030204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0428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Modernisation of the ESS</a:t>
            </a:r>
            <a:endParaRPr lang="en-GB" dirty="0"/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213135" y="3645024"/>
            <a:ext cx="8820472" cy="0"/>
          </a:xfrm>
          <a:prstGeom prst="line">
            <a:avLst/>
          </a:prstGeom>
          <a:noFill/>
          <a:ln w="63500" cap="flat" cmpd="sng" algn="ctr">
            <a:solidFill>
              <a:srgbClr val="FFFFFF">
                <a:lumMod val="50000"/>
              </a:srgb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144016" y="5517232"/>
            <a:ext cx="8820472" cy="0"/>
          </a:xfrm>
          <a:prstGeom prst="line">
            <a:avLst/>
          </a:prstGeom>
          <a:noFill/>
          <a:ln w="63500" cap="flat" cmpd="sng" algn="ctr">
            <a:solidFill>
              <a:srgbClr val="FFFFFF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213135" y="1772816"/>
            <a:ext cx="8820472" cy="0"/>
          </a:xfrm>
          <a:prstGeom prst="line">
            <a:avLst/>
          </a:prstGeom>
          <a:noFill/>
          <a:ln w="63500" cap="flat" cmpd="sng" algn="ctr">
            <a:solidFill>
              <a:srgbClr val="FFFFFF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8" name="Group 7"/>
          <p:cNvGrpSpPr/>
          <p:nvPr/>
        </p:nvGrpSpPr>
        <p:grpSpPr>
          <a:xfrm>
            <a:off x="6876256" y="785899"/>
            <a:ext cx="2025865" cy="986917"/>
            <a:chOff x="6876256" y="569875"/>
            <a:chExt cx="2025865" cy="986917"/>
          </a:xfrm>
        </p:grpSpPr>
        <p:sp>
          <p:nvSpPr>
            <p:cNvPr id="9" name="Pentagon 8"/>
            <p:cNvSpPr/>
            <p:nvPr/>
          </p:nvSpPr>
          <p:spPr>
            <a:xfrm>
              <a:off x="6876256" y="569875"/>
              <a:ext cx="2025865" cy="533672"/>
            </a:xfrm>
            <a:prstGeom prst="homePlate">
              <a:avLst/>
            </a:prstGeom>
            <a:solidFill>
              <a:srgbClr val="FFFFFF"/>
            </a:solidFill>
            <a:ln w="38100" cap="flat" cmpd="sng" algn="ctr">
              <a:solidFill>
                <a:srgbClr val="FFFFFF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BE" sz="1600" kern="0" dirty="0" smtClean="0">
                  <a:solidFill>
                    <a:srgbClr val="FFFFFF">
                      <a:lumMod val="50000"/>
                    </a:srgbClr>
                  </a:solidFill>
                  <a:latin typeface="Verdana"/>
                </a:rPr>
                <a:t>ESS Vision 2020</a:t>
              </a:r>
              <a:endParaRPr lang="en-GB" sz="1600" kern="0" dirty="0">
                <a:solidFill>
                  <a:srgbClr val="FFFFFF">
                    <a:lumMod val="50000"/>
                  </a:srgbClr>
                </a:solidFill>
                <a:latin typeface="Verdana"/>
              </a:endParaRPr>
            </a:p>
          </p:txBody>
        </p:sp>
        <p:cxnSp>
          <p:nvCxnSpPr>
            <p:cNvPr id="10" name="Straight Connector 9"/>
            <p:cNvCxnSpPr>
              <a:stCxn id="9" idx="2"/>
            </p:cNvCxnSpPr>
            <p:nvPr/>
          </p:nvCxnSpPr>
          <p:spPr bwMode="auto">
            <a:xfrm>
              <a:off x="7755771" y="1103547"/>
              <a:ext cx="0" cy="453245"/>
            </a:xfrm>
            <a:prstGeom prst="line">
              <a:avLst/>
            </a:prstGeom>
            <a:noFill/>
            <a:ln w="38100" cap="flat" cmpd="sng" algn="ctr">
              <a:solidFill>
                <a:srgbClr val="FFFFFF">
                  <a:lumMod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1" name="Group 20"/>
          <p:cNvGrpSpPr/>
          <p:nvPr/>
        </p:nvGrpSpPr>
        <p:grpSpPr>
          <a:xfrm>
            <a:off x="611560" y="1901632"/>
            <a:ext cx="7936247" cy="3600400"/>
            <a:chOff x="611560" y="1901632"/>
            <a:chExt cx="7936247" cy="3600400"/>
          </a:xfrm>
        </p:grpSpPr>
        <p:grpSp>
          <p:nvGrpSpPr>
            <p:cNvPr id="3" name="Group 2"/>
            <p:cNvGrpSpPr/>
            <p:nvPr/>
          </p:nvGrpSpPr>
          <p:grpSpPr>
            <a:xfrm>
              <a:off x="611560" y="1901632"/>
              <a:ext cx="7936247" cy="3600400"/>
              <a:chOff x="611560" y="1901632"/>
              <a:chExt cx="7936247" cy="3600400"/>
            </a:xfrm>
          </p:grpSpPr>
          <p:pic>
            <p:nvPicPr>
              <p:cNvPr id="6" name="Picture 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1560" y="1901632"/>
                <a:ext cx="7936247" cy="3600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" name="Rounded Rectangle 10"/>
              <p:cNvSpPr/>
              <p:nvPr/>
            </p:nvSpPr>
            <p:spPr>
              <a:xfrm>
                <a:off x="4781142" y="2646380"/>
                <a:ext cx="1440000" cy="540000"/>
              </a:xfrm>
              <a:prstGeom prst="roundRect">
                <a:avLst/>
              </a:prstGeom>
              <a:solidFill>
                <a:srgbClr val="92D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BE" sz="1800" b="1" dirty="0">
                    <a:solidFill>
                      <a:srgbClr val="FFFFFF"/>
                    </a:solidFill>
                    <a:latin typeface="Arial Narrow" panose="020B0606020202030204" pitchFamily="34" charset="0"/>
                  </a:rPr>
                  <a:t>SIMSTAT</a:t>
                </a:r>
                <a:endParaRPr lang="en-GB" sz="1400" b="1" dirty="0">
                  <a:solidFill>
                    <a:srgbClr val="FFFFFF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12" name="Rounded Rectangle 11"/>
              <p:cNvSpPr/>
              <p:nvPr/>
            </p:nvSpPr>
            <p:spPr>
              <a:xfrm>
                <a:off x="4781594" y="3089824"/>
                <a:ext cx="1440000" cy="540000"/>
              </a:xfrm>
              <a:prstGeom prst="roundRect">
                <a:avLst/>
              </a:prstGeom>
              <a:solidFill>
                <a:srgbClr val="92D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BE" sz="1800" b="1" dirty="0">
                    <a:solidFill>
                      <a:srgbClr val="FFFFFF"/>
                    </a:solidFill>
                    <a:latin typeface="Arial Narrow" panose="020B0606020202030204" pitchFamily="34" charset="0"/>
                  </a:rPr>
                  <a:t>REDESIGN</a:t>
                </a:r>
                <a:endParaRPr lang="en-GB" sz="1400" b="1" dirty="0">
                  <a:solidFill>
                    <a:srgbClr val="FFFFFF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13" name="Rounded Rectangle 12"/>
              <p:cNvSpPr/>
              <p:nvPr/>
            </p:nvSpPr>
            <p:spPr>
              <a:xfrm>
                <a:off x="4781594" y="4277896"/>
                <a:ext cx="1440000" cy="540000"/>
              </a:xfrm>
              <a:prstGeom prst="roundRect">
                <a:avLst/>
              </a:prstGeom>
              <a:solidFill>
                <a:srgbClr val="92D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BE" sz="1800" b="1" dirty="0" err="1">
                    <a:solidFill>
                      <a:srgbClr val="FFFFFF"/>
                    </a:solidFill>
                    <a:latin typeface="Arial Narrow" panose="020B0606020202030204" pitchFamily="34" charset="0"/>
                  </a:rPr>
                  <a:t>ESBRs</a:t>
                </a:r>
                <a:endParaRPr lang="en-GB" sz="1400" b="1" dirty="0">
                  <a:solidFill>
                    <a:srgbClr val="FFFFFF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14" name="Rounded Rectangle 13"/>
              <p:cNvSpPr/>
              <p:nvPr/>
            </p:nvSpPr>
            <p:spPr>
              <a:xfrm>
                <a:off x="4798858" y="3686632"/>
                <a:ext cx="1440000" cy="540000"/>
              </a:xfrm>
              <a:prstGeom prst="roundRect">
                <a:avLst/>
              </a:prstGeom>
              <a:solidFill>
                <a:srgbClr val="92D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BE" sz="1800" b="1" dirty="0">
                    <a:solidFill>
                      <a:srgbClr val="FFFFFF"/>
                    </a:solidFill>
                    <a:latin typeface="Arial Narrow" panose="020B0606020202030204" pitchFamily="34" charset="0"/>
                  </a:rPr>
                  <a:t>VALIDATION</a:t>
                </a:r>
                <a:endParaRPr lang="en-GB" sz="1400" b="1" dirty="0">
                  <a:solidFill>
                    <a:srgbClr val="FFFFFF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15" name="Rounded Rectangle 14"/>
              <p:cNvSpPr/>
              <p:nvPr/>
            </p:nvSpPr>
            <p:spPr>
              <a:xfrm>
                <a:off x="3258222" y="4277896"/>
                <a:ext cx="1440000" cy="540000"/>
              </a:xfrm>
              <a:prstGeom prst="roundRect">
                <a:avLst/>
              </a:prstGeom>
              <a:solidFill>
                <a:srgbClr val="FFC000"/>
              </a:solidFill>
              <a:ln>
                <a:solidFill>
                  <a:srgbClr val="99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BE" sz="1800" b="1" dirty="0">
                    <a:solidFill>
                      <a:srgbClr val="292934"/>
                    </a:solidFill>
                    <a:latin typeface="Arial Narrow" panose="020B0606020202030204" pitchFamily="34" charset="0"/>
                  </a:rPr>
                  <a:t>SERV</a:t>
                </a:r>
                <a:endParaRPr lang="en-GB" sz="1400" b="1" dirty="0">
                  <a:solidFill>
                    <a:srgbClr val="292934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16" name="Rounded Rectangle 15"/>
              <p:cNvSpPr/>
              <p:nvPr/>
            </p:nvSpPr>
            <p:spPr>
              <a:xfrm>
                <a:off x="1702644" y="3571436"/>
                <a:ext cx="1440000" cy="540000"/>
              </a:xfrm>
              <a:prstGeom prst="roundRect">
                <a:avLst/>
              </a:prstGeom>
              <a:solidFill>
                <a:schemeClr val="tx2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BE" sz="1800" b="1" dirty="0">
                    <a:solidFill>
                      <a:srgbClr val="FFFFFF"/>
                    </a:solidFill>
                    <a:latin typeface="Arial Narrow" panose="020B0606020202030204" pitchFamily="34" charset="0"/>
                  </a:rPr>
                  <a:t>DIGICOM</a:t>
                </a:r>
                <a:endParaRPr lang="en-GB" sz="1400" b="1" dirty="0">
                  <a:solidFill>
                    <a:srgbClr val="FFFFFF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17" name="Rounded Rectangle 16"/>
              <p:cNvSpPr/>
              <p:nvPr/>
            </p:nvSpPr>
            <p:spPr>
              <a:xfrm>
                <a:off x="3258222" y="3571436"/>
                <a:ext cx="1440000" cy="540000"/>
              </a:xfrm>
              <a:prstGeom prst="roundRect">
                <a:avLst/>
              </a:prstGeom>
              <a:solidFill>
                <a:srgbClr val="FFC000"/>
              </a:solidFill>
              <a:ln>
                <a:solidFill>
                  <a:srgbClr val="99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BE" sz="1800" b="1" dirty="0">
                    <a:solidFill>
                      <a:srgbClr val="292934"/>
                    </a:solidFill>
                    <a:latin typeface="Arial Narrow" panose="020B0606020202030204" pitchFamily="34" charset="0"/>
                  </a:rPr>
                  <a:t>ESDEN</a:t>
                </a:r>
                <a:endParaRPr lang="en-GB" sz="1400" b="1" dirty="0">
                  <a:solidFill>
                    <a:srgbClr val="292934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18" name="Rounded Rectangle 17"/>
              <p:cNvSpPr/>
              <p:nvPr/>
            </p:nvSpPr>
            <p:spPr>
              <a:xfrm>
                <a:off x="3258222" y="2819824"/>
                <a:ext cx="1440000" cy="540000"/>
              </a:xfrm>
              <a:prstGeom prst="roundRect">
                <a:avLst/>
              </a:prstGeom>
              <a:solidFill>
                <a:srgbClr val="FFC000"/>
              </a:solidFill>
              <a:ln>
                <a:solidFill>
                  <a:srgbClr val="99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BE" sz="1800" b="1" dirty="0">
                    <a:solidFill>
                      <a:srgbClr val="292934"/>
                    </a:solidFill>
                    <a:latin typeface="Arial Narrow" panose="020B0606020202030204" pitchFamily="34" charset="0"/>
                  </a:rPr>
                  <a:t>ADMIN</a:t>
                </a:r>
                <a:endParaRPr lang="en-GB" sz="1400" b="1" dirty="0">
                  <a:solidFill>
                    <a:srgbClr val="292934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19" name="Rounded Rectangle 18"/>
              <p:cNvSpPr/>
              <p:nvPr/>
            </p:nvSpPr>
            <p:spPr>
              <a:xfrm>
                <a:off x="1691680" y="2819824"/>
                <a:ext cx="1440000" cy="540000"/>
              </a:xfrm>
              <a:prstGeom prst="roundRect">
                <a:avLst/>
              </a:prstGeom>
              <a:solidFill>
                <a:schemeClr val="tx2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BE" sz="1800" b="1" dirty="0">
                    <a:solidFill>
                      <a:srgbClr val="FFFFFF"/>
                    </a:solidFill>
                    <a:latin typeface="Arial Narrow" panose="020B0606020202030204" pitchFamily="34" charset="0"/>
                  </a:rPr>
                  <a:t>BIGD</a:t>
                </a:r>
                <a:endParaRPr lang="en-GB" sz="1400" b="1" dirty="0">
                  <a:solidFill>
                    <a:srgbClr val="FFFFFF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20" name="Rounded Rectangle 19"/>
              <p:cNvSpPr/>
              <p:nvPr/>
            </p:nvSpPr>
            <p:spPr>
              <a:xfrm>
                <a:off x="1702644" y="4012460"/>
                <a:ext cx="1440000" cy="540000"/>
              </a:xfrm>
              <a:prstGeom prst="roundRect">
                <a:avLst/>
              </a:prstGeom>
              <a:solidFill>
                <a:schemeClr val="tx2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BE" sz="1800" b="1" dirty="0">
                    <a:solidFill>
                      <a:srgbClr val="FFFFFF"/>
                    </a:solidFill>
                    <a:latin typeface="Arial Narrow" panose="020B0606020202030204" pitchFamily="34" charset="0"/>
                  </a:rPr>
                  <a:t>UA/IPROD</a:t>
                </a:r>
                <a:endParaRPr lang="en-GB" sz="1400" b="1" dirty="0">
                  <a:solidFill>
                    <a:srgbClr val="FFFFFF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6775212" y="3068598"/>
                <a:ext cx="677108" cy="1200329"/>
              </a:xfrm>
              <a:prstGeom prst="rect">
                <a:avLst/>
              </a:prstGeom>
              <a:noFill/>
            </p:spPr>
            <p:txBody>
              <a:bodyPr vert="vert270" wrap="square" rtlCol="0">
                <a:spAutoFit/>
              </a:bodyPr>
              <a:lstStyle/>
              <a:p>
                <a:pPr algn="ctr"/>
                <a:r>
                  <a:rPr lang="fr-BE" sz="3200" b="1" dirty="0" smtClean="0">
                    <a:solidFill>
                      <a:srgbClr val="000000"/>
                    </a:solidFill>
                    <a:latin typeface="Arial Narrow" panose="020B0606020202030204" pitchFamily="34" charset="0"/>
                    <a:cs typeface="Arial" charset="0"/>
                  </a:rPr>
                  <a:t>ESSC</a:t>
                </a:r>
                <a:endParaRPr lang="en-GB" sz="3200" b="1" dirty="0" err="1">
                  <a:solidFill>
                    <a:srgbClr val="000000"/>
                  </a:solidFill>
                  <a:latin typeface="Arial Narrow" panose="020B0606020202030204" pitchFamily="34" charset="0"/>
                  <a:cs typeface="Arial" charset="0"/>
                </a:endParaRPr>
              </a:p>
            </p:txBody>
          </p:sp>
        </p:grpSp>
        <p:sp>
          <p:nvSpPr>
            <p:cNvPr id="23" name="Rounded Rectangle 22"/>
            <p:cNvSpPr/>
            <p:nvPr/>
          </p:nvSpPr>
          <p:spPr>
            <a:xfrm>
              <a:off x="7632300" y="2924944"/>
              <a:ext cx="468092" cy="1622952"/>
            </a:xfrm>
            <a:prstGeom prst="roundRect">
              <a:avLst/>
            </a:prstGeom>
            <a:solidFill>
              <a:srgbClr val="00B0F0"/>
            </a:solidFill>
            <a:ln>
              <a:solidFill>
                <a:srgbClr val="002060"/>
              </a:solidFill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36000" rIns="72000" bIns="36000" rtlCol="0" anchor="ctr"/>
            <a:lstStyle/>
            <a:p>
              <a:pPr algn="ctr"/>
              <a:r>
                <a:rPr lang="fr-BE" sz="1800" b="1" dirty="0" smtClean="0">
                  <a:solidFill>
                    <a:srgbClr val="292934"/>
                  </a:solidFill>
                  <a:latin typeface="Arial Narrow" panose="020B0606020202030204" pitchFamily="34" charset="0"/>
                </a:rPr>
                <a:t>FRAMEWORKS</a:t>
              </a:r>
              <a:endParaRPr lang="en-GB" sz="1800" b="1" dirty="0">
                <a:solidFill>
                  <a:srgbClr val="292934"/>
                </a:solidFill>
                <a:latin typeface="Arial Narrow" panose="020B06060202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23013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81481E-6 L 1.47188 0.002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594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Modernisation of the ESS</a:t>
            </a:r>
            <a:endParaRPr lang="en-GB" dirty="0"/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213135" y="3645024"/>
            <a:ext cx="8820472" cy="0"/>
          </a:xfrm>
          <a:prstGeom prst="line">
            <a:avLst/>
          </a:prstGeom>
          <a:noFill/>
          <a:ln w="63500" cap="flat" cmpd="sng" algn="ctr">
            <a:solidFill>
              <a:srgbClr val="FFFFFF">
                <a:lumMod val="50000"/>
              </a:srgb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144016" y="5517232"/>
            <a:ext cx="8820472" cy="0"/>
          </a:xfrm>
          <a:prstGeom prst="line">
            <a:avLst/>
          </a:prstGeom>
          <a:noFill/>
          <a:ln w="63500" cap="flat" cmpd="sng" algn="ctr">
            <a:solidFill>
              <a:srgbClr val="FFFFFF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213135" y="1772816"/>
            <a:ext cx="8820472" cy="0"/>
          </a:xfrm>
          <a:prstGeom prst="line">
            <a:avLst/>
          </a:prstGeom>
          <a:noFill/>
          <a:ln w="63500" cap="flat" cmpd="sng" algn="ctr">
            <a:solidFill>
              <a:srgbClr val="FFFFFF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8" name="Group 7"/>
          <p:cNvGrpSpPr/>
          <p:nvPr/>
        </p:nvGrpSpPr>
        <p:grpSpPr>
          <a:xfrm>
            <a:off x="6876256" y="785899"/>
            <a:ext cx="2025865" cy="986917"/>
            <a:chOff x="6876256" y="569875"/>
            <a:chExt cx="2025865" cy="986917"/>
          </a:xfrm>
        </p:grpSpPr>
        <p:sp>
          <p:nvSpPr>
            <p:cNvPr id="9" name="Pentagon 8"/>
            <p:cNvSpPr/>
            <p:nvPr/>
          </p:nvSpPr>
          <p:spPr>
            <a:xfrm>
              <a:off x="6876256" y="569875"/>
              <a:ext cx="2025865" cy="533672"/>
            </a:xfrm>
            <a:prstGeom prst="homePlate">
              <a:avLst/>
            </a:prstGeom>
            <a:solidFill>
              <a:srgbClr val="FFFFFF"/>
            </a:solidFill>
            <a:ln w="38100" cap="flat" cmpd="sng" algn="ctr">
              <a:solidFill>
                <a:srgbClr val="FFFFFF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BE" sz="1600" kern="0" dirty="0" smtClean="0">
                  <a:solidFill>
                    <a:srgbClr val="FFFFFF">
                      <a:lumMod val="50000"/>
                    </a:srgbClr>
                  </a:solidFill>
                  <a:latin typeface="Verdana"/>
                </a:rPr>
                <a:t>ESS Vision 2020</a:t>
              </a:r>
              <a:endParaRPr lang="en-GB" sz="1600" kern="0" dirty="0">
                <a:solidFill>
                  <a:srgbClr val="FFFFFF">
                    <a:lumMod val="50000"/>
                  </a:srgbClr>
                </a:solidFill>
                <a:latin typeface="Verdana"/>
              </a:endParaRPr>
            </a:p>
          </p:txBody>
        </p:sp>
        <p:cxnSp>
          <p:nvCxnSpPr>
            <p:cNvPr id="10" name="Straight Connector 9"/>
            <p:cNvCxnSpPr>
              <a:stCxn id="9" idx="2"/>
            </p:cNvCxnSpPr>
            <p:nvPr/>
          </p:nvCxnSpPr>
          <p:spPr bwMode="auto">
            <a:xfrm>
              <a:off x="7755771" y="1103547"/>
              <a:ext cx="0" cy="453245"/>
            </a:xfrm>
            <a:prstGeom prst="line">
              <a:avLst/>
            </a:prstGeom>
            <a:noFill/>
            <a:ln w="38100" cap="flat" cmpd="sng" algn="ctr">
              <a:solidFill>
                <a:srgbClr val="FFFFFF">
                  <a:lumMod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101408" y="1880300"/>
            <a:ext cx="7936247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240011" y="5733256"/>
            <a:ext cx="24597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spc="-100" dirty="0" smtClean="0">
                <a:solidFill>
                  <a:srgbClr val="D253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Modernisation</a:t>
            </a:r>
          </a:p>
          <a:p>
            <a:r>
              <a:rPr lang="fr-BE" sz="2800" spc="-100" dirty="0" smtClean="0">
                <a:solidFill>
                  <a:srgbClr val="D253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Programmes</a:t>
            </a:r>
            <a:endParaRPr lang="en-GB" sz="2800" spc="-100" dirty="0" err="1">
              <a:solidFill>
                <a:srgbClr val="D2533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2699793" y="5805263"/>
            <a:ext cx="1584175" cy="810091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400" dirty="0" smtClean="0">
                <a:solidFill>
                  <a:srgbClr val="FFFFFF"/>
                </a:solidFill>
              </a:rPr>
              <a:t>FRIBS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4860032" y="5805263"/>
            <a:ext cx="1584175" cy="810091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000" dirty="0" smtClean="0">
                <a:solidFill>
                  <a:srgbClr val="FFFFFF"/>
                </a:solidFill>
              </a:rPr>
              <a:t>Social </a:t>
            </a:r>
            <a:r>
              <a:rPr lang="fr-BE" sz="2000" dirty="0" err="1" smtClean="0">
                <a:solidFill>
                  <a:srgbClr val="FFFFFF"/>
                </a:solidFill>
              </a:rPr>
              <a:t>Statistics</a:t>
            </a:r>
            <a:endParaRPr lang="en-GB" sz="2000" dirty="0">
              <a:solidFill>
                <a:srgbClr val="FFFFFF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7097100" y="5805263"/>
            <a:ext cx="1584175" cy="81009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dirty="0" smtClean="0">
                <a:solidFill>
                  <a:srgbClr val="FFFFFF"/>
                </a:solidFill>
              </a:rPr>
              <a:t>Agricultural </a:t>
            </a:r>
            <a:r>
              <a:rPr lang="fr-BE" sz="1800" dirty="0" err="1" smtClean="0">
                <a:solidFill>
                  <a:srgbClr val="FFFFFF"/>
                </a:solidFill>
              </a:rPr>
              <a:t>Statistics</a:t>
            </a:r>
            <a:endParaRPr lang="en-GB" sz="1800" dirty="0">
              <a:solidFill>
                <a:srgbClr val="FFFFFF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1403648" y="3275454"/>
            <a:ext cx="1584175" cy="810091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400" dirty="0" smtClean="0">
                <a:solidFill>
                  <a:srgbClr val="FFFFFF"/>
                </a:solidFill>
              </a:rPr>
              <a:t>FRIBS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3109564" y="3275454"/>
            <a:ext cx="1584175" cy="810091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000" dirty="0" smtClean="0">
                <a:solidFill>
                  <a:srgbClr val="FFFFFF"/>
                </a:solidFill>
              </a:rPr>
              <a:t>Social </a:t>
            </a:r>
            <a:r>
              <a:rPr lang="fr-BE" sz="2000" dirty="0" err="1" smtClean="0">
                <a:solidFill>
                  <a:srgbClr val="FFFFFF"/>
                </a:solidFill>
              </a:rPr>
              <a:t>Statistics</a:t>
            </a:r>
            <a:endParaRPr lang="en-GB" sz="2000" dirty="0">
              <a:solidFill>
                <a:srgbClr val="FFFFFF"/>
              </a:solidFill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4788024" y="3271599"/>
            <a:ext cx="1584175" cy="81009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800" dirty="0" smtClean="0">
                <a:solidFill>
                  <a:srgbClr val="FFFFFF"/>
                </a:solidFill>
              </a:rPr>
              <a:t>Agricultural </a:t>
            </a:r>
            <a:r>
              <a:rPr lang="fr-BE" sz="1800" dirty="0" err="1" smtClean="0">
                <a:solidFill>
                  <a:srgbClr val="FFFFFF"/>
                </a:solidFill>
              </a:rPr>
              <a:t>Statistics</a:t>
            </a:r>
            <a:endParaRPr lang="en-GB" sz="1800" dirty="0">
              <a:solidFill>
                <a:srgbClr val="FFFFFF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775212" y="3068598"/>
            <a:ext cx="677108" cy="120032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fr-BE" sz="3200" b="1" dirty="0" smtClean="0">
                <a:solidFill>
                  <a:srgbClr val="000000"/>
                </a:solidFill>
                <a:latin typeface="Arial Narrow" panose="020B0606020202030204" pitchFamily="34" charset="0"/>
                <a:cs typeface="Arial" charset="0"/>
              </a:rPr>
              <a:t>ESSC</a:t>
            </a:r>
            <a:endParaRPr lang="en-GB" sz="3200" b="1" dirty="0" err="1">
              <a:solidFill>
                <a:srgbClr val="000000"/>
              </a:solidFill>
              <a:latin typeface="Arial Narrow" panose="020B0606020202030204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2850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3" dur="1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6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6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5" grpId="0" animBg="1"/>
      <p:bldP spid="25" grpId="1" animBg="1"/>
      <p:bldP spid="27" grpId="0" animBg="1"/>
      <p:bldP spid="27" grpId="1" animBg="1"/>
      <p:bldP spid="28" grpId="0" animBg="1"/>
      <p:bldP spid="29" grpId="0" animBg="1"/>
      <p:bldP spid="30" grpId="0" animBg="1"/>
      <p:bldP spid="3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Modernisation of the ESS</a:t>
            </a:r>
            <a:endParaRPr lang="en-GB" dirty="0"/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213135" y="3645024"/>
            <a:ext cx="8820472" cy="0"/>
          </a:xfrm>
          <a:prstGeom prst="line">
            <a:avLst/>
          </a:prstGeom>
          <a:noFill/>
          <a:ln w="63500" cap="flat" cmpd="sng" algn="ctr">
            <a:solidFill>
              <a:srgbClr val="FFFFFF">
                <a:lumMod val="50000"/>
              </a:srgb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144016" y="5517232"/>
            <a:ext cx="8820472" cy="0"/>
          </a:xfrm>
          <a:prstGeom prst="line">
            <a:avLst/>
          </a:prstGeom>
          <a:noFill/>
          <a:ln w="63500" cap="flat" cmpd="sng" algn="ctr">
            <a:solidFill>
              <a:srgbClr val="FFFFFF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213135" y="1772816"/>
            <a:ext cx="8820472" cy="0"/>
          </a:xfrm>
          <a:prstGeom prst="line">
            <a:avLst/>
          </a:prstGeom>
          <a:noFill/>
          <a:ln w="63500" cap="flat" cmpd="sng" algn="ctr">
            <a:solidFill>
              <a:srgbClr val="FFFFFF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8" name="Group 7"/>
          <p:cNvGrpSpPr/>
          <p:nvPr/>
        </p:nvGrpSpPr>
        <p:grpSpPr>
          <a:xfrm>
            <a:off x="6876256" y="785899"/>
            <a:ext cx="2025865" cy="986917"/>
            <a:chOff x="6876256" y="569875"/>
            <a:chExt cx="2025865" cy="986917"/>
          </a:xfrm>
        </p:grpSpPr>
        <p:sp>
          <p:nvSpPr>
            <p:cNvPr id="9" name="Pentagon 8"/>
            <p:cNvSpPr/>
            <p:nvPr/>
          </p:nvSpPr>
          <p:spPr>
            <a:xfrm>
              <a:off x="6876256" y="569875"/>
              <a:ext cx="2025865" cy="533672"/>
            </a:xfrm>
            <a:prstGeom prst="homePlate">
              <a:avLst/>
            </a:prstGeom>
            <a:solidFill>
              <a:srgbClr val="FFFFFF"/>
            </a:solidFill>
            <a:ln w="38100" cap="flat" cmpd="sng" algn="ctr">
              <a:solidFill>
                <a:srgbClr val="FFFFFF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BE" sz="1600" kern="0" dirty="0" smtClean="0">
                  <a:solidFill>
                    <a:srgbClr val="FFFFFF">
                      <a:lumMod val="50000"/>
                    </a:srgbClr>
                  </a:solidFill>
                  <a:latin typeface="Verdana"/>
                </a:rPr>
                <a:t>ESS Vision 2020</a:t>
              </a:r>
              <a:endParaRPr lang="en-GB" sz="1600" kern="0" dirty="0">
                <a:solidFill>
                  <a:srgbClr val="FFFFFF">
                    <a:lumMod val="50000"/>
                  </a:srgbClr>
                </a:solidFill>
                <a:latin typeface="Verdana"/>
              </a:endParaRPr>
            </a:p>
          </p:txBody>
        </p:sp>
        <p:cxnSp>
          <p:nvCxnSpPr>
            <p:cNvPr id="10" name="Straight Connector 9"/>
            <p:cNvCxnSpPr>
              <a:stCxn id="9" idx="2"/>
            </p:cNvCxnSpPr>
            <p:nvPr/>
          </p:nvCxnSpPr>
          <p:spPr bwMode="auto">
            <a:xfrm>
              <a:off x="7755771" y="1103547"/>
              <a:ext cx="0" cy="453245"/>
            </a:xfrm>
            <a:prstGeom prst="line">
              <a:avLst/>
            </a:prstGeom>
            <a:noFill/>
            <a:ln w="38100" cap="flat" cmpd="sng" algn="ctr">
              <a:solidFill>
                <a:srgbClr val="FFFFFF">
                  <a:lumMod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4" name="Group 13"/>
          <p:cNvGrpSpPr/>
          <p:nvPr/>
        </p:nvGrpSpPr>
        <p:grpSpPr>
          <a:xfrm>
            <a:off x="611560" y="1916832"/>
            <a:ext cx="7936247" cy="3600400"/>
            <a:chOff x="611560" y="1844824"/>
            <a:chExt cx="7936247" cy="3600400"/>
          </a:xfrm>
        </p:grpSpPr>
        <p:grpSp>
          <p:nvGrpSpPr>
            <p:cNvPr id="13" name="Group 12"/>
            <p:cNvGrpSpPr/>
            <p:nvPr/>
          </p:nvGrpSpPr>
          <p:grpSpPr>
            <a:xfrm>
              <a:off x="611560" y="1844824"/>
              <a:ext cx="7936247" cy="3600400"/>
              <a:chOff x="611560" y="1844824"/>
              <a:chExt cx="7936247" cy="3600400"/>
            </a:xfrm>
          </p:grpSpPr>
          <p:pic>
            <p:nvPicPr>
              <p:cNvPr id="6" name="Picture 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1560" y="1844824"/>
                <a:ext cx="7936247" cy="3600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" name="Rounded Rectangle 27"/>
              <p:cNvSpPr/>
              <p:nvPr/>
            </p:nvSpPr>
            <p:spPr>
              <a:xfrm>
                <a:off x="1403648" y="3275454"/>
                <a:ext cx="1584175" cy="810091"/>
              </a:xfrm>
              <a:prstGeom prst="round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BE" sz="2400" dirty="0" smtClean="0">
                    <a:solidFill>
                      <a:srgbClr val="FFFFFF"/>
                    </a:solidFill>
                  </a:rPr>
                  <a:t>FRIBS</a:t>
                </a:r>
                <a:endParaRPr lang="en-GB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Rounded Rectangle 28"/>
              <p:cNvSpPr/>
              <p:nvPr/>
            </p:nvSpPr>
            <p:spPr>
              <a:xfrm>
                <a:off x="3109564" y="3275454"/>
                <a:ext cx="1584175" cy="810091"/>
              </a:xfrm>
              <a:prstGeom prst="round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BE" sz="2000" dirty="0" smtClean="0">
                    <a:solidFill>
                      <a:srgbClr val="FFFFFF"/>
                    </a:solidFill>
                  </a:rPr>
                  <a:t>Social </a:t>
                </a:r>
                <a:r>
                  <a:rPr lang="fr-BE" sz="2000" dirty="0" err="1" smtClean="0">
                    <a:solidFill>
                      <a:srgbClr val="FFFFFF"/>
                    </a:solidFill>
                  </a:rPr>
                  <a:t>Statistics</a:t>
                </a:r>
                <a:endParaRPr lang="en-GB" sz="20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Rounded Rectangle 29"/>
              <p:cNvSpPr/>
              <p:nvPr/>
            </p:nvSpPr>
            <p:spPr>
              <a:xfrm>
                <a:off x="4788024" y="3271599"/>
                <a:ext cx="1584175" cy="810091"/>
              </a:xfrm>
              <a:prstGeom prst="round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BE" sz="1800" dirty="0" smtClean="0">
                    <a:solidFill>
                      <a:srgbClr val="FFFFFF"/>
                    </a:solidFill>
                  </a:rPr>
                  <a:t>Agricultural </a:t>
                </a:r>
                <a:r>
                  <a:rPr lang="fr-BE" sz="1800" dirty="0" err="1" smtClean="0">
                    <a:solidFill>
                      <a:srgbClr val="FFFFFF"/>
                    </a:solidFill>
                  </a:rPr>
                  <a:t>Statistics</a:t>
                </a:r>
                <a:endParaRPr lang="en-GB" sz="18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6775212" y="3068598"/>
                <a:ext cx="677108" cy="1200329"/>
              </a:xfrm>
              <a:prstGeom prst="rect">
                <a:avLst/>
              </a:prstGeom>
              <a:noFill/>
            </p:spPr>
            <p:txBody>
              <a:bodyPr vert="vert270" wrap="square" rtlCol="0">
                <a:spAutoFit/>
              </a:bodyPr>
              <a:lstStyle/>
              <a:p>
                <a:pPr algn="ctr"/>
                <a:r>
                  <a:rPr lang="fr-BE" sz="3200" b="1" dirty="0" smtClean="0">
                    <a:solidFill>
                      <a:srgbClr val="000000"/>
                    </a:solidFill>
                    <a:latin typeface="Arial Narrow" panose="020B0606020202030204" pitchFamily="34" charset="0"/>
                    <a:cs typeface="Arial" charset="0"/>
                  </a:rPr>
                  <a:t>ESSC</a:t>
                </a:r>
                <a:endParaRPr lang="en-GB" sz="3200" b="1" dirty="0" err="1">
                  <a:solidFill>
                    <a:srgbClr val="000000"/>
                  </a:solidFill>
                  <a:latin typeface="Arial Narrow" panose="020B0606020202030204" pitchFamily="34" charset="0"/>
                  <a:cs typeface="Arial" charset="0"/>
                </a:endParaRPr>
              </a:p>
            </p:txBody>
          </p:sp>
        </p:grpSp>
        <p:sp>
          <p:nvSpPr>
            <p:cNvPr id="17" name="Rounded Rectangle 16"/>
            <p:cNvSpPr/>
            <p:nvPr/>
          </p:nvSpPr>
          <p:spPr>
            <a:xfrm>
              <a:off x="7632300" y="2814160"/>
              <a:ext cx="468092" cy="1622952"/>
            </a:xfrm>
            <a:prstGeom prst="roundRect">
              <a:avLst/>
            </a:prstGeom>
            <a:solidFill>
              <a:srgbClr val="00B0F0"/>
            </a:solidFill>
            <a:ln>
              <a:solidFill>
                <a:srgbClr val="002060"/>
              </a:solidFill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36000" rIns="72000" bIns="36000" rtlCol="0" anchor="ctr"/>
            <a:lstStyle/>
            <a:p>
              <a:pPr algn="ctr"/>
              <a:r>
                <a:rPr lang="fr-BE" sz="1800" b="1" dirty="0" smtClean="0">
                  <a:solidFill>
                    <a:srgbClr val="292934"/>
                  </a:solidFill>
                  <a:latin typeface="Arial Narrow" panose="020B0606020202030204" pitchFamily="34" charset="0"/>
                </a:rPr>
                <a:t>FRAMEWORKS</a:t>
              </a:r>
              <a:endParaRPr lang="en-GB" sz="1800" b="1" dirty="0">
                <a:solidFill>
                  <a:srgbClr val="292934"/>
                </a:solidFill>
                <a:latin typeface="Arial Narrow" panose="020B06060202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5090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48148E-6 L 1.51129 -1.48148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55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846267"/>
            <a:ext cx="799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chemeClr val="tx2"/>
                </a:solidFill>
                <a:latin typeface="+mj-lt"/>
              </a:rPr>
              <a:t>Activity since November ESSC</a:t>
            </a:r>
            <a:endParaRPr lang="en-GB" sz="40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844824"/>
            <a:ext cx="820891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1800" b="1" dirty="0" smtClean="0">
                <a:solidFill>
                  <a:schemeClr val="accent4"/>
                </a:solidFill>
              </a:rPr>
              <a:t>November ESSC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800" dirty="0" smtClean="0">
                <a:solidFill>
                  <a:schemeClr val="accent4"/>
                </a:solidFill>
              </a:rPr>
              <a:t>Welcomed PG TF work on </a:t>
            </a:r>
            <a:r>
              <a:rPr lang="pl-PL" sz="1800" dirty="0" smtClean="0">
                <a:solidFill>
                  <a:schemeClr val="accent4"/>
                </a:solidFill>
              </a:rPr>
              <a:t>V</a:t>
            </a:r>
            <a:r>
              <a:rPr lang="en-GB" sz="1800" dirty="0" smtClean="0">
                <a:solidFill>
                  <a:schemeClr val="accent4"/>
                </a:solidFill>
              </a:rPr>
              <a:t>ision implementation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800" dirty="0" smtClean="0">
                <a:solidFill>
                  <a:schemeClr val="accent4"/>
                </a:solidFill>
              </a:rPr>
              <a:t>More prioritisation &amp; discussion of strategic risks needed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800" dirty="0" smtClean="0">
                <a:solidFill>
                  <a:schemeClr val="accent4"/>
                </a:solidFill>
              </a:rPr>
              <a:t>Agreed SIMSTAT REDESIGN project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800" dirty="0" smtClean="0">
                <a:solidFill>
                  <a:schemeClr val="accent4"/>
                </a:solidFill>
              </a:rPr>
              <a:t>Agreed to conclude PG TF and activate VIG/VIN</a:t>
            </a:r>
          </a:p>
          <a:p>
            <a:pPr>
              <a:buFontTx/>
              <a:buChar char="-"/>
            </a:pPr>
            <a:endParaRPr lang="en-GB" sz="1800" dirty="0" smtClean="0">
              <a:solidFill>
                <a:schemeClr val="accent4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1800" b="1" dirty="0" smtClean="0">
                <a:solidFill>
                  <a:schemeClr val="accent4"/>
                </a:solidFill>
              </a:rPr>
              <a:t>Eurostat Portfolio Management Bureau established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800" dirty="0" smtClean="0">
                <a:solidFill>
                  <a:schemeClr val="accent4"/>
                </a:solidFill>
              </a:rPr>
              <a:t>Eurostat/UK exchange visits on portfolio management  </a:t>
            </a:r>
          </a:p>
          <a:p>
            <a:pPr>
              <a:buFont typeface="Arial" pitchFamily="34" charset="0"/>
              <a:buChar char="•"/>
            </a:pPr>
            <a:endParaRPr lang="en-GB" sz="1800" dirty="0" smtClean="0">
              <a:solidFill>
                <a:schemeClr val="accent4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1800" b="1" dirty="0" smtClean="0">
                <a:solidFill>
                  <a:schemeClr val="accent4"/>
                </a:solidFill>
              </a:rPr>
              <a:t>VIG activated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800" dirty="0" smtClean="0">
                <a:solidFill>
                  <a:schemeClr val="accent4"/>
                </a:solidFill>
              </a:rPr>
              <a:t>Eurostat (chair), Belgium, France, Hungary, Italy, Netherlands, Norway, Sweden, Slovenia, UK (deputy chair)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800" dirty="0" smtClean="0">
                <a:solidFill>
                  <a:schemeClr val="accent4"/>
                </a:solidFill>
              </a:rPr>
              <a:t>1</a:t>
            </a:r>
            <a:r>
              <a:rPr lang="en-GB" sz="1800" baseline="30000" dirty="0" smtClean="0">
                <a:solidFill>
                  <a:schemeClr val="accent4"/>
                </a:solidFill>
              </a:rPr>
              <a:t>st</a:t>
            </a:r>
            <a:r>
              <a:rPr lang="en-GB" sz="1800" dirty="0" smtClean="0">
                <a:solidFill>
                  <a:schemeClr val="accent4"/>
                </a:solidFill>
              </a:rPr>
              <a:t> VIG meeting 20 Jan 2015 (rules of procedure, portfolio information pack, portfolio prioritisation, roadmap, ESSC seminar preparation)</a:t>
            </a:r>
          </a:p>
          <a:p>
            <a:pPr lvl="1"/>
            <a:endParaRPr lang="en-GB" sz="1800" dirty="0" smtClean="0">
              <a:solidFill>
                <a:schemeClr val="accent4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1800" b="1" dirty="0" smtClean="0">
                <a:solidFill>
                  <a:schemeClr val="accent4"/>
                </a:solidFill>
              </a:rPr>
              <a:t>VIN members appointed  </a:t>
            </a:r>
          </a:p>
        </p:txBody>
      </p:sp>
    </p:spTree>
    <p:extLst>
      <p:ext uri="{BB962C8B-B14F-4D97-AF65-F5344CB8AC3E}">
        <p14:creationId xmlns:p14="http://schemas.microsoft.com/office/powerpoint/2010/main" val="3694530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7544" y="3140968"/>
            <a:ext cx="8229600" cy="9906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fr-BE" dirty="0" smtClean="0"/>
              <a:t>Next Steps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891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692696"/>
            <a:ext cx="75139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tx2"/>
                </a:solidFill>
                <a:latin typeface="+mj-lt"/>
              </a:rPr>
              <a:t>VIG Roadmap</a:t>
            </a:r>
          </a:p>
        </p:txBody>
      </p:sp>
      <p:sp>
        <p:nvSpPr>
          <p:cNvPr id="3" name="Rectangle 2"/>
          <p:cNvSpPr/>
          <p:nvPr/>
        </p:nvSpPr>
        <p:spPr>
          <a:xfrm>
            <a:off x="755576" y="1844824"/>
            <a:ext cx="4572000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Shows the VIG’s high level thinking/plan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GB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Strategic communication document for the VIG/VIN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GB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Five themes: Portfolio, Projects, Processes, Capability, Communication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GB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Living document</a:t>
            </a:r>
            <a:endParaRPr lang="en-GB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124" y="1279505"/>
            <a:ext cx="3367455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watsog\AppData\Local\Temp\notesB7087D\Image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5322699"/>
            <a:ext cx="1162397" cy="11623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Next steps: Portfolio and Projects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00200"/>
            <a:ext cx="7272808" cy="507942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Portfolio</a:t>
            </a:r>
            <a:endParaRPr lang="en-GB" b="1" dirty="0" smtClean="0">
              <a:solidFill>
                <a:schemeClr val="accent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GB" sz="2000" dirty="0" smtClean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Further prioritisation with the involvement of VIN;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000" dirty="0" smtClean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Prepare ground for May ESSC;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000" dirty="0" smtClean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Develop management of strategic risks;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000" dirty="0" smtClean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Consider role beyond VIPs;</a:t>
            </a:r>
          </a:p>
          <a:p>
            <a:pPr>
              <a:buFont typeface="Wingdings" panose="05000000000000000000" pitchFamily="2" charset="2"/>
              <a:buChar char="ü"/>
            </a:pPr>
            <a:endParaRPr lang="en-GB" sz="2000" dirty="0" smtClean="0">
              <a:solidFill>
                <a:schemeClr val="accent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en-GB" b="1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Projects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000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Develop business cases for potential new VIPs;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000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Scrutinise/improve business cases for existing ones;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000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Develop /incorporate better cost estimates</a:t>
            </a:r>
          </a:p>
          <a:p>
            <a:pPr marL="0" lvl="1" indent="0">
              <a:buNone/>
            </a:pPr>
            <a:r>
              <a:rPr lang="en-GB" dirty="0" smtClean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- </a:t>
            </a:r>
            <a:r>
              <a:rPr lang="en-GB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Projects costs compared to available funding</a:t>
            </a:r>
          </a:p>
          <a:p>
            <a:pPr marL="0" lvl="1" indent="0">
              <a:buNone/>
            </a:pPr>
            <a:r>
              <a:rPr lang="en-GB" dirty="0" smtClean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- </a:t>
            </a:r>
            <a:r>
              <a:rPr lang="en-GB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Deployment intentions and costs in NSIs</a:t>
            </a:r>
          </a:p>
          <a:p>
            <a:pPr>
              <a:buFont typeface="Wingdings" panose="05000000000000000000" pitchFamily="2" charset="2"/>
              <a:buChar char="ü"/>
            </a:pPr>
            <a:endParaRPr lang="en-GB" dirty="0" smtClean="0">
              <a:solidFill>
                <a:schemeClr val="accent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2800" dirty="0" smtClean="0"/>
          </a:p>
          <a:p>
            <a:endParaRPr lang="en-GB" sz="2800" dirty="0" smtClean="0"/>
          </a:p>
          <a:p>
            <a:endParaRPr lang="en-GB" dirty="0" smtClean="0"/>
          </a:p>
        </p:txBody>
      </p:sp>
      <p:pic>
        <p:nvPicPr>
          <p:cNvPr id="8" name="Picture 2" descr="C:\Users\watsog\AppData\Local\Temp\notesB7087D\Image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5517232"/>
            <a:ext cx="1162397" cy="11623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4932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Next steps: Processes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7926014" cy="4853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b="1" dirty="0" smtClean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Portfolio management processes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Develop better management information on project status (eg delivery confidence, risks)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Improve business case process (more clarity on phases, approvals, content</a:t>
            </a:r>
            <a:r>
              <a:rPr lang="en-GB" dirty="0" smtClean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endParaRPr lang="pl-PL" dirty="0" smtClean="0">
              <a:solidFill>
                <a:schemeClr val="accent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GB" dirty="0" smtClean="0">
              <a:solidFill>
                <a:schemeClr val="accent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en-GB" sz="2800" b="1" dirty="0" smtClean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Portfolio Management Capability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Develop portfolio management capability in Eurostat, and in VIG/VIN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Assess ESS Project/Programme/Portfolio management maturity ?</a:t>
            </a:r>
          </a:p>
          <a:p>
            <a:pPr>
              <a:buFont typeface="Wingdings" panose="05000000000000000000" pitchFamily="2" charset="2"/>
              <a:buChar char="ü"/>
            </a:pPr>
            <a:endParaRPr lang="en-GB" dirty="0">
              <a:solidFill>
                <a:schemeClr val="accent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2" descr="C:\Users\watsog\AppData\Local\Temp\notesB7087D\Image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5517232"/>
            <a:ext cx="1162397" cy="11623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0797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Next steps: Communication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5" y="1772816"/>
            <a:ext cx="8435205" cy="4325613"/>
          </a:xfrm>
        </p:spPr>
        <p:txBody>
          <a:bodyPr>
            <a:noAutofit/>
          </a:bodyPr>
          <a:lstStyle/>
          <a:p>
            <a:pPr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GB" sz="3200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Promote </a:t>
            </a:r>
            <a:r>
              <a:rPr lang="pl-PL" sz="3200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en-GB" sz="3200" dirty="0" err="1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ision</a:t>
            </a:r>
            <a:r>
              <a:rPr lang="en-GB" sz="3200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implementation in NSIs, using </a:t>
            </a:r>
            <a:r>
              <a:rPr lang="en-GB" sz="3200" dirty="0" smtClean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VIG/VIN; </a:t>
            </a:r>
            <a:endParaRPr lang="en-GB" sz="3200" dirty="0">
              <a:solidFill>
                <a:schemeClr val="accent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GB" sz="3200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Develop communication tools, project summaries, portfolio map </a:t>
            </a:r>
            <a:r>
              <a:rPr lang="en-GB" sz="3200" dirty="0" err="1" smtClean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etc</a:t>
            </a:r>
            <a:r>
              <a:rPr lang="en-GB" sz="3200" dirty="0" smtClean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;</a:t>
            </a:r>
            <a:endParaRPr lang="en-GB" sz="3200" dirty="0">
              <a:solidFill>
                <a:schemeClr val="accent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GB" sz="3200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Combined VIG/VIN </a:t>
            </a:r>
            <a:r>
              <a:rPr lang="en-GB" sz="3200" dirty="0" smtClean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event.</a:t>
            </a:r>
            <a:endParaRPr lang="en-GB" sz="3200" dirty="0">
              <a:solidFill>
                <a:schemeClr val="accent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en-GB" sz="2800" dirty="0" smtClean="0"/>
          </a:p>
          <a:p>
            <a:pPr>
              <a:spcAft>
                <a:spcPts val="1200"/>
              </a:spcAft>
            </a:pPr>
            <a:endParaRPr lang="en-GB" sz="2800" dirty="0" smtClean="0"/>
          </a:p>
          <a:p>
            <a:pPr>
              <a:spcAft>
                <a:spcPts val="1200"/>
              </a:spcAft>
            </a:pPr>
            <a:endParaRPr lang="en-GB" sz="2800" dirty="0" smtClean="0"/>
          </a:p>
        </p:txBody>
      </p:sp>
      <p:pic>
        <p:nvPicPr>
          <p:cNvPr id="4" name="Picture 2" descr="C:\Users\watsog\AppData\Local\Temp\notesB7087D\Image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5517232"/>
            <a:ext cx="1162397" cy="11623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1979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What is expected from the workshop?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876800"/>
          </a:xfrm>
        </p:spPr>
        <p:txBody>
          <a:bodyPr/>
          <a:lstStyle/>
          <a:p>
            <a:pPr marL="360000" lvl="0">
              <a:spcAft>
                <a:spcPts val="1200"/>
              </a:spcAft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Take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note of the progress made in establishing the ESS Vision 2020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portfolio;</a:t>
            </a:r>
          </a:p>
          <a:p>
            <a:pPr marL="360000" lvl="0">
              <a:spcAft>
                <a:spcPts val="1200"/>
              </a:spcAft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Discuss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provide opinion on the revised proposal for the ESS Vision 2020 portfolio;</a:t>
            </a:r>
          </a:p>
          <a:p>
            <a:pPr marL="360000" lvl="0">
              <a:spcAft>
                <a:spcPts val="1200"/>
              </a:spcAft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Give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strategic guidance on further necessary adaptations to the projects in the ESS Vision 2020 portfolio;</a:t>
            </a:r>
          </a:p>
          <a:p>
            <a:pPr marL="360000" lvl="0"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Indicate possible elements of interest with regard to quality, user analytics and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dissemination;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60000" lvl="0"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Provide opinion on the next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steps.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597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8313" y="2636838"/>
            <a:ext cx="8229600" cy="93662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en-US" sz="3300" dirty="0" smtClean="0">
                <a:solidFill>
                  <a:srgbClr val="D2533C"/>
                </a:solidFill>
              </a:rPr>
              <a:t>Thank you for your attention!</a:t>
            </a:r>
            <a:endParaRPr lang="en-GB" sz="3300" dirty="0">
              <a:solidFill>
                <a:srgbClr val="D2533C"/>
              </a:solidFill>
            </a:endParaRPr>
          </a:p>
        </p:txBody>
      </p:sp>
      <p:pic>
        <p:nvPicPr>
          <p:cNvPr id="12291" name="Picture 4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325" y="3860800"/>
            <a:ext cx="3455988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122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340400" y="2996952"/>
            <a:ext cx="230425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accent4"/>
                </a:solidFill>
              </a:rPr>
              <a:t>REDESIGN</a:t>
            </a:r>
          </a:p>
          <a:p>
            <a:r>
              <a:rPr lang="en-GB" sz="2800" dirty="0" smtClean="0">
                <a:solidFill>
                  <a:schemeClr val="accent4"/>
                </a:solidFill>
              </a:rPr>
              <a:t>DIG</a:t>
            </a:r>
            <a:r>
              <a:rPr lang="pl-PL" sz="2800" dirty="0" smtClean="0">
                <a:solidFill>
                  <a:schemeClr val="accent4"/>
                </a:solidFill>
              </a:rPr>
              <a:t>I</a:t>
            </a:r>
            <a:r>
              <a:rPr lang="en-GB" sz="2800" dirty="0" smtClean="0">
                <a:solidFill>
                  <a:schemeClr val="accent4"/>
                </a:solidFill>
              </a:rPr>
              <a:t>COM</a:t>
            </a:r>
          </a:p>
          <a:p>
            <a:r>
              <a:rPr lang="en-GB" sz="2800" dirty="0" smtClean="0">
                <a:solidFill>
                  <a:schemeClr val="accent4"/>
                </a:solidFill>
              </a:rPr>
              <a:t>UA/IPROD</a:t>
            </a:r>
          </a:p>
          <a:p>
            <a:r>
              <a:rPr lang="en-GB" sz="2800" dirty="0" smtClean="0">
                <a:solidFill>
                  <a:schemeClr val="accent4"/>
                </a:solidFill>
              </a:rPr>
              <a:t>BIGD</a:t>
            </a:r>
          </a:p>
          <a:p>
            <a:r>
              <a:rPr lang="en-GB" sz="2800" dirty="0" smtClean="0">
                <a:solidFill>
                  <a:schemeClr val="accent4"/>
                </a:solidFill>
              </a:rPr>
              <a:t>DARA</a:t>
            </a:r>
          </a:p>
          <a:p>
            <a:r>
              <a:rPr lang="en-GB" sz="2800" dirty="0" smtClean="0">
                <a:solidFill>
                  <a:schemeClr val="accent4"/>
                </a:solidFill>
              </a:rPr>
              <a:t>QUAL</a:t>
            </a:r>
            <a:endParaRPr lang="en-GB" sz="1800" dirty="0" smtClean="0">
              <a:solidFill>
                <a:schemeClr val="accent4"/>
              </a:solidFill>
            </a:endParaRPr>
          </a:p>
          <a:p>
            <a:r>
              <a:rPr lang="en-GB" sz="2800" dirty="0" smtClean="0">
                <a:solidFill>
                  <a:schemeClr val="accent4"/>
                </a:solidFill>
              </a:rPr>
              <a:t>SUPP</a:t>
            </a:r>
            <a:endParaRPr lang="en-GB" sz="1800" dirty="0">
              <a:solidFill>
                <a:schemeClr val="accent4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764704"/>
            <a:ext cx="799288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tx2"/>
                </a:solidFill>
                <a:latin typeface="+mj-lt"/>
              </a:rPr>
              <a:t>Prioritisation started from the list of potential VIPs discussed in Nov ESSC</a:t>
            </a:r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07108" y="2812286"/>
            <a:ext cx="252028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accent4"/>
                </a:solidFill>
              </a:rPr>
              <a:t>SIMSTAT</a:t>
            </a:r>
          </a:p>
          <a:p>
            <a:r>
              <a:rPr lang="en-GB" sz="2800" dirty="0" smtClean="0">
                <a:solidFill>
                  <a:schemeClr val="accent4"/>
                </a:solidFill>
              </a:rPr>
              <a:t>ESBR</a:t>
            </a:r>
            <a:r>
              <a:rPr lang="pl-PL" sz="2800" dirty="0" smtClean="0">
                <a:solidFill>
                  <a:schemeClr val="accent4"/>
                </a:solidFill>
              </a:rPr>
              <a:t>s</a:t>
            </a:r>
            <a:endParaRPr lang="en-GB" sz="2800" dirty="0" smtClean="0">
              <a:solidFill>
                <a:schemeClr val="accent4"/>
              </a:solidFill>
            </a:endParaRPr>
          </a:p>
          <a:p>
            <a:r>
              <a:rPr lang="en-GB" sz="2800" dirty="0" smtClean="0">
                <a:solidFill>
                  <a:schemeClr val="accent4"/>
                </a:solidFill>
              </a:rPr>
              <a:t>VALIDATION</a:t>
            </a:r>
          </a:p>
          <a:p>
            <a:r>
              <a:rPr lang="en-GB" sz="2800" dirty="0" smtClean="0">
                <a:solidFill>
                  <a:schemeClr val="accent4"/>
                </a:solidFill>
              </a:rPr>
              <a:t>ADMIN</a:t>
            </a:r>
          </a:p>
          <a:p>
            <a:r>
              <a:rPr lang="en-GB" sz="2800" dirty="0" smtClean="0">
                <a:solidFill>
                  <a:schemeClr val="accent4"/>
                </a:solidFill>
              </a:rPr>
              <a:t>IMS</a:t>
            </a:r>
          </a:p>
          <a:p>
            <a:r>
              <a:rPr lang="en-GB" sz="2800" dirty="0" smtClean="0">
                <a:solidFill>
                  <a:schemeClr val="accent4"/>
                </a:solidFill>
              </a:rPr>
              <a:t>E</a:t>
            </a:r>
            <a:r>
              <a:rPr lang="pl-PL" sz="2800" dirty="0" smtClean="0">
                <a:solidFill>
                  <a:schemeClr val="accent4"/>
                </a:solidFill>
              </a:rPr>
              <a:t>S</a:t>
            </a:r>
            <a:r>
              <a:rPr lang="en-GB" sz="2800" dirty="0" smtClean="0">
                <a:solidFill>
                  <a:schemeClr val="accent4"/>
                </a:solidFill>
              </a:rPr>
              <a:t>DEN</a:t>
            </a:r>
          </a:p>
          <a:p>
            <a:r>
              <a:rPr lang="en-GB" sz="2800" dirty="0" smtClean="0">
                <a:solidFill>
                  <a:schemeClr val="accent4"/>
                </a:solidFill>
              </a:rPr>
              <a:t>SERV</a:t>
            </a:r>
          </a:p>
          <a:p>
            <a:r>
              <a:rPr lang="en-GB" sz="2800" dirty="0" smtClean="0">
                <a:solidFill>
                  <a:schemeClr val="accent4"/>
                </a:solidFill>
              </a:rPr>
              <a:t>DW</a:t>
            </a: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1854691"/>
            <a:ext cx="8244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tx2"/>
                </a:solidFill>
              </a:rPr>
              <a:t>                                 In total 15 projects :</a:t>
            </a:r>
          </a:p>
          <a:p>
            <a:endParaRPr lang="en-GB" sz="1600" b="1" dirty="0">
              <a:solidFill>
                <a:schemeClr val="tx2"/>
              </a:solidFill>
            </a:endParaRPr>
          </a:p>
          <a:p>
            <a:r>
              <a:rPr lang="en-GB" sz="1600" b="1" dirty="0" smtClean="0">
                <a:solidFill>
                  <a:schemeClr val="tx2"/>
                </a:solidFill>
              </a:rPr>
              <a:t>Original eight                        +                     seven floated in Nov ESSC</a:t>
            </a:r>
            <a:endParaRPr lang="en-GB" sz="1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29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91580" y="548680"/>
            <a:ext cx="712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tx2"/>
                </a:solidFill>
                <a:latin typeface="+mj-lt"/>
              </a:rPr>
              <a:t>VIG scoring exercise</a:t>
            </a:r>
            <a:endParaRPr lang="en-GB" sz="28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105684"/>
            <a:ext cx="820891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indent="-355600">
              <a:buFont typeface="Arial" pitchFamily="34" charset="0"/>
              <a:buChar char="•"/>
            </a:pPr>
            <a:r>
              <a:rPr lang="en-GB" sz="1800" dirty="0">
                <a:solidFill>
                  <a:schemeClr val="accent4"/>
                </a:solidFill>
              </a:rPr>
              <a:t>Used tailored version of </a:t>
            </a:r>
            <a:r>
              <a:rPr lang="en-GB" sz="1800" b="1" dirty="0">
                <a:solidFill>
                  <a:schemeClr val="accent4"/>
                </a:solidFill>
              </a:rPr>
              <a:t>Options Analyser Tool </a:t>
            </a:r>
            <a:r>
              <a:rPr lang="en-GB" sz="1800" dirty="0">
                <a:solidFill>
                  <a:schemeClr val="accent4"/>
                </a:solidFill>
              </a:rPr>
              <a:t>– developed by UK academics, underpinned by research into why projects fail</a:t>
            </a:r>
          </a:p>
          <a:p>
            <a:pPr>
              <a:buFont typeface="Arial" pitchFamily="34" charset="0"/>
              <a:buChar char="•"/>
            </a:pPr>
            <a:endParaRPr lang="en-GB" sz="1800" dirty="0">
              <a:solidFill>
                <a:schemeClr val="accent4"/>
              </a:solidFill>
            </a:endParaRPr>
          </a:p>
          <a:p>
            <a:pPr marL="355600" indent="-355600">
              <a:buFont typeface="Arial" pitchFamily="34" charset="0"/>
              <a:buChar char="•"/>
            </a:pPr>
            <a:r>
              <a:rPr lang="en-GB" sz="1800" dirty="0">
                <a:solidFill>
                  <a:schemeClr val="accent4"/>
                </a:solidFill>
              </a:rPr>
              <a:t> VIG member assessments of projects by their:</a:t>
            </a:r>
          </a:p>
          <a:p>
            <a:pPr lvl="1">
              <a:buFont typeface="Arial" pitchFamily="34" charset="0"/>
              <a:buChar char="•"/>
            </a:pPr>
            <a:r>
              <a:rPr lang="en-GB" sz="1800" dirty="0">
                <a:solidFill>
                  <a:schemeClr val="accent4"/>
                </a:solidFill>
              </a:rPr>
              <a:t> </a:t>
            </a:r>
            <a:r>
              <a:rPr lang="en-GB" sz="1800" b="1" dirty="0">
                <a:solidFill>
                  <a:schemeClr val="accent4"/>
                </a:solidFill>
              </a:rPr>
              <a:t>Attractiveness</a:t>
            </a:r>
          </a:p>
          <a:p>
            <a:pPr lvl="2">
              <a:buFont typeface="Arial" pitchFamily="34" charset="0"/>
              <a:buChar char="•"/>
            </a:pPr>
            <a:r>
              <a:rPr lang="pl-PL" sz="1800" dirty="0">
                <a:solidFill>
                  <a:schemeClr val="accent4"/>
                </a:solidFill>
              </a:rPr>
              <a:t> </a:t>
            </a:r>
            <a:r>
              <a:rPr lang="en-GB" sz="1800" dirty="0">
                <a:solidFill>
                  <a:schemeClr val="accent4"/>
                </a:solidFill>
              </a:rPr>
              <a:t>Contribution to 5 strategic areas of </a:t>
            </a:r>
            <a:r>
              <a:rPr lang="pl-PL" sz="1800" dirty="0">
                <a:solidFill>
                  <a:schemeClr val="accent4"/>
                </a:solidFill>
              </a:rPr>
              <a:t>V</a:t>
            </a:r>
            <a:r>
              <a:rPr lang="en-GB" sz="1800" dirty="0">
                <a:solidFill>
                  <a:schemeClr val="accent4"/>
                </a:solidFill>
              </a:rPr>
              <a:t>ision</a:t>
            </a:r>
          </a:p>
          <a:p>
            <a:pPr lvl="2">
              <a:buFont typeface="Arial" pitchFamily="34" charset="0"/>
              <a:buChar char="•"/>
            </a:pPr>
            <a:r>
              <a:rPr lang="en-GB" sz="1800" dirty="0">
                <a:solidFill>
                  <a:schemeClr val="accent4"/>
                </a:solidFill>
              </a:rPr>
              <a:t> Benefits (costs reduction, quality improvement, burden reduction)</a:t>
            </a:r>
          </a:p>
          <a:p>
            <a:pPr lvl="2">
              <a:buFont typeface="Arial" pitchFamily="34" charset="0"/>
              <a:buChar char="•"/>
            </a:pPr>
            <a:r>
              <a:rPr lang="en-GB" sz="1800" dirty="0">
                <a:solidFill>
                  <a:schemeClr val="accent4"/>
                </a:solidFill>
              </a:rPr>
              <a:t> Architectural fit</a:t>
            </a:r>
          </a:p>
          <a:p>
            <a:pPr lvl="2">
              <a:buFont typeface="Arial" pitchFamily="34" charset="0"/>
              <a:buChar char="•"/>
            </a:pPr>
            <a:r>
              <a:rPr lang="en-GB" sz="1800" dirty="0">
                <a:solidFill>
                  <a:schemeClr val="accent4"/>
                </a:solidFill>
              </a:rPr>
              <a:t> Product enhancement potential</a:t>
            </a:r>
          </a:p>
          <a:p>
            <a:pPr lvl="1">
              <a:buFont typeface="Arial" pitchFamily="34" charset="0"/>
              <a:buChar char="•"/>
            </a:pPr>
            <a:r>
              <a:rPr lang="en-GB" sz="1800" b="1" dirty="0">
                <a:solidFill>
                  <a:schemeClr val="accent4"/>
                </a:solidFill>
              </a:rPr>
              <a:t>Achievability</a:t>
            </a:r>
          </a:p>
          <a:p>
            <a:pPr lvl="2">
              <a:buFont typeface="Arial" pitchFamily="34" charset="0"/>
              <a:buChar char="•"/>
            </a:pPr>
            <a:r>
              <a:rPr lang="en-GB" sz="1800" dirty="0">
                <a:solidFill>
                  <a:schemeClr val="accent4"/>
                </a:solidFill>
              </a:rPr>
              <a:t> Degree of challenge</a:t>
            </a:r>
          </a:p>
          <a:p>
            <a:pPr lvl="2">
              <a:buFont typeface="Arial" pitchFamily="34" charset="0"/>
              <a:buChar char="•"/>
            </a:pPr>
            <a:r>
              <a:rPr lang="en-GB" sz="1800" dirty="0">
                <a:solidFill>
                  <a:schemeClr val="accent4"/>
                </a:solidFill>
              </a:rPr>
              <a:t> Capability to deliver</a:t>
            </a:r>
          </a:p>
          <a:p>
            <a:pPr lvl="1">
              <a:buFont typeface="Arial" pitchFamily="34" charset="0"/>
              <a:buChar char="•"/>
            </a:pPr>
            <a:r>
              <a:rPr lang="en-GB" sz="1800" b="1" dirty="0">
                <a:solidFill>
                  <a:schemeClr val="accent4"/>
                </a:solidFill>
              </a:rPr>
              <a:t>Affordability</a:t>
            </a:r>
          </a:p>
          <a:p>
            <a:pPr lvl="2">
              <a:buFont typeface="Arial" pitchFamily="34" charset="0"/>
              <a:buChar char="•"/>
            </a:pPr>
            <a:r>
              <a:rPr lang="en-GB" sz="1800" dirty="0">
                <a:solidFill>
                  <a:schemeClr val="accent4"/>
                </a:solidFill>
              </a:rPr>
              <a:t> Project costs in EC</a:t>
            </a:r>
          </a:p>
          <a:p>
            <a:pPr lvl="2">
              <a:buFont typeface="Arial" pitchFamily="34" charset="0"/>
              <a:buChar char="•"/>
            </a:pPr>
            <a:r>
              <a:rPr lang="en-GB" sz="1800" dirty="0">
                <a:solidFill>
                  <a:schemeClr val="accent4"/>
                </a:solidFill>
              </a:rPr>
              <a:t> Project costs in NSIs</a:t>
            </a:r>
          </a:p>
          <a:p>
            <a:pPr lvl="2">
              <a:buFont typeface="Arial" pitchFamily="34" charset="0"/>
              <a:buChar char="•"/>
            </a:pPr>
            <a:r>
              <a:rPr lang="en-GB" sz="1800" dirty="0">
                <a:solidFill>
                  <a:schemeClr val="accent4"/>
                </a:solidFill>
              </a:rPr>
              <a:t> Deployment costs in NSI</a:t>
            </a:r>
            <a:r>
              <a:rPr lang="pl-PL" sz="1800" dirty="0">
                <a:solidFill>
                  <a:schemeClr val="accent4"/>
                </a:solidFill>
              </a:rPr>
              <a:t>s</a:t>
            </a:r>
            <a:r>
              <a:rPr lang="en-GB" sz="1800" dirty="0">
                <a:solidFill>
                  <a:schemeClr val="accent4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3335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990600"/>
          </a:xfrm>
        </p:spPr>
        <p:txBody>
          <a:bodyPr/>
          <a:lstStyle/>
          <a:p>
            <a:r>
              <a:rPr lang="en-GB" sz="2800" dirty="0" smtClean="0"/>
              <a:t>Strategic Contribution – Original Portfolio (pre PGTF)  </a:t>
            </a:r>
            <a:endParaRPr lang="en-GB" sz="2800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587669756"/>
              </p:ext>
            </p:extLst>
          </p:nvPr>
        </p:nvGraphicFramePr>
        <p:xfrm>
          <a:off x="0" y="1052736"/>
          <a:ext cx="9144000" cy="5805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2276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1560" y="2276872"/>
            <a:ext cx="770485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 smtClean="0">
                <a:solidFill>
                  <a:schemeClr val="tx2"/>
                </a:solidFill>
                <a:latin typeface="+mj-lt"/>
              </a:rPr>
              <a:t>Example plots – </a:t>
            </a:r>
            <a:r>
              <a:rPr lang="en-GB" sz="4400" dirty="0" smtClean="0">
                <a:solidFill>
                  <a:schemeClr val="tx2"/>
                </a:solidFill>
                <a:latin typeface="+mj-lt"/>
              </a:rPr>
              <a:t>attractiveness vs achievability</a:t>
            </a:r>
            <a:endParaRPr lang="en-GB" sz="4800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83733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887189082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8909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804906855"/>
              </p:ext>
            </p:extLst>
          </p:nvPr>
        </p:nvGraphicFramePr>
        <p:xfrm>
          <a:off x="-17264" y="-17140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4178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503</TotalTime>
  <Words>969</Words>
  <Application>Microsoft Office PowerPoint</Application>
  <PresentationFormat>On-screen Show (4:3)</PresentationFormat>
  <Paragraphs>365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Clarity</vt:lpstr>
      <vt:lpstr>ESS Vision 2020 Implementation</vt:lpstr>
      <vt:lpstr>PowerPoint Presentation</vt:lpstr>
      <vt:lpstr>PowerPoint Presentation</vt:lpstr>
      <vt:lpstr>PowerPoint Presentation</vt:lpstr>
      <vt:lpstr>PowerPoint Presentation</vt:lpstr>
      <vt:lpstr>Strategic Contribution – Original Portfolio (pre PGTF)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Portfolio Attractiveness by Achievability</vt:lpstr>
      <vt:lpstr>PowerPoint Presentation</vt:lpstr>
      <vt:lpstr>PowerPoint Presentation</vt:lpstr>
      <vt:lpstr>ESS Vision 2020 Portfolio as presented in Nov ESSC</vt:lpstr>
      <vt:lpstr>Revised ESS Vision 2020 portfolio</vt:lpstr>
      <vt:lpstr>Revised ESS Vision 2020 portfolio</vt:lpstr>
      <vt:lpstr>Strategic Contribution of Original Portfolio  to the Five Key Vision Areas</vt:lpstr>
      <vt:lpstr>Strategic Contribution of Revised Portfolio  to the Five Key Vision Areas</vt:lpstr>
      <vt:lpstr>Portfolio achievability</vt:lpstr>
      <vt:lpstr>Projects dependencies </vt:lpstr>
      <vt:lpstr>Portfolio affordability</vt:lpstr>
      <vt:lpstr>Portfolio outcomes one 1 year later</vt:lpstr>
      <vt:lpstr>The portfolio minibus</vt:lpstr>
      <vt:lpstr>Modernisation of the ESS</vt:lpstr>
      <vt:lpstr>Modernisation of the ESS</vt:lpstr>
      <vt:lpstr>Modernisation of the ESS</vt:lpstr>
      <vt:lpstr>PowerPoint Presentation</vt:lpstr>
      <vt:lpstr>PowerPoint Presentation</vt:lpstr>
      <vt:lpstr>Next steps: Portfolio and Projects</vt:lpstr>
      <vt:lpstr>Next steps: Processes</vt:lpstr>
      <vt:lpstr>Next steps: Communication</vt:lpstr>
      <vt:lpstr>What is expected from the workshop?</vt:lpstr>
      <vt:lpstr>PowerPoint Presentation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Implementing the ESS Vision 2020</dc:title>
  <dc:creator>BARCELLAN Roberto (ESTAT)</dc:creator>
  <cp:lastModifiedBy>Author</cp:lastModifiedBy>
  <cp:revision>59</cp:revision>
  <cp:lastPrinted>2015-02-11T07:13:03Z</cp:lastPrinted>
  <dcterms:created xsi:type="dcterms:W3CDTF">2015-02-04T21:56:25Z</dcterms:created>
  <dcterms:modified xsi:type="dcterms:W3CDTF">2015-02-11T07:15:18Z</dcterms:modified>
</cp:coreProperties>
</file>