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0" r:id="rId9"/>
    <p:sldId id="264" r:id="rId10"/>
    <p:sldId id="267" r:id="rId11"/>
    <p:sldId id="268" r:id="rId12"/>
    <p:sldId id="266" r:id="rId13"/>
    <p:sldId id="269" r:id="rId14"/>
    <p:sldId id="265" r:id="rId1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3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F78FDBC8-5C9E-4035-BA73-835792606BE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176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F290DD3-C5DC-42DA-9CE6-B81D77D7BCB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134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C89543A-EC49-469C-9508-3BA62A5910A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3C23D-F765-4E02-AA23-B7CDC95F65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32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6B318-129D-421B-960F-C2B1F7E56A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36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1AA2-CAC7-4E06-9F87-FB1FBF5FA3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02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37A71-3E31-471E-8100-7B48B67224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11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4EA95-5683-410A-95B5-242609C3EDD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88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E57BD-F806-4AE7-9850-EE97A6E7F10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80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7D1AE-E77D-4F92-BBBC-43E0C569881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399F2-19B8-4FCC-ADEA-00B768942A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865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8913B-410E-4E9D-BB92-02358B45BA6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45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76778-0DE5-4A86-B532-DCC57EC7C0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67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57E89D03-FCEA-4170-AEB2-42E0242BE85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565400"/>
            <a:ext cx="8640514" cy="790575"/>
          </a:xfrm>
        </p:spPr>
        <p:txBody>
          <a:bodyPr/>
          <a:lstStyle/>
          <a:p>
            <a:pPr algn="r"/>
            <a:r>
              <a:rPr lang="en-GB" sz="4800" dirty="0" smtClean="0"/>
              <a:t>Modernisation Activities</a:t>
            </a:r>
            <a:endParaRPr lang="en-GB" sz="4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25144"/>
            <a:ext cx="8532812" cy="1728787"/>
          </a:xfrm>
        </p:spPr>
        <p:txBody>
          <a:bodyPr/>
          <a:lstStyle/>
          <a:p>
            <a:r>
              <a:rPr lang="fr-BE" dirty="0" smtClean="0"/>
              <a:t>DIME-ITDG </a:t>
            </a:r>
            <a:r>
              <a:rPr lang="fr-BE" dirty="0" smtClean="0"/>
              <a:t>– </a:t>
            </a:r>
            <a:r>
              <a:rPr lang="fr-BE" dirty="0" err="1" smtClean="0"/>
              <a:t>February</a:t>
            </a:r>
            <a:r>
              <a:rPr lang="fr-BE" dirty="0" smtClean="0"/>
              <a:t> 2015</a:t>
            </a:r>
            <a:endParaRPr lang="fr-BE" dirty="0" smtClean="0"/>
          </a:p>
          <a:p>
            <a:r>
              <a:rPr lang="fr-BE" dirty="0" smtClean="0"/>
              <a:t>Item </a:t>
            </a:r>
            <a:r>
              <a:rPr lang="fr-BE" dirty="0"/>
              <a:t>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936625"/>
          </a:xfrm>
        </p:spPr>
        <p:txBody>
          <a:bodyPr/>
          <a:lstStyle/>
          <a:p>
            <a:pPr marL="3175"/>
            <a:r>
              <a:rPr lang="fr-BE" sz="2800" dirty="0" smtClean="0"/>
              <a:t>HLG and ESS: </a:t>
            </a:r>
            <a:r>
              <a:rPr lang="fr-BE" sz="2800" dirty="0" err="1" smtClean="0"/>
              <a:t>common</a:t>
            </a:r>
            <a:r>
              <a:rPr lang="fr-BE" sz="2800" dirty="0" smtClean="0"/>
              <a:t> areas of </a:t>
            </a:r>
            <a:r>
              <a:rPr lang="fr-BE" sz="2800" dirty="0" err="1" smtClean="0"/>
              <a:t>interest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653135"/>
          </a:xfrm>
        </p:spPr>
        <p:txBody>
          <a:bodyPr>
            <a:normAutofit fontScale="92500"/>
          </a:bodyPr>
          <a:lstStyle/>
          <a:p>
            <a:pPr>
              <a:buClrTx/>
            </a:pPr>
            <a:r>
              <a:rPr lang="en-GB" i="0" dirty="0" smtClean="0"/>
              <a:t>Big </a:t>
            </a:r>
            <a:r>
              <a:rPr lang="en-GB" i="0" dirty="0"/>
              <a:t>Data – </a:t>
            </a:r>
            <a:r>
              <a:rPr lang="en-GB" i="0" dirty="0" smtClean="0"/>
              <a:t>within UN </a:t>
            </a:r>
            <a:r>
              <a:rPr lang="en-GB" i="0" dirty="0"/>
              <a:t>Global Working Group </a:t>
            </a:r>
            <a:r>
              <a:rPr lang="en-GB" i="0" dirty="0" smtClean="0"/>
              <a:t>initiative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SOA –Eurostat hosting catalogue </a:t>
            </a:r>
            <a:r>
              <a:rPr lang="en-GB" i="0" dirty="0"/>
              <a:t>of CSPA </a:t>
            </a:r>
            <a:r>
              <a:rPr lang="en-GB" i="0" dirty="0" smtClean="0"/>
              <a:t>services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Standards –ESS </a:t>
            </a:r>
            <a:r>
              <a:rPr lang="en-GB" i="0" dirty="0"/>
              <a:t>contribution to </a:t>
            </a:r>
            <a:r>
              <a:rPr lang="en-GB" i="0" dirty="0" smtClean="0"/>
              <a:t>developments </a:t>
            </a:r>
            <a:r>
              <a:rPr lang="en-GB" i="0" dirty="0"/>
              <a:t>in </a:t>
            </a:r>
            <a:r>
              <a:rPr lang="en-GB" i="0" dirty="0" smtClean="0"/>
              <a:t>SDMX</a:t>
            </a:r>
            <a:r>
              <a:rPr lang="en-GB" i="0" dirty="0"/>
              <a:t>, CSPA, GSBPM, GSIM and </a:t>
            </a:r>
            <a:r>
              <a:rPr lang="en-GB" i="0" dirty="0" smtClean="0"/>
              <a:t>DDI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Enterprise architecture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Organisational frameworks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GAMSO </a:t>
            </a:r>
            <a:r>
              <a:rPr lang="en-GB" i="0" dirty="0"/>
              <a:t>(Generic Activity Model for Statistical Organisations) – the equivalent to the ESS Vision 2020 GEMS (Generic Enterprise Model for Statistics</a:t>
            </a:r>
            <a:r>
              <a:rPr lang="en-GB" i="0" dirty="0" smtClean="0"/>
              <a:t>)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19447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936625"/>
          </a:xfrm>
        </p:spPr>
        <p:txBody>
          <a:bodyPr/>
          <a:lstStyle/>
          <a:p>
            <a:pPr marL="3175"/>
            <a:r>
              <a:rPr lang="fr-BE" sz="2800" dirty="0" err="1" smtClean="0"/>
              <a:t>Need</a:t>
            </a:r>
            <a:r>
              <a:rPr lang="fr-BE" sz="2800" dirty="0" smtClean="0"/>
              <a:t> for coordination HLG and ESS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653135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GB" i="0" dirty="0" smtClean="0"/>
              <a:t>Global </a:t>
            </a:r>
            <a:r>
              <a:rPr lang="en-GB" i="0" dirty="0"/>
              <a:t>standards – governance for endorsement and </a:t>
            </a:r>
            <a:r>
              <a:rPr lang="en-GB" i="0" dirty="0" smtClean="0"/>
              <a:t>maintenance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Need </a:t>
            </a:r>
            <a:r>
              <a:rPr lang="en-GB" i="0" dirty="0"/>
              <a:t>to streamline the input from the ESS to the HLG initiative and to strengthen the </a:t>
            </a:r>
            <a:r>
              <a:rPr lang="en-GB" i="0" dirty="0" smtClean="0"/>
              <a:t>cooperation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Increasing </a:t>
            </a:r>
            <a:r>
              <a:rPr lang="en-GB" i="0" dirty="0"/>
              <a:t>awareness and usage of </a:t>
            </a:r>
            <a:r>
              <a:rPr lang="en-GB" i="0" dirty="0" smtClean="0"/>
              <a:t>CSPA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EU </a:t>
            </a:r>
            <a:r>
              <a:rPr lang="en-GB" i="0" dirty="0"/>
              <a:t>HLG members input to the work of the </a:t>
            </a:r>
            <a:r>
              <a:rPr lang="en-GB" i="0" dirty="0" smtClean="0"/>
              <a:t>HLG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Pilot </a:t>
            </a:r>
            <a:r>
              <a:rPr lang="en-GB" i="0" dirty="0"/>
              <a:t>projects for Big </a:t>
            </a:r>
            <a:r>
              <a:rPr lang="en-GB" i="0" dirty="0" smtClean="0"/>
              <a:t>Data</a:t>
            </a:r>
          </a:p>
          <a:p>
            <a:pPr>
              <a:buClrTx/>
            </a:pPr>
            <a:endParaRPr lang="en-GB" sz="1200" i="0" dirty="0"/>
          </a:p>
          <a:p>
            <a:pPr>
              <a:buClrTx/>
            </a:pPr>
            <a:r>
              <a:rPr lang="en-GB" i="0" dirty="0" smtClean="0"/>
              <a:t>Innovation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342850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175"/>
            <a:r>
              <a:rPr lang="fr-BE" dirty="0" smtClean="0"/>
              <a:t>2015 </a:t>
            </a:r>
            <a:r>
              <a:rPr lang="fr-BE" dirty="0" err="1" smtClean="0"/>
              <a:t>priority</a:t>
            </a:r>
            <a:r>
              <a:rPr lang="fr-BE" dirty="0" smtClean="0"/>
              <a:t> </a:t>
            </a:r>
            <a:r>
              <a:rPr lang="fr-BE" dirty="0" err="1" smtClean="0"/>
              <a:t>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2060"/>
              </a:buClr>
            </a:pPr>
            <a:r>
              <a:rPr lang="en-GB" i="0" dirty="0" smtClean="0"/>
              <a:t>Regular </a:t>
            </a:r>
            <a:r>
              <a:rPr lang="en-GB" i="0" dirty="0"/>
              <a:t>work of the modernisation </a:t>
            </a:r>
            <a:r>
              <a:rPr lang="en-GB" i="0" dirty="0" smtClean="0"/>
              <a:t>committees</a:t>
            </a:r>
          </a:p>
          <a:p>
            <a:pPr>
              <a:buClr>
                <a:srgbClr val="002060"/>
              </a:buClr>
            </a:pPr>
            <a:endParaRPr lang="fr-BE" sz="1400" i="0" dirty="0" smtClean="0"/>
          </a:p>
          <a:p>
            <a:pPr>
              <a:buClr>
                <a:srgbClr val="002060"/>
              </a:buClr>
            </a:pPr>
            <a:r>
              <a:rPr lang="fr-BE" i="0" dirty="0" err="1" smtClean="0"/>
              <a:t>Big</a:t>
            </a:r>
            <a:r>
              <a:rPr lang="fr-BE" i="0" dirty="0" smtClean="0"/>
              <a:t> </a:t>
            </a:r>
            <a:r>
              <a:rPr lang="fr-BE" i="0" dirty="0" smtClean="0"/>
              <a:t>Data continuation – proof of </a:t>
            </a:r>
            <a:r>
              <a:rPr lang="fr-BE" i="0" dirty="0" smtClean="0"/>
              <a:t>concept</a:t>
            </a:r>
          </a:p>
          <a:p>
            <a:pPr>
              <a:buClr>
                <a:srgbClr val="002060"/>
              </a:buClr>
            </a:pPr>
            <a:endParaRPr lang="fr-BE" sz="1400" i="0" dirty="0" smtClean="0"/>
          </a:p>
          <a:p>
            <a:pPr>
              <a:buClr>
                <a:srgbClr val="002060"/>
              </a:buClr>
            </a:pPr>
            <a:r>
              <a:rPr lang="fr-BE" i="0" dirty="0" smtClean="0"/>
              <a:t>CSPA continuation </a:t>
            </a:r>
            <a:r>
              <a:rPr lang="fr-BE" i="0" dirty="0" smtClean="0"/>
              <a:t>– </a:t>
            </a:r>
            <a:r>
              <a:rPr lang="fr-BE" i="0" dirty="0" err="1" smtClean="0"/>
              <a:t>operational</a:t>
            </a:r>
            <a:r>
              <a:rPr lang="fr-BE" i="0" dirty="0" smtClean="0"/>
              <a:t> – </a:t>
            </a:r>
            <a:r>
              <a:rPr lang="fr-BE" i="0" dirty="0" err="1" smtClean="0"/>
              <a:t>priorities</a:t>
            </a:r>
            <a:endParaRPr lang="fr-BE" i="0" dirty="0" smtClean="0"/>
          </a:p>
          <a:p>
            <a:pPr>
              <a:buClr>
                <a:srgbClr val="002060"/>
              </a:buClr>
            </a:pPr>
            <a:endParaRPr lang="fr-BE" sz="1400" i="0" dirty="0" smtClean="0"/>
          </a:p>
          <a:p>
            <a:pPr>
              <a:buClr>
                <a:srgbClr val="002060"/>
              </a:buClr>
            </a:pPr>
            <a:r>
              <a:rPr lang="fr-BE" i="0" dirty="0" smtClean="0"/>
              <a:t>Mobile </a:t>
            </a:r>
            <a:r>
              <a:rPr lang="fr-BE" i="0" dirty="0" err="1" smtClean="0"/>
              <a:t>devices</a:t>
            </a:r>
            <a:endParaRPr lang="fr-BE" i="0" dirty="0" smtClean="0"/>
          </a:p>
          <a:p>
            <a:pPr>
              <a:buClr>
                <a:srgbClr val="002060"/>
              </a:buClr>
            </a:pPr>
            <a:endParaRPr lang="fr-BE" sz="1400" i="0" dirty="0" smtClean="0"/>
          </a:p>
          <a:p>
            <a:pPr>
              <a:buClr>
                <a:srgbClr val="002060"/>
              </a:buClr>
            </a:pPr>
            <a:r>
              <a:rPr lang="fr-BE" i="0" dirty="0" smtClean="0"/>
              <a:t>Communication</a:t>
            </a:r>
            <a:endParaRPr lang="fr-BE" i="0" dirty="0" smtClean="0"/>
          </a:p>
        </p:txBody>
      </p:sp>
    </p:spTree>
    <p:extLst>
      <p:ext uri="{BB962C8B-B14F-4D97-AF65-F5344CB8AC3E}">
        <p14:creationId xmlns:p14="http://schemas.microsoft.com/office/powerpoint/2010/main" val="282432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936625"/>
          </a:xfrm>
        </p:spPr>
        <p:txBody>
          <a:bodyPr/>
          <a:lstStyle/>
          <a:p>
            <a:pPr marL="3175"/>
            <a:r>
              <a:rPr lang="fr-BE" dirty="0" err="1" smtClean="0"/>
              <a:t>Next</a:t>
            </a:r>
            <a:r>
              <a:rPr lang="fr-BE" dirty="0" smtClean="0"/>
              <a:t> </a:t>
            </a:r>
            <a:r>
              <a:rPr lang="fr-BE" dirty="0" err="1" smtClean="0"/>
              <a:t>events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018255"/>
              </p:ext>
            </p:extLst>
          </p:nvPr>
        </p:nvGraphicFramePr>
        <p:xfrm>
          <a:off x="539552" y="1628800"/>
          <a:ext cx="8280920" cy="4843598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944216"/>
                <a:gridCol w="6336704"/>
              </a:tblGrid>
              <a:tr h="3600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</a:rPr>
                        <a:t>Dates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dirty="0">
                          <a:effectLst/>
                        </a:rPr>
                        <a:t>Event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23-27 February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Information Architecture Sprint - Ottawa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BE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March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BE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HLG meeting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4 March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 smtClean="0">
                          <a:effectLst/>
                        </a:rPr>
                        <a:t>UNSC: HLG </a:t>
                      </a:r>
                      <a:r>
                        <a:rPr lang="en-GB" sz="1800" dirty="0">
                          <a:effectLst/>
                        </a:rPr>
                        <a:t>dedicated event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9 March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NTTS 2015 satellite </a:t>
                      </a:r>
                      <a:r>
                        <a:rPr lang="en-GB" sz="1800" dirty="0" smtClean="0">
                          <a:effectLst/>
                        </a:rPr>
                        <a:t>event</a:t>
                      </a:r>
                      <a:br>
                        <a:rPr lang="en-GB" sz="1800" dirty="0" smtClean="0">
                          <a:effectLst/>
                        </a:rPr>
                      </a:br>
                      <a:r>
                        <a:rPr lang="en-GB" sz="1800" dirty="0" smtClean="0">
                          <a:effectLst/>
                        </a:rPr>
                        <a:t>UNECE/HLG </a:t>
                      </a:r>
                      <a:r>
                        <a:rPr lang="en-GB" sz="1800" dirty="0">
                          <a:effectLst/>
                        </a:rPr>
                        <a:t>project on Big data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16-20 March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CSPA Investment Sprint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15-17 April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Workshop on the Modernisation of Statistical Production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5-7 May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</a:rPr>
                        <a:t>Workshop on International Collaboration for Standards-Based Modernisation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0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BE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 </a:t>
                      </a:r>
                      <a:r>
                        <a:rPr lang="fr-BE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June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BE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CES 2015 </a:t>
                      </a:r>
                      <a:r>
                        <a:rPr lang="fr-BE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Seminar</a:t>
                      </a:r>
                      <a:r>
                        <a:rPr lang="fr-BE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– Modernisation of </a:t>
                      </a:r>
                      <a:r>
                        <a:rPr lang="fr-BE" sz="18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Statistical</a:t>
                      </a:r>
                      <a:r>
                        <a:rPr lang="fr-BE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Production and</a:t>
                      </a:r>
                      <a:r>
                        <a:rPr lang="fr-BE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Services and </a:t>
                      </a:r>
                      <a:r>
                        <a:rPr lang="fr-BE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Managing</a:t>
                      </a:r>
                      <a:r>
                        <a:rPr lang="fr-BE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for </a:t>
                      </a:r>
                      <a:r>
                        <a:rPr lang="fr-BE" sz="180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Efficiency</a:t>
                      </a:r>
                      <a:endParaRPr lang="en-GB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82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1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412776"/>
            <a:ext cx="8229600" cy="1441078"/>
          </a:xfrm>
        </p:spPr>
        <p:txBody>
          <a:bodyPr/>
          <a:lstStyle/>
          <a:p>
            <a:pPr marL="3175"/>
            <a:r>
              <a:rPr lang="en-GB" dirty="0" smtClean="0"/>
              <a:t>High Level Group for the Modernisation of Statistical Production and Services (HLG)</a:t>
            </a:r>
            <a:br>
              <a:rPr lang="en-GB" dirty="0" smtClean="0"/>
            </a:b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920"/>
            <a:ext cx="8229600" cy="3672408"/>
          </a:xfrm>
        </p:spPr>
        <p:txBody>
          <a:bodyPr/>
          <a:lstStyle/>
          <a:p>
            <a:pPr>
              <a:buClr>
                <a:srgbClr val="002060"/>
              </a:buClr>
            </a:pPr>
            <a:r>
              <a:rPr lang="en-GB" dirty="0" smtClean="0"/>
              <a:t>Set </a:t>
            </a:r>
            <a:r>
              <a:rPr lang="en-GB" dirty="0" smtClean="0"/>
              <a:t>up by the Bureau of the Conference of European Statisticians in 2010</a:t>
            </a:r>
          </a:p>
          <a:p>
            <a:pPr>
              <a:buClr>
                <a:srgbClr val="002060"/>
              </a:buClr>
            </a:pP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 smtClean="0"/>
              <a:t>oversee and coordinate international work relating to statistical modernisation</a:t>
            </a:r>
          </a:p>
          <a:p>
            <a:pPr>
              <a:buClr>
                <a:srgbClr val="002060"/>
              </a:buClr>
            </a:pPr>
            <a:r>
              <a:rPr lang="en-GB" dirty="0" smtClean="0"/>
              <a:t>It promotes standards-based modernisation of statistical production and services</a:t>
            </a:r>
          </a:p>
          <a:p>
            <a:pPr>
              <a:buClr>
                <a:srgbClr val="002060"/>
              </a:buClr>
            </a:pPr>
            <a:r>
              <a:rPr lang="en-GB" dirty="0" smtClean="0"/>
              <a:t>It reports directly to the Conference of European Statisticians and received its mandate from this body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086600" cy="990600"/>
          </a:xfrm>
        </p:spPr>
        <p:txBody>
          <a:bodyPr/>
          <a:lstStyle/>
          <a:p>
            <a:r>
              <a:rPr lang="en-US" altLang="en-US" dirty="0" smtClean="0"/>
              <a:t>… and what about statistics?</a:t>
            </a:r>
            <a:endParaRPr lang="en-GB" alt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6575" y="2204864"/>
            <a:ext cx="8607425" cy="1296144"/>
          </a:xfrm>
        </p:spPr>
        <p:txBody>
          <a:bodyPr/>
          <a:lstStyle/>
          <a:p>
            <a:pPr marL="355600" lvl="1" indent="-355600"/>
            <a:endParaRPr lang="en-US" altLang="en-US" dirty="0"/>
          </a:p>
          <a:p>
            <a:pPr marL="355600" lvl="1" indent="-355600"/>
            <a:r>
              <a:rPr lang="en-US" altLang="en-US" dirty="0" smtClean="0"/>
              <a:t>10 heads of national and international statistical </a:t>
            </a:r>
            <a:r>
              <a:rPr lang="en-US" altLang="en-US" dirty="0" err="1" smtClean="0"/>
              <a:t>organisations</a:t>
            </a:r>
            <a:endParaRPr lang="en-GB" altLang="en-US" dirty="0" smtClean="0"/>
          </a:p>
        </p:txBody>
      </p:sp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269929"/>
            <a:ext cx="2093912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4220716"/>
            <a:ext cx="998537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325" y="3573016"/>
            <a:ext cx="16637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220716"/>
            <a:ext cx="17081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638" y="4331841"/>
            <a:ext cx="1681162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076379"/>
            <a:ext cx="12398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3641279"/>
            <a:ext cx="171608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5165279"/>
            <a:ext cx="27686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175"/>
            <a:r>
              <a:rPr lang="en-GB" kern="0" dirty="0" smtClean="0"/>
              <a:t>Who?</a:t>
            </a:r>
            <a:endParaRPr lang="en-GB" kern="0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5080695"/>
            <a:ext cx="24288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244" y="5949280"/>
            <a:ext cx="49434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7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175"/>
            <a:r>
              <a:rPr lang="en-GB" dirty="0" smtClean="0"/>
              <a:t>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002060"/>
              </a:buClr>
              <a:buNone/>
            </a:pPr>
            <a:r>
              <a:rPr lang="en-GB" dirty="0" smtClean="0"/>
              <a:t>The mission of the HLG is</a:t>
            </a:r>
          </a:p>
          <a:p>
            <a:pPr>
              <a:buClr>
                <a:srgbClr val="002060"/>
              </a:buClr>
            </a:pPr>
            <a:r>
              <a:rPr lang="en-GB" dirty="0" smtClean="0"/>
              <a:t>to oversee development of frameworks, and sharing of information, tools and methods, which support the modernisation of statistical organizations</a:t>
            </a:r>
          </a:p>
          <a:p>
            <a:pPr>
              <a:buClr>
                <a:srgbClr val="002060"/>
              </a:buClr>
            </a:pPr>
            <a:r>
              <a:rPr lang="en-GB" dirty="0" smtClean="0"/>
              <a:t>The aim is to improve the efficiency of the statistical production process, and the ability to produce outputs that better meet user needs.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82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752528"/>
          </a:xfrm>
        </p:spPr>
        <p:txBody>
          <a:bodyPr>
            <a:normAutofit lnSpcReduction="10000"/>
          </a:bodyPr>
          <a:lstStyle/>
          <a:p>
            <a:pPr marL="355600" indent="-355600">
              <a:buClr>
                <a:srgbClr val="002060"/>
              </a:buClr>
            </a:pPr>
            <a:r>
              <a:rPr lang="en-GB" dirty="0" smtClean="0"/>
              <a:t>To promote common standards, models, tools and methods to support the modernisation of official statistics</a:t>
            </a:r>
          </a:p>
          <a:p>
            <a:pPr marL="355600" indent="-355600">
              <a:buClr>
                <a:srgbClr val="002060"/>
              </a:buClr>
            </a:pPr>
            <a:r>
              <a:rPr lang="en-GB" dirty="0" smtClean="0"/>
              <a:t>To drive new developments in the production, organisation and products of official statistics, ensuring effective coordination and information sharing within official statistics, and with relevant external bodies</a:t>
            </a:r>
          </a:p>
          <a:p>
            <a:pPr marL="355600" indent="-355600">
              <a:buClr>
                <a:srgbClr val="002060"/>
              </a:buClr>
            </a:pPr>
            <a:r>
              <a:rPr lang="en-GB" dirty="0" smtClean="0"/>
              <a:t>To advise the Bureau of the CES on the direction of strategic developments in the modernisation of official statistics, and ensure that there is a maximum of convergence and coordination within the statistical "industry"</a:t>
            </a:r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4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775032"/>
          </a:xfrm>
        </p:spPr>
        <p:txBody>
          <a:bodyPr/>
          <a:lstStyle/>
          <a:p>
            <a:pPr marL="3175"/>
            <a:r>
              <a:rPr lang="en-US" altLang="en-US" dirty="0" smtClean="0">
                <a:solidFill>
                  <a:srgbClr val="002060"/>
                </a:solidFill>
              </a:rPr>
              <a:t>Standards-based </a:t>
            </a:r>
            <a:r>
              <a:rPr lang="en-US" altLang="en-US" dirty="0" err="1" smtClean="0">
                <a:solidFill>
                  <a:srgbClr val="002060"/>
                </a:solidFill>
              </a:rPr>
              <a:t>Modernisaton</a:t>
            </a:r>
            <a:endParaRPr lang="en-GB" altLang="en-US" dirty="0" smtClean="0">
              <a:solidFill>
                <a:srgbClr val="002060"/>
              </a:solidFill>
            </a:endParaRPr>
          </a:p>
        </p:txBody>
      </p: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19364"/>
            <a:ext cx="2573337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855989"/>
            <a:ext cx="2365375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5" y="1831801"/>
            <a:ext cx="2333625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192164"/>
            <a:ext cx="2840037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79751"/>
            <a:ext cx="2173288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9" descr="SDMX 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864051"/>
            <a:ext cx="237966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313" y="5669582"/>
            <a:ext cx="2303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GSBPM</a:t>
            </a:r>
            <a:endParaRPr lang="en-GB" sz="3200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9887" y="1899776"/>
            <a:ext cx="2303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 smtClean="0">
                <a:solidFill>
                  <a:schemeClr val="accent2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CSPA</a:t>
            </a:r>
            <a:endParaRPr lang="en-GB" sz="3200" dirty="0">
              <a:solidFill>
                <a:schemeClr val="accent2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0312" y="4712022"/>
            <a:ext cx="1763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Data Documentation Initiative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7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89" y="1556792"/>
            <a:ext cx="5134723" cy="527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9402"/>
            <a:ext cx="8298060" cy="854422"/>
          </a:xfrm>
        </p:spPr>
        <p:txBody>
          <a:bodyPr/>
          <a:lstStyle/>
          <a:p>
            <a:pPr marL="0" indent="0"/>
            <a:r>
              <a:rPr lang="fr-BE" dirty="0" smtClean="0"/>
              <a:t>HLG organisation and </a:t>
            </a:r>
            <a:r>
              <a:rPr lang="fr-BE" dirty="0" err="1" smtClean="0"/>
              <a:t>projects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301680" y="4077072"/>
            <a:ext cx="23762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0" dirty="0" err="1" smtClean="0">
                <a:solidFill>
                  <a:srgbClr val="0F5494"/>
                </a:solidFill>
              </a:rPr>
              <a:t>In</a:t>
            </a:r>
            <a:r>
              <a:rPr lang="fr-BE" sz="2000" b="0" dirty="0" smtClean="0">
                <a:solidFill>
                  <a:srgbClr val="0F5494"/>
                </a:solidFill>
              </a:rPr>
              <a:t> 2014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0" dirty="0" err="1" smtClean="0">
                <a:solidFill>
                  <a:srgbClr val="0F5494"/>
                </a:solidFill>
              </a:rPr>
              <a:t>Big</a:t>
            </a:r>
            <a:r>
              <a:rPr lang="fr-BE" sz="2000" b="0" dirty="0" smtClean="0">
                <a:solidFill>
                  <a:srgbClr val="0F5494"/>
                </a:solidFill>
              </a:rPr>
              <a:t>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b="0" dirty="0" smtClean="0">
                <a:solidFill>
                  <a:srgbClr val="0F5494"/>
                </a:solidFill>
              </a:rPr>
              <a:t>CSPA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000" dirty="0"/>
          </a:p>
          <a:p>
            <a:r>
              <a:rPr lang="fr-BE" sz="2000" b="0" dirty="0" err="1" smtClean="0">
                <a:solidFill>
                  <a:srgbClr val="0F5494"/>
                </a:solidFill>
              </a:rPr>
              <a:t>In</a:t>
            </a:r>
            <a:r>
              <a:rPr lang="fr-BE" sz="2000" b="0" dirty="0" smtClean="0">
                <a:solidFill>
                  <a:srgbClr val="0F5494"/>
                </a:solidFill>
              </a:rPr>
              <a:t> 2015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smtClean="0"/>
              <a:t>CSPA consolidation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000" dirty="0" err="1" smtClean="0"/>
              <a:t>Big</a:t>
            </a:r>
            <a:r>
              <a:rPr lang="fr-BE" sz="2000" dirty="0" smtClean="0"/>
              <a:t> Data</a:t>
            </a: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355093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GB" dirty="0" smtClean="0"/>
              <a:t>HLG initiatives – CSPA services 2014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49606"/>
              </p:ext>
            </p:extLst>
          </p:nvPr>
        </p:nvGraphicFramePr>
        <p:xfrm>
          <a:off x="467544" y="1770732"/>
          <a:ext cx="8064896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367240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Service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Organisations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/>
                        <a:t>Confidentialized</a:t>
                      </a:r>
                      <a:r>
                        <a:rPr lang="en-GB" sz="1200" dirty="0"/>
                        <a:t> analysis of </a:t>
                      </a:r>
                      <a:r>
                        <a:rPr lang="en-GB" sz="1200" dirty="0" err="1"/>
                        <a:t>microdata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Australian Bureau of Statistics</a:t>
                      </a:r>
                    </a:p>
                    <a:p>
                      <a:r>
                        <a:rPr lang="en-GB" sz="1200" dirty="0"/>
                        <a:t>Statistics Canada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Error correction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Istat</a:t>
                      </a:r>
                      <a:endParaRPr lang="en-GB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Linear error localisation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Statistics Netherlands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Linear rule checking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Statistics Netherlands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/>
                        <a:t>List statistical classifications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Statistics Norway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Retrieve statistical classification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Statistics Norway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/>
                        <a:t>Sample selection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Statistics Netherlands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SDMX transform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OECD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Seasonal adjustment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Australian Bureau of Statistics</a:t>
                      </a:r>
                    </a:p>
                    <a:p>
                      <a:r>
                        <a:rPr lang="en-GB" sz="1200" dirty="0"/>
                        <a:t>INSEE</a:t>
                      </a:r>
                    </a:p>
                    <a:p>
                      <a:r>
                        <a:rPr lang="en-GB" sz="1200" dirty="0"/>
                        <a:t>Statistics New Zealand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/>
                        <a:t>Statistical chart generator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OECD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sz="1200" dirty="0" smtClean="0"/>
                        <a:t>Service catalogue – </a:t>
                      </a:r>
                      <a:r>
                        <a:rPr lang="en-GB" sz="1200" dirty="0" smtClean="0"/>
                        <a:t>design, usage, definition of services, certification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BE" sz="1200" dirty="0" smtClean="0"/>
                        <a:t>UNECE -&gt; Eurostat</a:t>
                      </a:r>
                      <a:endParaRPr lang="en-GB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14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GB" dirty="0" smtClean="0"/>
              <a:t>HLG initiatives and ESS Vision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896544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</a:pPr>
            <a:r>
              <a:rPr lang="en-GB" i="0" dirty="0" smtClean="0"/>
              <a:t>Same approach to modernisation of statistical production processes</a:t>
            </a:r>
          </a:p>
          <a:p>
            <a:pPr>
              <a:buClr>
                <a:srgbClr val="002060"/>
              </a:buClr>
            </a:pPr>
            <a:r>
              <a:rPr lang="en-GB" i="0" dirty="0" smtClean="0"/>
              <a:t>Need to streamline the input from the ESS to the HLG initiative and to strengthen the cooperation</a:t>
            </a:r>
          </a:p>
          <a:p>
            <a:pPr>
              <a:buClr>
                <a:srgbClr val="002060"/>
              </a:buClr>
            </a:pPr>
            <a:r>
              <a:rPr lang="en-GB" i="0" dirty="0" smtClean="0"/>
              <a:t>Global standards – governance for endorsement and maintenance</a:t>
            </a:r>
          </a:p>
          <a:p>
            <a:pPr>
              <a:buClr>
                <a:srgbClr val="002060"/>
              </a:buClr>
            </a:pPr>
            <a:r>
              <a:rPr lang="en-GB" i="0" dirty="0" smtClean="0"/>
              <a:t>CSPA successful approach but need to set up the infrastructure</a:t>
            </a:r>
          </a:p>
          <a:p>
            <a:pPr>
              <a:buClr>
                <a:srgbClr val="002060"/>
              </a:buClr>
            </a:pPr>
            <a:r>
              <a:rPr lang="en-GB" i="0" dirty="0" smtClean="0"/>
              <a:t>EU HLG members input</a:t>
            </a:r>
          </a:p>
          <a:p>
            <a:pPr>
              <a:buClr>
                <a:srgbClr val="002060"/>
              </a:buClr>
            </a:pPr>
            <a:r>
              <a:rPr lang="en-GB" i="0" dirty="0" smtClean="0"/>
              <a:t>Challenges for 2015</a:t>
            </a:r>
          </a:p>
          <a:p>
            <a:pPr lvl="1">
              <a:buClr>
                <a:srgbClr val="002060"/>
              </a:buClr>
            </a:pPr>
            <a:r>
              <a:rPr lang="en-GB" dirty="0" smtClean="0"/>
              <a:t>Consolidation CSPA</a:t>
            </a:r>
          </a:p>
          <a:p>
            <a:pPr lvl="1">
              <a:buClr>
                <a:srgbClr val="002060"/>
              </a:buClr>
            </a:pPr>
            <a:r>
              <a:rPr lang="en-GB" dirty="0" smtClean="0"/>
              <a:t>Pilot projects for Big Data</a:t>
            </a:r>
          </a:p>
          <a:p>
            <a:pPr lvl="1">
              <a:buClr>
                <a:srgbClr val="002060"/>
              </a:buClr>
            </a:pPr>
            <a:r>
              <a:rPr lang="en-GB" i="0" dirty="0" smtClean="0"/>
              <a:t>Innovation</a:t>
            </a:r>
          </a:p>
          <a:p>
            <a:pPr>
              <a:buClr>
                <a:srgbClr val="002060"/>
              </a:buClr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7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74</TotalTime>
  <Words>609</Words>
  <Application>Microsoft Office PowerPoint</Application>
  <PresentationFormat>On-screen Show (4:3)</PresentationFormat>
  <Paragraphs>127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blank</vt:lpstr>
      <vt:lpstr>Modernisation Activities</vt:lpstr>
      <vt:lpstr>High Level Group for the Modernisation of Statistical Production and Services (HLG) </vt:lpstr>
      <vt:lpstr>… and what about statistics?</vt:lpstr>
      <vt:lpstr>Mission</vt:lpstr>
      <vt:lpstr>Objectives</vt:lpstr>
      <vt:lpstr>Standards-based Modernisaton</vt:lpstr>
      <vt:lpstr>HLG organisation and projects</vt:lpstr>
      <vt:lpstr>HLG initiatives – CSPA services 2014</vt:lpstr>
      <vt:lpstr>HLG initiatives and ESS Vision 2020</vt:lpstr>
      <vt:lpstr>HLG and ESS: common areas of interest</vt:lpstr>
      <vt:lpstr>Need for coordination HLG and ESS</vt:lpstr>
      <vt:lpstr>2015 priority tasks</vt:lpstr>
      <vt:lpstr>Next events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Coordination with international activities (HLG for Modernisation of Official Statistics)</dc:title>
  <dc:creator>BARCELLAN Roberto (ESTAT)</dc:creator>
  <cp:lastModifiedBy>BARCELLAN Roberto (ESTAT)</cp:lastModifiedBy>
  <cp:revision>15</cp:revision>
  <dcterms:created xsi:type="dcterms:W3CDTF">2014-12-07T22:06:04Z</dcterms:created>
  <dcterms:modified xsi:type="dcterms:W3CDTF">2015-02-22T16:42:40Z</dcterms:modified>
</cp:coreProperties>
</file>