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6" r:id="rId2"/>
    <p:sldId id="257" r:id="rId3"/>
    <p:sldId id="287" r:id="rId4"/>
    <p:sldId id="275" r:id="rId5"/>
    <p:sldId id="297" r:id="rId6"/>
    <p:sldId id="289" r:id="rId7"/>
    <p:sldId id="292" r:id="rId8"/>
    <p:sldId id="288" r:id="rId9"/>
    <p:sldId id="314" r:id="rId10"/>
    <p:sldId id="282" r:id="rId11"/>
    <p:sldId id="315" r:id="rId12"/>
    <p:sldId id="298" r:id="rId13"/>
    <p:sldId id="316" r:id="rId14"/>
    <p:sldId id="300" r:id="rId15"/>
    <p:sldId id="301" r:id="rId16"/>
    <p:sldId id="302" r:id="rId17"/>
    <p:sldId id="303" r:id="rId18"/>
    <p:sldId id="304" r:id="rId19"/>
    <p:sldId id="305" r:id="rId20"/>
    <p:sldId id="306" r:id="rId21"/>
    <p:sldId id="307" r:id="rId22"/>
    <p:sldId id="308" r:id="rId23"/>
    <p:sldId id="309" r:id="rId24"/>
    <p:sldId id="310" r:id="rId25"/>
    <p:sldId id="311" r:id="rId26"/>
    <p:sldId id="312" r:id="rId27"/>
    <p:sldId id="313" r:id="rId28"/>
    <p:sldId id="317" r:id="rId29"/>
    <p:sldId id="283" r:id="rId30"/>
  </p:sldIdLst>
  <p:sldSz cx="9906000" cy="6858000" type="A4"/>
  <p:notesSz cx="9939338" cy="6805613"/>
  <p:defaultTextStyle>
    <a:defPPr>
      <a:defRPr lang="el-GR"/>
    </a:defPPr>
    <a:lvl1pPr algn="l" rtl="0" fontAlgn="base">
      <a:spcBef>
        <a:spcPct val="0"/>
      </a:spcBef>
      <a:spcAft>
        <a:spcPct val="0"/>
      </a:spcAft>
      <a:defRPr kern="1200">
        <a:solidFill>
          <a:schemeClr val="tx1"/>
        </a:solidFill>
        <a:latin typeface="Calibri" pitchFamily="34" charset="0"/>
        <a:ea typeface="+mn-ea"/>
        <a:cs typeface="Arial" charset="0"/>
      </a:defRPr>
    </a:lvl1pPr>
    <a:lvl2pPr marL="478671" indent="-136594" algn="l" rtl="0" fontAlgn="base">
      <a:spcBef>
        <a:spcPct val="0"/>
      </a:spcBef>
      <a:spcAft>
        <a:spcPct val="0"/>
      </a:spcAft>
      <a:defRPr kern="1200">
        <a:solidFill>
          <a:schemeClr val="tx1"/>
        </a:solidFill>
        <a:latin typeface="Calibri" pitchFamily="34" charset="0"/>
        <a:ea typeface="+mn-ea"/>
        <a:cs typeface="Arial" charset="0"/>
      </a:defRPr>
    </a:lvl2pPr>
    <a:lvl3pPr marL="957341" indent="-273187" algn="l" rtl="0" fontAlgn="base">
      <a:spcBef>
        <a:spcPct val="0"/>
      </a:spcBef>
      <a:spcAft>
        <a:spcPct val="0"/>
      </a:spcAft>
      <a:defRPr kern="1200">
        <a:solidFill>
          <a:schemeClr val="tx1"/>
        </a:solidFill>
        <a:latin typeface="Calibri" pitchFamily="34" charset="0"/>
        <a:ea typeface="+mn-ea"/>
        <a:cs typeface="Arial" charset="0"/>
      </a:defRPr>
    </a:lvl3pPr>
    <a:lvl4pPr marL="1436011" indent="-409780" algn="l" rtl="0" fontAlgn="base">
      <a:spcBef>
        <a:spcPct val="0"/>
      </a:spcBef>
      <a:spcAft>
        <a:spcPct val="0"/>
      </a:spcAft>
      <a:defRPr kern="1200">
        <a:solidFill>
          <a:schemeClr val="tx1"/>
        </a:solidFill>
        <a:latin typeface="Calibri" pitchFamily="34" charset="0"/>
        <a:ea typeface="+mn-ea"/>
        <a:cs typeface="Arial" charset="0"/>
      </a:defRPr>
    </a:lvl4pPr>
    <a:lvl5pPr marL="1914681" indent="-546373" algn="l" rtl="0" fontAlgn="base">
      <a:spcBef>
        <a:spcPct val="0"/>
      </a:spcBef>
      <a:spcAft>
        <a:spcPct val="0"/>
      </a:spcAft>
      <a:defRPr kern="1200">
        <a:solidFill>
          <a:schemeClr val="tx1"/>
        </a:solidFill>
        <a:latin typeface="Calibri" pitchFamily="34" charset="0"/>
        <a:ea typeface="+mn-ea"/>
        <a:cs typeface="Arial" charset="0"/>
      </a:defRPr>
    </a:lvl5pPr>
    <a:lvl6pPr marL="1710385" algn="l" defTabSz="684154" rtl="0" eaLnBrk="1" latinLnBrk="0" hangingPunct="1">
      <a:defRPr kern="1200">
        <a:solidFill>
          <a:schemeClr val="tx1"/>
        </a:solidFill>
        <a:latin typeface="Calibri" pitchFamily="34" charset="0"/>
        <a:ea typeface="+mn-ea"/>
        <a:cs typeface="Arial" charset="0"/>
      </a:defRPr>
    </a:lvl6pPr>
    <a:lvl7pPr marL="2052462" algn="l" defTabSz="684154" rtl="0" eaLnBrk="1" latinLnBrk="0" hangingPunct="1">
      <a:defRPr kern="1200">
        <a:solidFill>
          <a:schemeClr val="tx1"/>
        </a:solidFill>
        <a:latin typeface="Calibri" pitchFamily="34" charset="0"/>
        <a:ea typeface="+mn-ea"/>
        <a:cs typeface="Arial" charset="0"/>
      </a:defRPr>
    </a:lvl7pPr>
    <a:lvl8pPr marL="2394539" algn="l" defTabSz="684154" rtl="0" eaLnBrk="1" latinLnBrk="0" hangingPunct="1">
      <a:defRPr kern="1200">
        <a:solidFill>
          <a:schemeClr val="tx1"/>
        </a:solidFill>
        <a:latin typeface="Calibri" pitchFamily="34" charset="0"/>
        <a:ea typeface="+mn-ea"/>
        <a:cs typeface="Arial" charset="0"/>
      </a:defRPr>
    </a:lvl8pPr>
    <a:lvl9pPr marL="2736616" algn="l" defTabSz="684154"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199" autoAdjust="0"/>
  </p:normalViewPr>
  <p:slideViewPr>
    <p:cSldViewPr>
      <p:cViewPr>
        <p:scale>
          <a:sx n="64" d="100"/>
          <a:sy n="64" d="100"/>
        </p:scale>
        <p:origin x="-1824" y="-125"/>
      </p:cViewPr>
      <p:guideLst>
        <p:guide orient="horz" pos="2160"/>
        <p:guide pos="312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306888" cy="339725"/>
          </a:xfrm>
          <a:prstGeom prst="rect">
            <a:avLst/>
          </a:prstGeom>
        </p:spPr>
        <p:txBody>
          <a:bodyPr vert="horz" lIns="91422" tIns="45712" rIns="91422" bIns="45712" rtlCol="0"/>
          <a:lstStyle>
            <a:lvl1pPr algn="l">
              <a:defRPr sz="1200"/>
            </a:lvl1pPr>
          </a:lstStyle>
          <a:p>
            <a:endParaRPr lang="el-GR"/>
          </a:p>
        </p:txBody>
      </p:sp>
      <p:sp>
        <p:nvSpPr>
          <p:cNvPr id="3" name="Date Placeholder 2"/>
          <p:cNvSpPr>
            <a:spLocks noGrp="1"/>
          </p:cNvSpPr>
          <p:nvPr>
            <p:ph type="dt" sz="quarter" idx="1"/>
          </p:nvPr>
        </p:nvSpPr>
        <p:spPr>
          <a:xfrm>
            <a:off x="5629277" y="2"/>
            <a:ext cx="4308475" cy="339725"/>
          </a:xfrm>
          <a:prstGeom prst="rect">
            <a:avLst/>
          </a:prstGeom>
        </p:spPr>
        <p:txBody>
          <a:bodyPr vert="horz" lIns="91422" tIns="45712" rIns="91422" bIns="45712" rtlCol="0"/>
          <a:lstStyle>
            <a:lvl1pPr algn="r">
              <a:defRPr sz="1200"/>
            </a:lvl1pPr>
          </a:lstStyle>
          <a:p>
            <a:fld id="{E9451CDF-D85E-4AC7-855A-A569712D2E99}" type="datetimeFigureOut">
              <a:rPr lang="el-GR" smtClean="0"/>
              <a:pPr/>
              <a:t>22/10/2013</a:t>
            </a:fld>
            <a:endParaRPr lang="el-GR"/>
          </a:p>
        </p:txBody>
      </p:sp>
      <p:sp>
        <p:nvSpPr>
          <p:cNvPr id="4" name="Footer Placeholder 3"/>
          <p:cNvSpPr>
            <a:spLocks noGrp="1"/>
          </p:cNvSpPr>
          <p:nvPr>
            <p:ph type="ftr" sz="quarter" idx="2"/>
          </p:nvPr>
        </p:nvSpPr>
        <p:spPr>
          <a:xfrm>
            <a:off x="2" y="6464302"/>
            <a:ext cx="4306888" cy="339725"/>
          </a:xfrm>
          <a:prstGeom prst="rect">
            <a:avLst/>
          </a:prstGeom>
        </p:spPr>
        <p:txBody>
          <a:bodyPr vert="horz" lIns="91422" tIns="45712" rIns="91422" bIns="45712" rtlCol="0" anchor="b"/>
          <a:lstStyle>
            <a:lvl1pPr algn="l">
              <a:defRPr sz="1200"/>
            </a:lvl1pPr>
          </a:lstStyle>
          <a:p>
            <a:endParaRPr lang="el-GR"/>
          </a:p>
        </p:txBody>
      </p:sp>
      <p:sp>
        <p:nvSpPr>
          <p:cNvPr id="5" name="Slide Number Placeholder 4"/>
          <p:cNvSpPr>
            <a:spLocks noGrp="1"/>
          </p:cNvSpPr>
          <p:nvPr>
            <p:ph type="sldNum" sz="quarter" idx="3"/>
          </p:nvPr>
        </p:nvSpPr>
        <p:spPr>
          <a:xfrm>
            <a:off x="5629277" y="6464302"/>
            <a:ext cx="4308475" cy="339725"/>
          </a:xfrm>
          <a:prstGeom prst="rect">
            <a:avLst/>
          </a:prstGeom>
        </p:spPr>
        <p:txBody>
          <a:bodyPr vert="horz" lIns="91422" tIns="45712" rIns="91422" bIns="45712" rtlCol="0" anchor="b"/>
          <a:lstStyle>
            <a:lvl1pPr algn="r">
              <a:defRPr sz="1200"/>
            </a:lvl1pPr>
          </a:lstStyle>
          <a:p>
            <a:fld id="{54B0A67A-24DD-42A3-80CF-F8B3231D2D96}" type="slidenum">
              <a:rPr lang="el-GR" smtClean="0"/>
              <a:pPr/>
              <a:t>‹#›</a:t>
            </a:fld>
            <a:endParaRPr lang="el-G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4306888" cy="339725"/>
          </a:xfrm>
          <a:prstGeom prst="rect">
            <a:avLst/>
          </a:prstGeom>
        </p:spPr>
        <p:txBody>
          <a:bodyPr vert="horz" lIns="91422" tIns="45712" rIns="91422" bIns="45712" rtlCol="0"/>
          <a:lstStyle>
            <a:lvl1pPr algn="l">
              <a:defRPr sz="1200"/>
            </a:lvl1pPr>
          </a:lstStyle>
          <a:p>
            <a:endParaRPr lang="el-GR"/>
          </a:p>
        </p:txBody>
      </p:sp>
      <p:sp>
        <p:nvSpPr>
          <p:cNvPr id="3" name="Date Placeholder 2"/>
          <p:cNvSpPr>
            <a:spLocks noGrp="1"/>
          </p:cNvSpPr>
          <p:nvPr>
            <p:ph type="dt" idx="1"/>
          </p:nvPr>
        </p:nvSpPr>
        <p:spPr>
          <a:xfrm>
            <a:off x="5629277" y="2"/>
            <a:ext cx="4308475" cy="339725"/>
          </a:xfrm>
          <a:prstGeom prst="rect">
            <a:avLst/>
          </a:prstGeom>
        </p:spPr>
        <p:txBody>
          <a:bodyPr vert="horz" lIns="91422" tIns="45712" rIns="91422" bIns="45712" rtlCol="0"/>
          <a:lstStyle>
            <a:lvl1pPr algn="r">
              <a:defRPr sz="1200"/>
            </a:lvl1pPr>
          </a:lstStyle>
          <a:p>
            <a:fld id="{69CE596B-81C7-4CDC-BA4A-79AA7BDE311F}" type="datetimeFigureOut">
              <a:rPr lang="el-GR" smtClean="0"/>
              <a:pPr/>
              <a:t>22/10/2013</a:t>
            </a:fld>
            <a:endParaRPr lang="el-GR"/>
          </a:p>
        </p:txBody>
      </p:sp>
      <p:sp>
        <p:nvSpPr>
          <p:cNvPr id="4" name="Slide Image Placeholder 3"/>
          <p:cNvSpPr>
            <a:spLocks noGrp="1" noRot="1" noChangeAspect="1"/>
          </p:cNvSpPr>
          <p:nvPr>
            <p:ph type="sldImg" idx="2"/>
          </p:nvPr>
        </p:nvSpPr>
        <p:spPr>
          <a:xfrm>
            <a:off x="3128963" y="511175"/>
            <a:ext cx="3683000" cy="2551113"/>
          </a:xfrm>
          <a:prstGeom prst="rect">
            <a:avLst/>
          </a:prstGeom>
          <a:noFill/>
          <a:ln w="12700">
            <a:solidFill>
              <a:prstClr val="black"/>
            </a:solidFill>
          </a:ln>
        </p:spPr>
        <p:txBody>
          <a:bodyPr vert="horz" lIns="91422" tIns="45712" rIns="91422" bIns="45712" rtlCol="0" anchor="ctr"/>
          <a:lstStyle/>
          <a:p>
            <a:endParaRPr lang="el-GR"/>
          </a:p>
        </p:txBody>
      </p:sp>
      <p:sp>
        <p:nvSpPr>
          <p:cNvPr id="5" name="Notes Placeholder 4"/>
          <p:cNvSpPr>
            <a:spLocks noGrp="1"/>
          </p:cNvSpPr>
          <p:nvPr>
            <p:ph type="body" sz="quarter" idx="3"/>
          </p:nvPr>
        </p:nvSpPr>
        <p:spPr>
          <a:xfrm>
            <a:off x="993775" y="3232150"/>
            <a:ext cx="7951788" cy="3062288"/>
          </a:xfrm>
          <a:prstGeom prst="rect">
            <a:avLst/>
          </a:prstGeom>
        </p:spPr>
        <p:txBody>
          <a:bodyPr vert="horz" lIns="91422" tIns="45712" rIns="91422"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2" y="6464302"/>
            <a:ext cx="4306888" cy="339725"/>
          </a:xfrm>
          <a:prstGeom prst="rect">
            <a:avLst/>
          </a:prstGeom>
        </p:spPr>
        <p:txBody>
          <a:bodyPr vert="horz" lIns="91422" tIns="45712" rIns="91422" bIns="45712" rtlCol="0" anchor="b"/>
          <a:lstStyle>
            <a:lvl1pPr algn="l">
              <a:defRPr sz="1200"/>
            </a:lvl1pPr>
          </a:lstStyle>
          <a:p>
            <a:endParaRPr lang="el-GR"/>
          </a:p>
        </p:txBody>
      </p:sp>
      <p:sp>
        <p:nvSpPr>
          <p:cNvPr id="7" name="Slide Number Placeholder 6"/>
          <p:cNvSpPr>
            <a:spLocks noGrp="1"/>
          </p:cNvSpPr>
          <p:nvPr>
            <p:ph type="sldNum" sz="quarter" idx="5"/>
          </p:nvPr>
        </p:nvSpPr>
        <p:spPr>
          <a:xfrm>
            <a:off x="5629277" y="6464302"/>
            <a:ext cx="4308475" cy="339725"/>
          </a:xfrm>
          <a:prstGeom prst="rect">
            <a:avLst/>
          </a:prstGeom>
        </p:spPr>
        <p:txBody>
          <a:bodyPr vert="horz" lIns="91422" tIns="45712" rIns="91422" bIns="45712" rtlCol="0" anchor="b"/>
          <a:lstStyle>
            <a:lvl1pPr algn="r">
              <a:defRPr sz="1200"/>
            </a:lvl1pPr>
          </a:lstStyle>
          <a:p>
            <a:fld id="{0652DB23-C7FB-411D-A4B5-8A15E03C2AF1}"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684154" rtl="0" eaLnBrk="1" latinLnBrk="0" hangingPunct="1">
      <a:defRPr sz="900" kern="1200">
        <a:solidFill>
          <a:schemeClr val="tx1"/>
        </a:solidFill>
        <a:latin typeface="+mn-lt"/>
        <a:ea typeface="+mn-ea"/>
        <a:cs typeface="+mn-cs"/>
      </a:defRPr>
    </a:lvl1pPr>
    <a:lvl2pPr marL="342077" algn="l" defTabSz="684154" rtl="0" eaLnBrk="1" latinLnBrk="0" hangingPunct="1">
      <a:defRPr sz="900" kern="1200">
        <a:solidFill>
          <a:schemeClr val="tx1"/>
        </a:solidFill>
        <a:latin typeface="+mn-lt"/>
        <a:ea typeface="+mn-ea"/>
        <a:cs typeface="+mn-cs"/>
      </a:defRPr>
    </a:lvl2pPr>
    <a:lvl3pPr marL="684154" algn="l" defTabSz="684154" rtl="0" eaLnBrk="1" latinLnBrk="0" hangingPunct="1">
      <a:defRPr sz="900" kern="1200">
        <a:solidFill>
          <a:schemeClr val="tx1"/>
        </a:solidFill>
        <a:latin typeface="+mn-lt"/>
        <a:ea typeface="+mn-ea"/>
        <a:cs typeface="+mn-cs"/>
      </a:defRPr>
    </a:lvl3pPr>
    <a:lvl4pPr marL="1026231" algn="l" defTabSz="684154" rtl="0" eaLnBrk="1" latinLnBrk="0" hangingPunct="1">
      <a:defRPr sz="900" kern="1200">
        <a:solidFill>
          <a:schemeClr val="tx1"/>
        </a:solidFill>
        <a:latin typeface="+mn-lt"/>
        <a:ea typeface="+mn-ea"/>
        <a:cs typeface="+mn-cs"/>
      </a:defRPr>
    </a:lvl4pPr>
    <a:lvl5pPr marL="1368308" algn="l" defTabSz="684154" rtl="0" eaLnBrk="1" latinLnBrk="0" hangingPunct="1">
      <a:defRPr sz="900" kern="1200">
        <a:solidFill>
          <a:schemeClr val="tx1"/>
        </a:solidFill>
        <a:latin typeface="+mn-lt"/>
        <a:ea typeface="+mn-ea"/>
        <a:cs typeface="+mn-cs"/>
      </a:defRPr>
    </a:lvl5pPr>
    <a:lvl6pPr marL="1710385" algn="l" defTabSz="684154" rtl="0" eaLnBrk="1" latinLnBrk="0" hangingPunct="1">
      <a:defRPr sz="900" kern="1200">
        <a:solidFill>
          <a:schemeClr val="tx1"/>
        </a:solidFill>
        <a:latin typeface="+mn-lt"/>
        <a:ea typeface="+mn-ea"/>
        <a:cs typeface="+mn-cs"/>
      </a:defRPr>
    </a:lvl6pPr>
    <a:lvl7pPr marL="2052462" algn="l" defTabSz="684154" rtl="0" eaLnBrk="1" latinLnBrk="0" hangingPunct="1">
      <a:defRPr sz="900" kern="1200">
        <a:solidFill>
          <a:schemeClr val="tx1"/>
        </a:solidFill>
        <a:latin typeface="+mn-lt"/>
        <a:ea typeface="+mn-ea"/>
        <a:cs typeface="+mn-cs"/>
      </a:defRPr>
    </a:lvl7pPr>
    <a:lvl8pPr marL="2394539" algn="l" defTabSz="684154" rtl="0" eaLnBrk="1" latinLnBrk="0" hangingPunct="1">
      <a:defRPr sz="900" kern="1200">
        <a:solidFill>
          <a:schemeClr val="tx1"/>
        </a:solidFill>
        <a:latin typeface="+mn-lt"/>
        <a:ea typeface="+mn-ea"/>
        <a:cs typeface="+mn-cs"/>
      </a:defRPr>
    </a:lvl8pPr>
    <a:lvl9pPr marL="2736616" algn="l" defTabSz="684154"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sz="1600" b="1" u="sng" dirty="0" smtClean="0"/>
          </a:p>
        </p:txBody>
      </p:sp>
      <p:sp>
        <p:nvSpPr>
          <p:cNvPr id="4" name="Slide Number Placeholder 3"/>
          <p:cNvSpPr>
            <a:spLocks noGrp="1"/>
          </p:cNvSpPr>
          <p:nvPr>
            <p:ph type="sldNum" sz="quarter" idx="10"/>
          </p:nvPr>
        </p:nvSpPr>
        <p:spPr/>
        <p:txBody>
          <a:bodyPr/>
          <a:lstStyle/>
          <a:p>
            <a:fld id="{0652DB23-C7FB-411D-A4B5-8A15E03C2AF1}"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11</a:t>
            </a:fld>
            <a:endParaRPr lang="el-G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sz="1600" dirty="0" smtClean="0"/>
          </a:p>
        </p:txBody>
      </p:sp>
      <p:sp>
        <p:nvSpPr>
          <p:cNvPr id="4" name="Slide Number Placeholder 3"/>
          <p:cNvSpPr>
            <a:spLocks noGrp="1"/>
          </p:cNvSpPr>
          <p:nvPr>
            <p:ph type="sldNum" sz="quarter" idx="10"/>
          </p:nvPr>
        </p:nvSpPr>
        <p:spPr/>
        <p:txBody>
          <a:bodyPr/>
          <a:lstStyle/>
          <a:p>
            <a:fld id="{0652DB23-C7FB-411D-A4B5-8A15E03C2AF1}" type="slidenum">
              <a:rPr lang="el-GR" smtClean="0"/>
              <a:pPr/>
              <a:t>12</a:t>
            </a:fld>
            <a:endParaRPr lang="el-G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buFont typeface="Courier New" pitchFamily="49" charset="0"/>
              <a:buNone/>
            </a:pPr>
            <a:endParaRPr lang="el-GR" sz="1600" i="1"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13</a:t>
            </a:fld>
            <a:endParaRPr lang="el-G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sz="1600" b="1" baseline="0" dirty="0" smtClean="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14</a:t>
            </a:fld>
            <a:endParaRPr lang="el-G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15</a:t>
            </a:fld>
            <a:endParaRPr lang="el-G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16</a:t>
            </a:fld>
            <a:endParaRPr lang="el-G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0652DB23-C7FB-411D-A4B5-8A15E03C2AF1}" type="slidenum">
              <a:rPr lang="el-GR" smtClean="0"/>
              <a:pPr/>
              <a:t>17</a:t>
            </a:fld>
            <a:endParaRPr lang="el-G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18</a:t>
            </a:fld>
            <a:endParaRPr lang="el-G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19</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0652DB23-C7FB-411D-A4B5-8A15E03C2AF1}" type="slidenum">
              <a:rPr lang="el-GR" smtClean="0"/>
              <a:pPr/>
              <a:t>2</a:t>
            </a:fld>
            <a:endParaRPr lang="el-G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20</a:t>
            </a:fld>
            <a:endParaRPr lang="el-G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21</a:t>
            </a:fld>
            <a:endParaRPr lang="el-G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22</a:t>
            </a:fld>
            <a:endParaRPr lang="el-G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23</a:t>
            </a:fld>
            <a:endParaRPr lang="el-G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24</a:t>
            </a:fld>
            <a:endParaRPr lang="el-G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25</a:t>
            </a:fld>
            <a:endParaRPr lang="el-G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26</a:t>
            </a:fld>
            <a:endParaRPr lang="el-G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dirty="0"/>
          </a:p>
        </p:txBody>
      </p:sp>
      <p:sp>
        <p:nvSpPr>
          <p:cNvPr id="4" name="Slide Number Placeholder 3"/>
          <p:cNvSpPr>
            <a:spLocks noGrp="1"/>
          </p:cNvSpPr>
          <p:nvPr>
            <p:ph type="sldNum" sz="quarter" idx="10"/>
          </p:nvPr>
        </p:nvSpPr>
        <p:spPr/>
        <p:txBody>
          <a:bodyPr/>
          <a:lstStyle/>
          <a:p>
            <a:fld id="{0652DB23-C7FB-411D-A4B5-8A15E03C2AF1}" type="slidenum">
              <a:rPr lang="el-GR" smtClean="0"/>
              <a:pPr/>
              <a:t>27</a:t>
            </a:fld>
            <a:endParaRPr lang="el-G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0" marR="0" lvl="2" indent="0" algn="l" defTabSz="684016" rtl="0" eaLnBrk="1" fontAlgn="auto" latinLnBrk="0" hangingPunct="1">
              <a:lnSpc>
                <a:spcPct val="100000"/>
              </a:lnSpc>
              <a:spcBef>
                <a:spcPts val="0"/>
              </a:spcBef>
              <a:spcAft>
                <a:spcPts val="0"/>
              </a:spcAft>
              <a:buClrTx/>
              <a:buSzTx/>
              <a:buFontTx/>
              <a:buNone/>
              <a:tabLst/>
              <a:defRPr/>
            </a:pPr>
            <a:endParaRPr lang="en-US" sz="1600" dirty="0" smtClean="0">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28</a:t>
            </a:fld>
            <a:endParaRPr lang="el-G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l-GR" sz="1600" dirty="0">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29</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84016">
              <a:defRPr/>
            </a:pPr>
            <a:endParaRPr lang="en-US" sz="1600" dirty="0" smtClean="0">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l-GR" dirty="0">
              <a:solidFill>
                <a:schemeClr val="tx1"/>
              </a:solidFill>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0652DB23-C7FB-411D-A4B5-8A15E03C2AF1}"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sz="1600" b="1" dirty="0">
              <a:solidFill>
                <a:srgbClr val="FF0000"/>
              </a:solidFill>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684016">
              <a:defRPr/>
            </a:pPr>
            <a:endParaRPr lang="el-GR" sz="1600" dirty="0">
              <a:latin typeface="Lucida Sans Unicode" pitchFamily="34" charset="0"/>
              <a:cs typeface="Lucida Sans Unicode" pitchFamily="34" charset="0"/>
            </a:endParaRPr>
          </a:p>
        </p:txBody>
      </p:sp>
      <p:sp>
        <p:nvSpPr>
          <p:cNvPr id="4" name="Slide Number Placeholder 3"/>
          <p:cNvSpPr>
            <a:spLocks noGrp="1"/>
          </p:cNvSpPr>
          <p:nvPr>
            <p:ph type="sldNum" sz="quarter" idx="10"/>
          </p:nvPr>
        </p:nvSpPr>
        <p:spPr/>
        <p:txBody>
          <a:bodyPr/>
          <a:lstStyle/>
          <a:p>
            <a:fld id="{0652DB23-C7FB-411D-A4B5-8A15E03C2AF1}"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ight Triangle 9"/>
          <p:cNvSpPr>
            <a:spLocks/>
          </p:cNvSpPr>
          <p:nvPr/>
        </p:nvSpPr>
        <p:spPr bwMode="auto">
          <a:xfrm>
            <a:off x="0" y="4663849"/>
            <a:ext cx="9913371" cy="0"/>
          </a:xfrm>
          <a:custGeom>
            <a:avLst/>
            <a:gdLst>
              <a:gd name="T0" fmla="*/ 4575543 w 9151086"/>
              <a:gd name="T1" fmla="*/ 9151086 w 9151086"/>
              <a:gd name="T2" fmla="*/ 4575543 w 9151086"/>
              <a:gd name="T3" fmla="*/ 0 w 9151086"/>
              <a:gd name="T4" fmla="*/ 0 w 9151086"/>
              <a:gd name="T5" fmla="*/ 0 w 9151086"/>
              <a:gd name="T6" fmla="*/ 9151086 w 9151086"/>
              <a:gd name="T7" fmla="*/ 4575543 w 9151086"/>
              <a:gd name="T8" fmla="*/ 17694720 60000 65536"/>
              <a:gd name="T9" fmla="*/ 0 60000 65536"/>
              <a:gd name="T10" fmla="*/ 5898240 60000 65536"/>
              <a:gd name="T11" fmla="*/ 11796480 60000 65536"/>
              <a:gd name="T12" fmla="*/ 17694720 60000 65536"/>
              <a:gd name="T13" fmla="*/ 5898240 60000 65536"/>
              <a:gd name="T14" fmla="*/ 5898240 60000 65536"/>
              <a:gd name="T15" fmla="*/ 0 60000 65536"/>
              <a:gd name="T16" fmla="*/ 762591 w 9151086"/>
              <a:gd name="T17" fmla="*/ 5338134 w 9151086"/>
            </a:gdLst>
            <a:ahLst/>
            <a:cxnLst>
              <a:cxn ang="T8">
                <a:pos x="T0" y="0"/>
              </a:cxn>
              <a:cxn ang="T9">
                <a:pos x="T1" y="0"/>
              </a:cxn>
              <a:cxn ang="T10">
                <a:pos x="T2" y="0"/>
              </a:cxn>
              <a:cxn ang="T11">
                <a:pos x="T3" y="0"/>
              </a:cxn>
              <a:cxn ang="T12">
                <a:pos x="T4" y="0"/>
              </a:cxn>
              <a:cxn ang="T13">
                <a:pos x="T5" y="0"/>
              </a:cxn>
              <a:cxn ang="T14">
                <a:pos x="T6" y="0"/>
              </a:cxn>
              <a:cxn ang="T15">
                <a:pos x="T7" y="0"/>
              </a:cxn>
            </a:cxnLst>
            <a:rect l="T16" t="0" r="T17" b="0"/>
            <a:pathLst>
              <a:path w="9151086">
                <a:moveTo>
                  <a:pt x="0" y="1"/>
                </a:moveTo>
                <a:lnTo>
                  <a:pt x="0" y="0"/>
                </a:lnTo>
                <a:lnTo>
                  <a:pt x="9151086" y="1"/>
                </a:lnTo>
                <a:lnTo>
                  <a:pt x="0" y="1"/>
                </a:lnTo>
                <a:close/>
              </a:path>
            </a:pathLst>
          </a:custGeom>
          <a:gradFill rotWithShape="0">
            <a:gsLst>
              <a:gs pos="0">
                <a:srgbClr val="007897"/>
              </a:gs>
              <a:gs pos="50000">
                <a:srgbClr val="4ABBE0"/>
              </a:gs>
              <a:gs pos="100000">
                <a:srgbClr val="007897"/>
              </a:gs>
            </a:gsLst>
            <a:lin ang="3000000"/>
          </a:gradFill>
          <a:ln w="9525">
            <a:noFill/>
            <a:prstDash val="solid"/>
            <a:round/>
            <a:headEnd/>
            <a:tailEnd/>
          </a:ln>
        </p:spPr>
        <p:txBody>
          <a:bodyPr lIns="95782" tIns="47891" rIns="95782" bIns="47891" anchor="ctr" anchorCtr="1"/>
          <a:lstStyle/>
          <a:p>
            <a:pPr>
              <a:defRPr/>
            </a:pPr>
            <a:endParaRPr lang="el-GR"/>
          </a:p>
        </p:txBody>
      </p:sp>
      <p:grpSp>
        <p:nvGrpSpPr>
          <p:cNvPr id="6" name="Group 11"/>
          <p:cNvGrpSpPr>
            <a:grpSpLocks/>
          </p:cNvGrpSpPr>
          <p:nvPr/>
        </p:nvGrpSpPr>
        <p:grpSpPr bwMode="auto">
          <a:xfrm>
            <a:off x="-3685" y="4953000"/>
            <a:ext cx="9909686" cy="1911804"/>
            <a:chOff x="-3767" y="4953003"/>
            <a:chExt cx="9147767" cy="1912092"/>
          </a:xfrm>
        </p:grpSpPr>
        <p:sp>
          <p:nvSpPr>
            <p:cNvPr id="7" name="Freeform 6"/>
            <p:cNvSpPr>
              <a:spLocks/>
            </p:cNvSpPr>
            <p:nvPr/>
          </p:nvSpPr>
          <p:spPr bwMode="auto">
            <a:xfrm>
              <a:off x="1686988" y="4953003"/>
              <a:ext cx="7457012" cy="487663"/>
            </a:xfrm>
            <a:custGeom>
              <a:avLst/>
              <a:gdLst>
                <a:gd name="T0" fmla="*/ 3728242 w 4697"/>
                <a:gd name="T1" fmla="*/ 0 h 367"/>
                <a:gd name="T2" fmla="*/ 7456483 w 4697"/>
                <a:gd name="T3" fmla="*/ 244076 h 367"/>
                <a:gd name="T4" fmla="*/ 3728242 w 4697"/>
                <a:gd name="T5" fmla="*/ 488152 h 367"/>
                <a:gd name="T6" fmla="*/ 0 w 4697"/>
                <a:gd name="T7" fmla="*/ 244076 h 367"/>
                <a:gd name="T8" fmla="*/ 7456483 w 4697"/>
                <a:gd name="T9" fmla="*/ 0 h 367"/>
                <a:gd name="T10" fmla="*/ 7456483 w 4697"/>
                <a:gd name="T11" fmla="*/ 488152 h 367"/>
                <a:gd name="T12" fmla="*/ 0 w 4697"/>
                <a:gd name="T13" fmla="*/ 289965 h 367"/>
                <a:gd name="T14" fmla="*/ 7456483 w 4697"/>
                <a:gd name="T15" fmla="*/ 0 h 367"/>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4697"/>
                <a:gd name="T25" fmla="*/ 0 h 367"/>
                <a:gd name="T26" fmla="*/ 4697 w 4697"/>
                <a:gd name="T27" fmla="*/ 367 h 36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97" h="367">
                  <a:moveTo>
                    <a:pt x="4697" y="0"/>
                  </a:moveTo>
                  <a:lnTo>
                    <a:pt x="4697" y="367"/>
                  </a:lnTo>
                  <a:lnTo>
                    <a:pt x="0" y="218"/>
                  </a:lnTo>
                  <a:lnTo>
                    <a:pt x="4697" y="0"/>
                  </a:lnTo>
                  <a:close/>
                </a:path>
              </a:pathLst>
            </a:custGeom>
            <a:solidFill>
              <a:srgbClr val="9FCBDC">
                <a:alpha val="39999"/>
              </a:srgbClr>
            </a:solidFill>
            <a:ln w="9525">
              <a:noFill/>
              <a:prstDash val="solid"/>
              <a:round/>
              <a:headEnd/>
              <a:tailEnd/>
            </a:ln>
          </p:spPr>
          <p:txBody>
            <a:bodyPr/>
            <a:lstStyle/>
            <a:p>
              <a:pPr>
                <a:defRPr/>
              </a:pPr>
              <a:endParaRPr lang="el-GR"/>
            </a:p>
          </p:txBody>
        </p:sp>
        <p:sp>
          <p:nvSpPr>
            <p:cNvPr id="8" name="Freeform 7"/>
            <p:cNvSpPr>
              <a:spLocks/>
            </p:cNvSpPr>
            <p:nvPr/>
          </p:nvSpPr>
          <p:spPr bwMode="auto">
            <a:xfrm>
              <a:off x="35922" y="5237662"/>
              <a:ext cx="9108078" cy="789333"/>
            </a:xfrm>
            <a:custGeom>
              <a:avLst/>
              <a:gdLst>
                <a:gd name="T0" fmla="*/ 4554279 w 5760"/>
                <a:gd name="T1" fmla="*/ 0 h 528"/>
                <a:gd name="T2" fmla="*/ 9108557 w 5760"/>
                <a:gd name="T3" fmla="*/ 394330 h 528"/>
                <a:gd name="T4" fmla="*/ 4554279 w 5760"/>
                <a:gd name="T5" fmla="*/ 788660 h 528"/>
                <a:gd name="T6" fmla="*/ 0 w 5760"/>
                <a:gd name="T7" fmla="*/ 394330 h 528"/>
                <a:gd name="T8" fmla="*/ 0 w 5760"/>
                <a:gd name="T9" fmla="*/ 0 h 528"/>
                <a:gd name="T10" fmla="*/ 9108557 w 5760"/>
                <a:gd name="T11" fmla="*/ 0 h 528"/>
                <a:gd name="T12" fmla="*/ 9108557 w 5760"/>
                <a:gd name="T13" fmla="*/ 788660 h 528"/>
                <a:gd name="T14" fmla="*/ 75905 w 5760"/>
                <a:gd name="T15" fmla="*/ 0 h 528"/>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5760"/>
                <a:gd name="T25" fmla="*/ 0 h 528"/>
                <a:gd name="T26" fmla="*/ 5760 w 5760"/>
                <a:gd name="T27" fmla="*/ 528 h 5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760" h="528">
                  <a:moveTo>
                    <a:pt x="0" y="0"/>
                  </a:moveTo>
                  <a:lnTo>
                    <a:pt x="5760" y="0"/>
                  </a:lnTo>
                  <a:lnTo>
                    <a:pt x="5760" y="528"/>
                  </a:lnTo>
                  <a:lnTo>
                    <a:pt x="48" y="0"/>
                  </a:lnTo>
                </a:path>
              </a:pathLst>
            </a:custGeom>
            <a:noFill/>
            <a:ln w="9525">
              <a:noFill/>
              <a:prstDash val="solid"/>
              <a:round/>
              <a:headEnd/>
              <a:tailEnd/>
            </a:ln>
          </p:spPr>
          <p:txBody>
            <a:bodyPr/>
            <a:lstStyle/>
            <a:p>
              <a:pPr>
                <a:defRPr/>
              </a:pPr>
              <a:endParaRPr lang="el-GR"/>
            </a:p>
          </p:txBody>
        </p:sp>
        <p:sp>
          <p:nvSpPr>
            <p:cNvPr id="9" name="Freeform 10"/>
            <p:cNvSpPr/>
            <p:nvPr/>
          </p:nvSpPr>
          <p:spPr>
            <a:xfrm>
              <a:off x="0" y="5000981"/>
              <a:ext cx="9144000" cy="1864114"/>
            </a:xfrm>
            <a:custGeom>
              <a:avLst/>
              <a:gdLst>
                <a:gd name="f0" fmla="val 10800000"/>
                <a:gd name="f1" fmla="val 5400000"/>
                <a:gd name="f2" fmla="val 180"/>
                <a:gd name="f3" fmla="val w"/>
                <a:gd name="f4" fmla="val h"/>
                <a:gd name="f5" fmla="val 0"/>
                <a:gd name="f6" fmla="val 5760"/>
                <a:gd name="f7" fmla="val 1248"/>
                <a:gd name="f8" fmla="val 528"/>
                <a:gd name="f9" fmla="+- 0 0 -90"/>
                <a:gd name="f10" fmla="*/ f3 1 5760"/>
                <a:gd name="f11" fmla="*/ f4 1 1248"/>
                <a:gd name="f12" fmla="+- f7 0 f5"/>
                <a:gd name="f13" fmla="+- f6 0 f5"/>
                <a:gd name="f14" fmla="*/ f9 f0 1"/>
                <a:gd name="f15" fmla="*/ f13 1 5760"/>
                <a:gd name="f16" fmla="*/ f12 1 1248"/>
                <a:gd name="f17" fmla="*/ f14 1 f2"/>
                <a:gd name="f18" fmla="*/ 0 1 f15"/>
                <a:gd name="f19" fmla="*/ 0 1 f16"/>
                <a:gd name="f20" fmla="*/ 1248 1 f16"/>
                <a:gd name="f21" fmla="*/ 5760 1 f15"/>
                <a:gd name="f22" fmla="*/ 528 1 f16"/>
                <a:gd name="f23" fmla="+- f17 0 f1"/>
                <a:gd name="f24" fmla="*/ f18 f10 1"/>
                <a:gd name="f25" fmla="*/ f21 f10 1"/>
                <a:gd name="f26" fmla="*/ f20 f11 1"/>
                <a:gd name="f27" fmla="*/ f19 f11 1"/>
                <a:gd name="f28" fmla="*/ f22 f11 1"/>
              </a:gdLst>
              <a:ahLst/>
              <a:cxnLst>
                <a:cxn ang="3cd4">
                  <a:pos x="hc" y="t"/>
                </a:cxn>
                <a:cxn ang="0">
                  <a:pos x="r" y="vc"/>
                </a:cxn>
                <a:cxn ang="cd4">
                  <a:pos x="hc" y="b"/>
                </a:cxn>
                <a:cxn ang="cd2">
                  <a:pos x="l" y="vc"/>
                </a:cxn>
                <a:cxn ang="f23">
                  <a:pos x="f24" y="f27"/>
                </a:cxn>
                <a:cxn ang="f23">
                  <a:pos x="f24" y="f26"/>
                </a:cxn>
                <a:cxn ang="f23">
                  <a:pos x="f25" y="f26"/>
                </a:cxn>
                <a:cxn ang="f23">
                  <a:pos x="f25" y="f28"/>
                </a:cxn>
                <a:cxn ang="f23">
                  <a:pos x="f24" y="f27"/>
                </a:cxn>
              </a:cxnLst>
              <a:rect l="f24" t="f27" r="f25" b="f26"/>
              <a:pathLst>
                <a:path w="5760" h="1248">
                  <a:moveTo>
                    <a:pt x="f5" y="f5"/>
                  </a:moveTo>
                  <a:lnTo>
                    <a:pt x="f5" y="f7"/>
                  </a:lnTo>
                  <a:lnTo>
                    <a:pt x="f6" y="f7"/>
                  </a:lnTo>
                  <a:lnTo>
                    <a:pt x="f6" y="f8"/>
                  </a:lnTo>
                  <a:lnTo>
                    <a:pt x="f5" y="f5"/>
                  </a:lnTo>
                  <a:close/>
                </a:path>
              </a:pathLst>
            </a:custGeom>
            <a:blipFill>
              <a:blip r:embed="rId2" cstate="print">
                <a:alphaModFix amt="50000"/>
              </a:blip>
              <a:tile sx="49999" sy="49999" algn="t"/>
            </a:blipFill>
            <a:ln>
              <a:noFill/>
              <a:prstDash val="solid"/>
            </a:ln>
          </p:spPr>
          <p:txBody>
            <a:bodyPr anchor="ctr" anchorCtr="1"/>
            <a:lstStyle/>
            <a:p>
              <a:pPr algn="ctr" fontAlgn="auto">
                <a:spcBef>
                  <a:spcPts val="0"/>
                </a:spcBef>
                <a:spcAft>
                  <a:spcPts val="0"/>
                </a:spcAft>
                <a:defRPr sz="1800" b="0" i="0" u="none" strike="noStrike" kern="0" cap="none" spc="0" baseline="0">
                  <a:solidFill>
                    <a:srgbClr val="000000"/>
                  </a:solidFill>
                  <a:uFillTx/>
                </a:defRPr>
              </a:pPr>
              <a:endParaRPr lang="en-US" kern="0" dirty="0">
                <a:solidFill>
                  <a:srgbClr val="FFFFFF"/>
                </a:solidFill>
                <a:latin typeface="Lucida Sans Unicode"/>
                <a:cs typeface="+mn-cs"/>
              </a:endParaRPr>
            </a:p>
          </p:txBody>
        </p:sp>
        <p:cxnSp>
          <p:nvCxnSpPr>
            <p:cNvPr id="10" name="Straight Connector 11"/>
            <p:cNvCxnSpPr>
              <a:cxnSpLocks noChangeShapeType="1"/>
            </p:cNvCxnSpPr>
            <p:nvPr/>
          </p:nvCxnSpPr>
          <p:spPr bwMode="auto">
            <a:xfrm>
              <a:off x="-3767" y="4997671"/>
              <a:ext cx="9147767" cy="790298"/>
            </a:xfrm>
            <a:prstGeom prst="straightConnector1">
              <a:avLst/>
            </a:prstGeom>
            <a:noFill/>
            <a:ln w="12060">
              <a:solidFill>
                <a:srgbClr val="156D83"/>
              </a:solidFill>
              <a:miter lim="800000"/>
              <a:headEnd/>
              <a:tailEnd/>
            </a:ln>
          </p:spPr>
        </p:cxnSp>
      </p:grpSp>
      <p:sp>
        <p:nvSpPr>
          <p:cNvPr id="3" name="Title 8"/>
          <p:cNvSpPr txBox="1">
            <a:spLocks noGrp="1"/>
          </p:cNvSpPr>
          <p:nvPr>
            <p:ph type="ctrTitle"/>
          </p:nvPr>
        </p:nvSpPr>
        <p:spPr>
          <a:xfrm>
            <a:off x="742950" y="1752603"/>
            <a:ext cx="8420100" cy="1829760"/>
          </a:xfrm>
        </p:spPr>
        <p:txBody>
          <a:bodyPr anchor="b"/>
          <a:lstStyle>
            <a:lvl1pPr algn="r">
              <a:defRPr sz="5000"/>
            </a:lvl1pPr>
          </a:lstStyle>
          <a:p>
            <a:pPr lvl="0"/>
            <a:r>
              <a:rPr lang="en-US"/>
              <a:t>Click to edit Master title style</a:t>
            </a:r>
          </a:p>
        </p:txBody>
      </p:sp>
      <p:sp>
        <p:nvSpPr>
          <p:cNvPr id="4" name="Subtitle 16"/>
          <p:cNvSpPr txBox="1">
            <a:spLocks noGrp="1"/>
          </p:cNvSpPr>
          <p:nvPr>
            <p:ph type="subTitle" idx="1"/>
          </p:nvPr>
        </p:nvSpPr>
        <p:spPr>
          <a:xfrm>
            <a:off x="742950" y="3611606"/>
            <a:ext cx="8420100" cy="1199701"/>
          </a:xfrm>
        </p:spPr>
        <p:txBody>
          <a:bodyPr lIns="47891" rIns="47891"/>
          <a:lstStyle>
            <a:lvl1pPr marL="0" marR="67047" indent="0" algn="r">
              <a:buNone/>
              <a:defRPr>
                <a:solidFill>
                  <a:srgbClr val="464646"/>
                </a:solidFill>
              </a:defRPr>
            </a:lvl1pPr>
          </a:lstStyle>
          <a:p>
            <a:pPr lvl="0"/>
            <a:r>
              <a:rPr lang="en-US"/>
              <a:t>Click to edit Master subtitle style</a:t>
            </a:r>
          </a:p>
        </p:txBody>
      </p:sp>
      <p:sp>
        <p:nvSpPr>
          <p:cNvPr id="11" name="Date Placeholder 29"/>
          <p:cNvSpPr txBox="1">
            <a:spLocks noGrp="1"/>
          </p:cNvSpPr>
          <p:nvPr>
            <p:ph type="dt" sz="half" idx="10"/>
          </p:nvPr>
        </p:nvSpPr>
        <p:spPr/>
        <p:txBody>
          <a:bodyPr/>
          <a:lstStyle>
            <a:lvl1pPr>
              <a:defRPr>
                <a:solidFill>
                  <a:srgbClr val="FFFFFF"/>
                </a:solidFill>
              </a:defRPr>
            </a:lvl1pPr>
          </a:lstStyle>
          <a:p>
            <a:fld id="{42338D51-3DB7-4EB8-8B16-7D4D3241C28B}" type="datetime1">
              <a:rPr lang="el-GR" smtClean="0"/>
              <a:pPr/>
              <a:t>22/10/2013</a:t>
            </a:fld>
            <a:endParaRPr lang="el-GR"/>
          </a:p>
        </p:txBody>
      </p:sp>
      <p:sp>
        <p:nvSpPr>
          <p:cNvPr id="12" name="Footer Placeholder 18"/>
          <p:cNvSpPr txBox="1">
            <a:spLocks noGrp="1"/>
          </p:cNvSpPr>
          <p:nvPr>
            <p:ph type="ftr" sz="quarter" idx="11"/>
          </p:nvPr>
        </p:nvSpPr>
        <p:spPr/>
        <p:txBody>
          <a:bodyPr/>
          <a:lstStyle>
            <a:lvl1pPr>
              <a:defRPr>
                <a:solidFill>
                  <a:srgbClr val="E8F0F4"/>
                </a:solidFill>
              </a:defRPr>
            </a:lvl1pPr>
          </a:lstStyle>
          <a:p>
            <a:endParaRPr lang="el-GR"/>
          </a:p>
        </p:txBody>
      </p:sp>
      <p:sp>
        <p:nvSpPr>
          <p:cNvPr id="13" name="Slide Number Placeholder 26"/>
          <p:cNvSpPr txBox="1">
            <a:spLocks noGrp="1"/>
          </p:cNvSpPr>
          <p:nvPr>
            <p:ph type="sldNum" sz="quarter" idx="12"/>
          </p:nvPr>
        </p:nvSpPr>
        <p:spPr/>
        <p:txBody>
          <a:bodyPr/>
          <a:lstStyle>
            <a:lvl1pPr>
              <a:defRPr>
                <a:solidFill>
                  <a:srgbClr val="FFFFFF"/>
                </a:solidFill>
              </a:defRPr>
            </a:lvl1pPr>
          </a:lstStyle>
          <a:p>
            <a:fld id="{1148DB24-FBDC-41A6-8BB2-D57661F0120B}" type="slidenum">
              <a:rPr lang="el-GR"/>
              <a:pPr/>
              <a:t>‹#›</a:t>
            </a:fld>
            <a:endParaRPr lang="el-G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txBox="1">
            <a:spLocks noGrp="1"/>
          </p:cNvSpPr>
          <p:nvPr>
            <p:ph type="title"/>
          </p:nvPr>
        </p:nvSpPr>
        <p:spPr/>
        <p:txBody>
          <a:bodyPr/>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495300" y="1481329"/>
            <a:ext cx="8915400" cy="4386075"/>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txBox="1">
            <a:spLocks noGrp="1"/>
          </p:cNvSpPr>
          <p:nvPr>
            <p:ph type="dt" sz="half" idx="10"/>
          </p:nvPr>
        </p:nvSpPr>
        <p:spPr>
          <a:ln/>
        </p:spPr>
        <p:txBody>
          <a:bodyPr/>
          <a:lstStyle>
            <a:lvl1pPr>
              <a:defRPr/>
            </a:lvl1pPr>
          </a:lstStyle>
          <a:p>
            <a:fld id="{92249F41-7851-4B93-8199-A38EF4A67982}" type="datetime1">
              <a:rPr lang="el-GR" smtClean="0"/>
              <a:pPr/>
              <a:t>22/10/2013</a:t>
            </a:fld>
            <a:endParaRPr lang="el-GR"/>
          </a:p>
        </p:txBody>
      </p:sp>
      <p:sp>
        <p:nvSpPr>
          <p:cNvPr id="5" name="Footer Placeholder 21"/>
          <p:cNvSpPr txBox="1">
            <a:spLocks noGrp="1"/>
          </p:cNvSpPr>
          <p:nvPr>
            <p:ph type="ftr" sz="quarter" idx="11"/>
          </p:nvPr>
        </p:nvSpPr>
        <p:spPr>
          <a:ln/>
        </p:spPr>
        <p:txBody>
          <a:bodyPr/>
          <a:lstStyle>
            <a:lvl1pPr>
              <a:defRPr/>
            </a:lvl1pPr>
          </a:lstStyle>
          <a:p>
            <a:endParaRPr lang="el-GR"/>
          </a:p>
        </p:txBody>
      </p:sp>
      <p:sp>
        <p:nvSpPr>
          <p:cNvPr id="6" name="Slide Number Placeholder 17"/>
          <p:cNvSpPr txBox="1">
            <a:spLocks noGrp="1"/>
          </p:cNvSpPr>
          <p:nvPr>
            <p:ph type="sldNum" sz="quarter" idx="12"/>
          </p:nvPr>
        </p:nvSpPr>
        <p:spPr>
          <a:ln/>
        </p:spPr>
        <p:txBody>
          <a:bodyPr/>
          <a:lstStyle>
            <a:lvl1pPr>
              <a:defRPr/>
            </a:lvl1pPr>
          </a:lstStyle>
          <a:p>
            <a:fld id="{AA316E92-A377-418B-A7B0-BDAB877C25FA}" type="slidenum">
              <a:rPr lang="el-GR"/>
              <a:pPr/>
              <a:t>‹#›</a:t>
            </a:fld>
            <a:endParaRPr lang="el-GR"/>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txBox="1">
            <a:spLocks noGrp="1"/>
          </p:cNvSpPr>
          <p:nvPr>
            <p:ph type="title" orient="vert"/>
          </p:nvPr>
        </p:nvSpPr>
        <p:spPr>
          <a:xfrm>
            <a:off x="7414344" y="274641"/>
            <a:ext cx="1925587" cy="5592763"/>
          </a:xfrm>
        </p:spPr>
        <p:txBody>
          <a:bodyPr vert="eaVert"/>
          <a:lstStyle>
            <a:lvl1pPr>
              <a:defRPr/>
            </a:lvl1pPr>
          </a:lstStyle>
          <a:p>
            <a:pPr lvl="0"/>
            <a:r>
              <a:rPr lang="en-US"/>
              <a:t>Click to edit Master title style</a:t>
            </a:r>
          </a:p>
        </p:txBody>
      </p:sp>
      <p:sp>
        <p:nvSpPr>
          <p:cNvPr id="3" name="Vertical Text Placeholder 2"/>
          <p:cNvSpPr txBox="1">
            <a:spLocks noGrp="1"/>
          </p:cNvSpPr>
          <p:nvPr>
            <p:ph type="body" orient="vert" idx="1"/>
          </p:nvPr>
        </p:nvSpPr>
        <p:spPr>
          <a:xfrm>
            <a:off x="495301" y="274641"/>
            <a:ext cx="6851653" cy="5592763"/>
          </a:xfrm>
        </p:spPr>
        <p:txBody>
          <a:bodyPr vert="eaVert"/>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txBox="1">
            <a:spLocks noGrp="1"/>
          </p:cNvSpPr>
          <p:nvPr>
            <p:ph type="dt" sz="half" idx="10"/>
          </p:nvPr>
        </p:nvSpPr>
        <p:spPr>
          <a:ln/>
        </p:spPr>
        <p:txBody>
          <a:bodyPr/>
          <a:lstStyle>
            <a:lvl1pPr>
              <a:defRPr/>
            </a:lvl1pPr>
          </a:lstStyle>
          <a:p>
            <a:fld id="{9EB4B831-811B-4579-BD5D-69D16C0F77ED}" type="datetime1">
              <a:rPr lang="el-GR" smtClean="0"/>
              <a:pPr/>
              <a:t>22/10/2013</a:t>
            </a:fld>
            <a:endParaRPr lang="el-GR"/>
          </a:p>
        </p:txBody>
      </p:sp>
      <p:sp>
        <p:nvSpPr>
          <p:cNvPr id="5" name="Footer Placeholder 21"/>
          <p:cNvSpPr txBox="1">
            <a:spLocks noGrp="1"/>
          </p:cNvSpPr>
          <p:nvPr>
            <p:ph type="ftr" sz="quarter" idx="11"/>
          </p:nvPr>
        </p:nvSpPr>
        <p:spPr>
          <a:ln/>
        </p:spPr>
        <p:txBody>
          <a:bodyPr/>
          <a:lstStyle>
            <a:lvl1pPr>
              <a:defRPr/>
            </a:lvl1pPr>
          </a:lstStyle>
          <a:p>
            <a:endParaRPr lang="el-GR"/>
          </a:p>
        </p:txBody>
      </p:sp>
      <p:sp>
        <p:nvSpPr>
          <p:cNvPr id="6" name="Slide Number Placeholder 17"/>
          <p:cNvSpPr txBox="1">
            <a:spLocks noGrp="1"/>
          </p:cNvSpPr>
          <p:nvPr>
            <p:ph type="sldNum" sz="quarter" idx="12"/>
          </p:nvPr>
        </p:nvSpPr>
        <p:spPr>
          <a:ln/>
        </p:spPr>
        <p:txBody>
          <a:bodyPr/>
          <a:lstStyle>
            <a:lvl1pPr>
              <a:defRPr/>
            </a:lvl1pPr>
          </a:lstStyle>
          <a:p>
            <a:fld id="{C94CD7D7-1EAE-459C-BA5B-4FB805A55D98}" type="slidenum">
              <a:rPr lang="el-GR"/>
              <a:pPr/>
              <a:t>‹#›</a:t>
            </a:fld>
            <a:endParaRPr lang="el-G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Content Placeholder 2"/>
          <p:cNvSpPr txBox="1">
            <a:spLocks noGrp="1"/>
          </p:cNvSpPr>
          <p:nvPr>
            <p:ph idx="1"/>
          </p:nvPr>
        </p:nvSpPr>
        <p:spPr/>
        <p:txBody>
          <a:bodyPr/>
          <a:lstStyle>
            <a:lvl1pPr>
              <a:defRPr/>
            </a:lvl1pPr>
            <a:lvl2pPr>
              <a:defRPr/>
            </a:lvl2pPr>
            <a:lvl3pPr>
              <a:defRPr/>
            </a:lvl3pPr>
            <a:lvl4pPr>
              <a:defRPr/>
            </a:lvl4pPr>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tle 6"/>
          <p:cNvSpPr txBox="1">
            <a:spLocks noGrp="1"/>
          </p:cNvSpPr>
          <p:nvPr>
            <p:ph type="title"/>
          </p:nvPr>
        </p:nvSpPr>
        <p:spPr/>
        <p:txBody>
          <a:bodyPr/>
          <a:lstStyle>
            <a:lvl1pPr>
              <a:defRPr/>
            </a:lvl1pPr>
          </a:lstStyle>
          <a:p>
            <a:pPr lvl="0"/>
            <a:r>
              <a:rPr lang="en-US"/>
              <a:t>Click to edit Master title style</a:t>
            </a:r>
          </a:p>
        </p:txBody>
      </p:sp>
      <p:sp>
        <p:nvSpPr>
          <p:cNvPr id="4" name="Date Placeholder 9"/>
          <p:cNvSpPr txBox="1">
            <a:spLocks noGrp="1"/>
          </p:cNvSpPr>
          <p:nvPr>
            <p:ph type="dt" sz="half" idx="10"/>
          </p:nvPr>
        </p:nvSpPr>
        <p:spPr>
          <a:ln/>
        </p:spPr>
        <p:txBody>
          <a:bodyPr/>
          <a:lstStyle>
            <a:lvl1pPr>
              <a:defRPr/>
            </a:lvl1pPr>
          </a:lstStyle>
          <a:p>
            <a:fld id="{91212D20-F7D6-4BB5-8136-18F72F981D3B}" type="datetime1">
              <a:rPr lang="el-GR" smtClean="0"/>
              <a:pPr/>
              <a:t>22/10/2013</a:t>
            </a:fld>
            <a:endParaRPr lang="el-GR"/>
          </a:p>
        </p:txBody>
      </p:sp>
      <p:sp>
        <p:nvSpPr>
          <p:cNvPr id="5" name="Footer Placeholder 21"/>
          <p:cNvSpPr txBox="1">
            <a:spLocks noGrp="1"/>
          </p:cNvSpPr>
          <p:nvPr>
            <p:ph type="ftr" sz="quarter" idx="11"/>
          </p:nvPr>
        </p:nvSpPr>
        <p:spPr>
          <a:ln/>
        </p:spPr>
        <p:txBody>
          <a:bodyPr/>
          <a:lstStyle>
            <a:lvl1pPr>
              <a:defRPr/>
            </a:lvl1pPr>
          </a:lstStyle>
          <a:p>
            <a:endParaRPr lang="el-GR"/>
          </a:p>
        </p:txBody>
      </p:sp>
      <p:sp>
        <p:nvSpPr>
          <p:cNvPr id="7" name="Slide Number Placeholder 17"/>
          <p:cNvSpPr txBox="1">
            <a:spLocks noGrp="1"/>
          </p:cNvSpPr>
          <p:nvPr>
            <p:ph type="sldNum" sz="quarter" idx="12"/>
          </p:nvPr>
        </p:nvSpPr>
        <p:spPr>
          <a:ln/>
        </p:spPr>
        <p:txBody>
          <a:bodyPr/>
          <a:lstStyle>
            <a:lvl1pPr>
              <a:defRPr/>
            </a:lvl1pPr>
          </a:lstStyle>
          <a:p>
            <a:fld id="{88CFAC10-5A5D-4886-B225-F3FE2786624B}" type="slidenum">
              <a:rPr lang="el-GR"/>
              <a:pPr/>
              <a:t>‹#›</a:t>
            </a:fld>
            <a:endParaRPr lang="el-GR"/>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gradFill>
          <a:gsLst>
            <a:gs pos="0">
              <a:srgbClr val="B3B3B3"/>
            </a:gs>
            <a:gs pos="100000">
              <a:srgbClr val="A0A0A0"/>
            </a:gs>
          </a:gsLst>
          <a:path path="circle">
            <a:fillToRect l="65000" r="35000" b="100000"/>
          </a:path>
        </a:gradFill>
        <a:effectLst/>
      </p:bgPr>
    </p:bg>
    <p:spTree>
      <p:nvGrpSpPr>
        <p:cNvPr id="1" name=""/>
        <p:cNvGrpSpPr/>
        <p:nvPr/>
      </p:nvGrpSpPr>
      <p:grpSpPr>
        <a:xfrm>
          <a:off x="0" y="0"/>
          <a:ext cx="0" cy="0"/>
          <a:chOff x="0" y="0"/>
          <a:chExt cx="0" cy="0"/>
        </a:xfrm>
      </p:grpSpPr>
      <p:sp>
        <p:nvSpPr>
          <p:cNvPr id="4" name="Chevron 6"/>
          <p:cNvSpPr>
            <a:spLocks/>
          </p:cNvSpPr>
          <p:nvPr/>
        </p:nvSpPr>
        <p:spPr bwMode="auto">
          <a:xfrm>
            <a:off x="3939552" y="3004911"/>
            <a:ext cx="197776" cy="229054"/>
          </a:xfrm>
          <a:custGeom>
            <a:avLst/>
            <a:gdLst>
              <a:gd name="T0" fmla="*/ 91440 w 182880"/>
              <a:gd name="T1" fmla="*/ 0 h 228600"/>
              <a:gd name="T2" fmla="*/ 182880 w 182880"/>
              <a:gd name="T3" fmla="*/ 114300 h 228600"/>
              <a:gd name="T4" fmla="*/ 91440 w 182880"/>
              <a:gd name="T5" fmla="*/ 228600 h 228600"/>
              <a:gd name="T6" fmla="*/ 0 w 182880"/>
              <a:gd name="T7" fmla="*/ 114300 h 228600"/>
              <a:gd name="T8" fmla="*/ 45720 w 182880"/>
              <a:gd name="T9" fmla="*/ 0 h 228600"/>
              <a:gd name="T10" fmla="*/ 91440 w 182880"/>
              <a:gd name="T11" fmla="*/ 114300 h 228600"/>
              <a:gd name="T12" fmla="*/ 45720 w 182880"/>
              <a:gd name="T13" fmla="*/ 228600 h 228600"/>
              <a:gd name="T14" fmla="*/ 17694720 60000 65536"/>
              <a:gd name="T15" fmla="*/ 0 60000 65536"/>
              <a:gd name="T16" fmla="*/ 5898240 60000 65536"/>
              <a:gd name="T17" fmla="*/ 11796480 60000 65536"/>
              <a:gd name="T18" fmla="*/ 17694720 60000 65536"/>
              <a:gd name="T19" fmla="*/ 11796480 60000 65536"/>
              <a:gd name="T20" fmla="*/ 5898240 60000 65536"/>
              <a:gd name="T21" fmla="*/ 0 w 182880"/>
              <a:gd name="T22" fmla="*/ 0 h 228600"/>
              <a:gd name="T23" fmla="*/ 182880 w 182880"/>
              <a:gd name="T24" fmla="*/ 228600 h 228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880" h="228600">
                <a:moveTo>
                  <a:pt x="0" y="0"/>
                </a:moveTo>
                <a:lnTo>
                  <a:pt x="91440" y="0"/>
                </a:lnTo>
                <a:lnTo>
                  <a:pt x="182880" y="114300"/>
                </a:lnTo>
                <a:lnTo>
                  <a:pt x="91440" y="228600"/>
                </a:lnTo>
                <a:lnTo>
                  <a:pt x="0" y="228600"/>
                </a:lnTo>
                <a:lnTo>
                  <a:pt x="91440" y="114300"/>
                </a:lnTo>
                <a:lnTo>
                  <a:pt x="0" y="0"/>
                </a:lnTo>
                <a:close/>
              </a:path>
            </a:pathLst>
          </a:custGeom>
          <a:gradFill rotWithShape="0">
            <a:gsLst>
              <a:gs pos="0">
                <a:srgbClr val="1389A6"/>
              </a:gs>
              <a:gs pos="100000">
                <a:srgbClr val="50B8DA"/>
              </a:gs>
            </a:gsLst>
            <a:lin ang="16200000"/>
          </a:gradFill>
          <a:ln w="3172">
            <a:solidFill>
              <a:srgbClr val="1E768C"/>
            </a:solidFill>
            <a:prstDash val="solid"/>
            <a:round/>
            <a:headEnd/>
            <a:tailEnd/>
          </a:ln>
          <a:effectLst>
            <a:outerShdw dist="25402" dir="5400000" algn="tl" rotWithShape="0">
              <a:srgbClr val="000000">
                <a:alpha val="45999"/>
              </a:srgbClr>
            </a:outerShdw>
          </a:effectLst>
        </p:spPr>
        <p:txBody>
          <a:bodyPr lIns="95782" tIns="47891" rIns="95782" bIns="47891" anchor="ctr"/>
          <a:lstStyle/>
          <a:p>
            <a:pPr>
              <a:defRPr/>
            </a:pPr>
            <a:endParaRPr lang="el-GR"/>
          </a:p>
        </p:txBody>
      </p:sp>
      <p:sp>
        <p:nvSpPr>
          <p:cNvPr id="5" name="Chevron 7"/>
          <p:cNvSpPr>
            <a:spLocks/>
          </p:cNvSpPr>
          <p:nvPr/>
        </p:nvSpPr>
        <p:spPr bwMode="auto">
          <a:xfrm>
            <a:off x="3736862" y="3004911"/>
            <a:ext cx="200233" cy="229054"/>
          </a:xfrm>
          <a:custGeom>
            <a:avLst/>
            <a:gdLst>
              <a:gd name="T0" fmla="*/ 91440 w 182880"/>
              <a:gd name="T1" fmla="*/ 0 h 228600"/>
              <a:gd name="T2" fmla="*/ 182880 w 182880"/>
              <a:gd name="T3" fmla="*/ 114300 h 228600"/>
              <a:gd name="T4" fmla="*/ 91440 w 182880"/>
              <a:gd name="T5" fmla="*/ 228600 h 228600"/>
              <a:gd name="T6" fmla="*/ 0 w 182880"/>
              <a:gd name="T7" fmla="*/ 114300 h 228600"/>
              <a:gd name="T8" fmla="*/ 45720 w 182880"/>
              <a:gd name="T9" fmla="*/ 0 h 228600"/>
              <a:gd name="T10" fmla="*/ 91440 w 182880"/>
              <a:gd name="T11" fmla="*/ 114300 h 228600"/>
              <a:gd name="T12" fmla="*/ 45720 w 182880"/>
              <a:gd name="T13" fmla="*/ 228600 h 228600"/>
              <a:gd name="T14" fmla="*/ 17694720 60000 65536"/>
              <a:gd name="T15" fmla="*/ 0 60000 65536"/>
              <a:gd name="T16" fmla="*/ 5898240 60000 65536"/>
              <a:gd name="T17" fmla="*/ 11796480 60000 65536"/>
              <a:gd name="T18" fmla="*/ 17694720 60000 65536"/>
              <a:gd name="T19" fmla="*/ 11796480 60000 65536"/>
              <a:gd name="T20" fmla="*/ 5898240 60000 65536"/>
              <a:gd name="T21" fmla="*/ 0 w 182880"/>
              <a:gd name="T22" fmla="*/ 0 h 228600"/>
              <a:gd name="T23" fmla="*/ 182880 w 182880"/>
              <a:gd name="T24" fmla="*/ 228600 h 228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880" h="228600">
                <a:moveTo>
                  <a:pt x="0" y="0"/>
                </a:moveTo>
                <a:lnTo>
                  <a:pt x="91440" y="0"/>
                </a:lnTo>
                <a:lnTo>
                  <a:pt x="182880" y="114300"/>
                </a:lnTo>
                <a:lnTo>
                  <a:pt x="91440" y="228600"/>
                </a:lnTo>
                <a:lnTo>
                  <a:pt x="0" y="228600"/>
                </a:lnTo>
                <a:lnTo>
                  <a:pt x="91440" y="114300"/>
                </a:lnTo>
                <a:lnTo>
                  <a:pt x="0" y="0"/>
                </a:lnTo>
                <a:close/>
              </a:path>
            </a:pathLst>
          </a:custGeom>
          <a:gradFill rotWithShape="0">
            <a:gsLst>
              <a:gs pos="0">
                <a:srgbClr val="1389A6"/>
              </a:gs>
              <a:gs pos="100000">
                <a:srgbClr val="50B8DA"/>
              </a:gs>
            </a:gsLst>
            <a:lin ang="16200000"/>
          </a:gradFill>
          <a:ln w="3172">
            <a:solidFill>
              <a:srgbClr val="1E768C"/>
            </a:solidFill>
            <a:prstDash val="solid"/>
            <a:round/>
            <a:headEnd/>
            <a:tailEnd/>
          </a:ln>
          <a:effectLst>
            <a:outerShdw dist="25402" dir="5400000" algn="tl" rotWithShape="0">
              <a:srgbClr val="000000">
                <a:alpha val="45999"/>
              </a:srgbClr>
            </a:outerShdw>
          </a:effectLst>
        </p:spPr>
        <p:txBody>
          <a:bodyPr lIns="95782" tIns="47891" rIns="95782" bIns="47891" anchor="ctr"/>
          <a:lstStyle/>
          <a:p>
            <a:pPr>
              <a:defRPr/>
            </a:pPr>
            <a:endParaRPr lang="el-GR"/>
          </a:p>
        </p:txBody>
      </p:sp>
      <p:sp>
        <p:nvSpPr>
          <p:cNvPr id="2" name="Title 1"/>
          <p:cNvSpPr txBox="1">
            <a:spLocks noGrp="1"/>
          </p:cNvSpPr>
          <p:nvPr>
            <p:ph type="title"/>
          </p:nvPr>
        </p:nvSpPr>
        <p:spPr>
          <a:xfrm>
            <a:off x="782574" y="1059716"/>
            <a:ext cx="8420100" cy="1828800"/>
          </a:xfrm>
        </p:spPr>
        <p:txBody>
          <a:bodyPr anchor="b"/>
          <a:lstStyle>
            <a:lvl1pPr algn="r">
              <a:defRPr sz="5000">
                <a:solidFill>
                  <a:srgbClr val="DEF5FA"/>
                </a:solidFill>
              </a:defRPr>
            </a:lvl1pPr>
          </a:lstStyle>
          <a:p>
            <a:pPr lvl="0"/>
            <a:r>
              <a:rPr lang="en-US"/>
              <a:t>Click to edit Master title style</a:t>
            </a:r>
          </a:p>
        </p:txBody>
      </p:sp>
      <p:sp>
        <p:nvSpPr>
          <p:cNvPr id="3" name="Text Placeholder 2"/>
          <p:cNvSpPr txBox="1">
            <a:spLocks noGrp="1"/>
          </p:cNvSpPr>
          <p:nvPr>
            <p:ph type="body" idx="1"/>
          </p:nvPr>
        </p:nvSpPr>
        <p:spPr>
          <a:xfrm>
            <a:off x="4249603" y="2931713"/>
            <a:ext cx="4953000" cy="1454883"/>
          </a:xfrm>
        </p:spPr>
        <p:txBody>
          <a:bodyPr/>
          <a:lstStyle>
            <a:lvl1pPr marL="0" indent="0">
              <a:buNone/>
              <a:defRPr sz="2400">
                <a:solidFill>
                  <a:srgbClr val="FFFFFF"/>
                </a:solidFill>
              </a:defRPr>
            </a:lvl1pPr>
          </a:lstStyle>
          <a:p>
            <a:pPr lvl="0"/>
            <a:r>
              <a:rPr lang="en-US"/>
              <a:t>Click to edit Master text styles</a:t>
            </a:r>
          </a:p>
        </p:txBody>
      </p:sp>
      <p:sp>
        <p:nvSpPr>
          <p:cNvPr id="6" name="Date Placeholder 3"/>
          <p:cNvSpPr txBox="1">
            <a:spLocks noGrp="1"/>
          </p:cNvSpPr>
          <p:nvPr>
            <p:ph type="dt" sz="half" idx="10"/>
          </p:nvPr>
        </p:nvSpPr>
        <p:spPr/>
        <p:txBody>
          <a:bodyPr/>
          <a:lstStyle>
            <a:lvl1pPr>
              <a:defRPr>
                <a:solidFill>
                  <a:srgbClr val="FFFFFF"/>
                </a:solidFill>
              </a:defRPr>
            </a:lvl1pPr>
          </a:lstStyle>
          <a:p>
            <a:fld id="{2435D647-71F2-46F2-8E6C-933B533CB71B}" type="datetime1">
              <a:rPr lang="el-GR" smtClean="0"/>
              <a:pPr/>
              <a:t>22/10/2013</a:t>
            </a:fld>
            <a:endParaRPr lang="el-GR"/>
          </a:p>
        </p:txBody>
      </p:sp>
      <p:sp>
        <p:nvSpPr>
          <p:cNvPr id="7" name="Footer Placeholder 4"/>
          <p:cNvSpPr txBox="1">
            <a:spLocks noGrp="1"/>
          </p:cNvSpPr>
          <p:nvPr>
            <p:ph type="ftr" sz="quarter" idx="11"/>
          </p:nvPr>
        </p:nvSpPr>
        <p:spPr/>
        <p:txBody>
          <a:bodyPr/>
          <a:lstStyle>
            <a:lvl1pPr>
              <a:defRPr>
                <a:solidFill>
                  <a:srgbClr val="FFFFFF"/>
                </a:solidFill>
              </a:defRPr>
            </a:lvl1pPr>
          </a:lstStyle>
          <a:p>
            <a:endParaRPr lang="el-GR"/>
          </a:p>
        </p:txBody>
      </p:sp>
      <p:sp>
        <p:nvSpPr>
          <p:cNvPr id="8" name="Slide Number Placeholder 5"/>
          <p:cNvSpPr txBox="1">
            <a:spLocks noGrp="1"/>
          </p:cNvSpPr>
          <p:nvPr>
            <p:ph type="sldNum" sz="quarter" idx="12"/>
          </p:nvPr>
        </p:nvSpPr>
        <p:spPr/>
        <p:txBody>
          <a:bodyPr/>
          <a:lstStyle>
            <a:lvl1pPr>
              <a:defRPr>
                <a:solidFill>
                  <a:srgbClr val="FFFFFF"/>
                </a:solidFill>
              </a:defRPr>
            </a:lvl1pPr>
          </a:lstStyle>
          <a:p>
            <a:fld id="{4C729DB7-2751-4820-9E57-367FCE05DACB}" type="slidenum">
              <a:rPr lang="el-GR"/>
              <a:pPr/>
              <a:t>‹#›</a:t>
            </a:fld>
            <a:endParaRPr lang="el-G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gradFill>
          <a:gsLst>
            <a:gs pos="0">
              <a:srgbClr val="B3B3B3"/>
            </a:gs>
            <a:gs pos="100000">
              <a:srgbClr val="A0A0A0"/>
            </a:gs>
          </a:gsLst>
          <a:path path="circle">
            <a:fillToRect l="65000" r="35000" b="100000"/>
          </a:path>
        </a:gradFill>
        <a:effectLst/>
      </p:bgPr>
    </p:bg>
    <p:spTree>
      <p:nvGrpSpPr>
        <p:cNvPr id="1" name=""/>
        <p:cNvGrpSpPr/>
        <p:nvPr/>
      </p:nvGrpSpPr>
      <p:grpSpPr>
        <a:xfrm>
          <a:off x="0" y="0"/>
          <a:ext cx="0" cy="0"/>
          <a:chOff x="0" y="0"/>
          <a:chExt cx="0" cy="0"/>
        </a:xfrm>
      </p:grpSpPr>
      <p:sp>
        <p:nvSpPr>
          <p:cNvPr id="2" name="Content Placeholder 2"/>
          <p:cNvSpPr txBox="1">
            <a:spLocks noGrp="1"/>
          </p:cNvSpPr>
          <p:nvPr>
            <p:ph idx="1"/>
          </p:nvPr>
        </p:nvSpPr>
        <p:spPr>
          <a:xfrm>
            <a:off x="495301" y="1481329"/>
            <a:ext cx="4375153" cy="4525959"/>
          </a:xfrm>
        </p:spPr>
        <p:txBody>
          <a:bodyPr/>
          <a:lstStyle>
            <a:lvl1pPr>
              <a:defRPr sz="2900">
                <a:solidFill>
                  <a:srgbClr val="FFFFFF"/>
                </a:solidFill>
              </a:defRPr>
            </a:lvl1pPr>
            <a:lvl2pPr>
              <a:defRPr sz="2500">
                <a:solidFill>
                  <a:srgbClr val="FFFFFF"/>
                </a:solidFill>
              </a:defRPr>
            </a:lvl2pPr>
            <a:lvl3pPr>
              <a:defRPr sz="2100">
                <a:solidFill>
                  <a:srgbClr val="FFFFFF"/>
                </a:solidFill>
              </a:defRPr>
            </a:lvl3pPr>
            <a:lvl4pPr>
              <a:defRPr sz="1900">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Content Placeholder 3"/>
          <p:cNvSpPr txBox="1">
            <a:spLocks noGrp="1"/>
          </p:cNvSpPr>
          <p:nvPr>
            <p:ph idx="2"/>
          </p:nvPr>
        </p:nvSpPr>
        <p:spPr>
          <a:xfrm>
            <a:off x="5035546" y="1481329"/>
            <a:ext cx="4375153" cy="4525959"/>
          </a:xfrm>
        </p:spPr>
        <p:txBody>
          <a:bodyPr/>
          <a:lstStyle>
            <a:lvl1pPr>
              <a:defRPr sz="2900">
                <a:solidFill>
                  <a:srgbClr val="FFFFFF"/>
                </a:solidFill>
              </a:defRPr>
            </a:lvl1pPr>
            <a:lvl2pPr>
              <a:defRPr sz="2500">
                <a:solidFill>
                  <a:srgbClr val="FFFFFF"/>
                </a:solidFill>
              </a:defRPr>
            </a:lvl2pPr>
            <a:lvl3pPr>
              <a:defRPr sz="2100">
                <a:solidFill>
                  <a:srgbClr val="FFFFFF"/>
                </a:solidFill>
              </a:defRPr>
            </a:lvl3pPr>
            <a:lvl4pPr>
              <a:defRPr sz="1900">
                <a:solidFill>
                  <a:srgbClr val="FFFFFF"/>
                </a:solidFill>
              </a:defRPr>
            </a:lvl4pPr>
            <a:lvl5pPr>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itle 7"/>
          <p:cNvSpPr txBox="1">
            <a:spLocks noGrp="1"/>
          </p:cNvSpPr>
          <p:nvPr>
            <p:ph type="title"/>
          </p:nvPr>
        </p:nvSpPr>
        <p:spPr/>
        <p:txBody>
          <a:bodyPr/>
          <a:lstStyle>
            <a:lvl1pPr>
              <a:defRPr>
                <a:solidFill>
                  <a:srgbClr val="DEF5FA"/>
                </a:solidFill>
              </a:defRPr>
            </a:lvl1pPr>
          </a:lstStyle>
          <a:p>
            <a:pPr lvl="0"/>
            <a:r>
              <a:rPr lang="en-US"/>
              <a:t>Click to edit Master title style</a:t>
            </a:r>
          </a:p>
        </p:txBody>
      </p:sp>
      <p:sp>
        <p:nvSpPr>
          <p:cNvPr id="5" name="Date Placeholder 4"/>
          <p:cNvSpPr txBox="1">
            <a:spLocks noGrp="1"/>
          </p:cNvSpPr>
          <p:nvPr>
            <p:ph type="dt" sz="half" idx="10"/>
          </p:nvPr>
        </p:nvSpPr>
        <p:spPr/>
        <p:txBody>
          <a:bodyPr/>
          <a:lstStyle>
            <a:lvl1pPr>
              <a:defRPr>
                <a:solidFill>
                  <a:srgbClr val="FFFFFF"/>
                </a:solidFill>
              </a:defRPr>
            </a:lvl1pPr>
          </a:lstStyle>
          <a:p>
            <a:fld id="{CF50EF99-6ACD-466F-A8C9-5AC64A5CFE0E}" type="datetime1">
              <a:rPr lang="el-GR" smtClean="0"/>
              <a:pPr/>
              <a:t>22/10/2013</a:t>
            </a:fld>
            <a:endParaRPr lang="el-GR"/>
          </a:p>
        </p:txBody>
      </p:sp>
      <p:sp>
        <p:nvSpPr>
          <p:cNvPr id="6" name="Footer Placeholder 5"/>
          <p:cNvSpPr txBox="1">
            <a:spLocks noGrp="1"/>
          </p:cNvSpPr>
          <p:nvPr>
            <p:ph type="ftr" sz="quarter" idx="11"/>
          </p:nvPr>
        </p:nvSpPr>
        <p:spPr/>
        <p:txBody>
          <a:bodyPr/>
          <a:lstStyle>
            <a:lvl1pPr>
              <a:defRPr>
                <a:solidFill>
                  <a:srgbClr val="FFFFFF"/>
                </a:solidFill>
              </a:defRPr>
            </a:lvl1pPr>
          </a:lstStyle>
          <a:p>
            <a:endParaRPr lang="el-GR"/>
          </a:p>
        </p:txBody>
      </p:sp>
      <p:sp>
        <p:nvSpPr>
          <p:cNvPr id="8" name="Slide Number Placeholder 6"/>
          <p:cNvSpPr txBox="1">
            <a:spLocks noGrp="1"/>
          </p:cNvSpPr>
          <p:nvPr>
            <p:ph type="sldNum" sz="quarter" idx="12"/>
          </p:nvPr>
        </p:nvSpPr>
        <p:spPr/>
        <p:txBody>
          <a:bodyPr/>
          <a:lstStyle>
            <a:lvl1pPr>
              <a:defRPr>
                <a:solidFill>
                  <a:srgbClr val="FFFFFF"/>
                </a:solidFill>
              </a:defRPr>
            </a:lvl1pPr>
          </a:lstStyle>
          <a:p>
            <a:fld id="{FE28BCE9-0EF0-4CF2-9CE3-364931A6247E}" type="slidenum">
              <a:rPr lang="el-GR"/>
              <a:pPr/>
              <a:t>‹#›</a:t>
            </a:fld>
            <a:endParaRPr lang="el-GR"/>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Pr>
        <a:blipFill>
          <a:blip r:embed="rId2" cstate="print"/>
          <a:tile sx="57129" sy="57129" algn="tl"/>
        </a:blip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495300" y="273048"/>
            <a:ext cx="8915400" cy="1143000"/>
          </a:xfrm>
        </p:spPr>
        <p:txBody>
          <a:bodyPr/>
          <a:lstStyle>
            <a:lvl1pPr>
              <a:defRPr/>
            </a:lvl1pPr>
          </a:lstStyle>
          <a:p>
            <a:pPr lvl="0"/>
            <a:r>
              <a:rPr lang="en-US"/>
              <a:t>Click to edit Master title style</a:t>
            </a:r>
          </a:p>
        </p:txBody>
      </p:sp>
      <p:sp>
        <p:nvSpPr>
          <p:cNvPr id="3" name="Text Placeholder 2"/>
          <p:cNvSpPr txBox="1">
            <a:spLocks noGrp="1"/>
          </p:cNvSpPr>
          <p:nvPr>
            <p:ph type="body" idx="1"/>
          </p:nvPr>
        </p:nvSpPr>
        <p:spPr>
          <a:xfrm>
            <a:off x="495300" y="5410203"/>
            <a:ext cx="4376866" cy="761996"/>
          </a:xfrm>
          <a:solidFill>
            <a:srgbClr val="2DA2BF"/>
          </a:solidFill>
          <a:ln w="9656">
            <a:solidFill>
              <a:srgbClr val="2DA2BF"/>
            </a:solidFill>
            <a:prstDash val="solid"/>
            <a:miter/>
          </a:ln>
        </p:spPr>
        <p:txBody>
          <a:bodyPr lIns="191563" anchor="ctr"/>
          <a:lstStyle>
            <a:lvl1pPr marL="0" indent="0">
              <a:buNone/>
              <a:defRPr sz="2500">
                <a:solidFill>
                  <a:srgbClr val="FFFFFF"/>
                </a:solidFill>
              </a:defRPr>
            </a:lvl1pPr>
          </a:lstStyle>
          <a:p>
            <a:pPr lvl="0"/>
            <a:r>
              <a:rPr lang="en-US"/>
              <a:t>Click to edit Master text styles</a:t>
            </a:r>
          </a:p>
        </p:txBody>
      </p:sp>
      <p:sp>
        <p:nvSpPr>
          <p:cNvPr id="4" name="Text Placeholder 3"/>
          <p:cNvSpPr txBox="1">
            <a:spLocks noGrp="1"/>
          </p:cNvSpPr>
          <p:nvPr>
            <p:ph type="body" idx="3"/>
          </p:nvPr>
        </p:nvSpPr>
        <p:spPr>
          <a:xfrm>
            <a:off x="5032108" y="5410203"/>
            <a:ext cx="4378590" cy="761996"/>
          </a:xfrm>
          <a:solidFill>
            <a:srgbClr val="2DA2BF"/>
          </a:solidFill>
          <a:ln w="9656">
            <a:solidFill>
              <a:srgbClr val="2DA2BF"/>
            </a:solidFill>
            <a:prstDash val="solid"/>
            <a:miter/>
          </a:ln>
        </p:spPr>
        <p:txBody>
          <a:bodyPr lIns="191563" anchor="ctr"/>
          <a:lstStyle>
            <a:lvl1pPr marL="0" indent="0">
              <a:buNone/>
              <a:defRPr sz="2500">
                <a:solidFill>
                  <a:srgbClr val="FFFFFF"/>
                </a:solidFill>
              </a:defRPr>
            </a:lvl1pPr>
          </a:lstStyle>
          <a:p>
            <a:pPr lvl="0"/>
            <a:r>
              <a:rPr lang="en-US"/>
              <a:t>Click to edit Master text styles</a:t>
            </a:r>
          </a:p>
        </p:txBody>
      </p:sp>
      <p:sp>
        <p:nvSpPr>
          <p:cNvPr id="5" name="Content Placeholder 4"/>
          <p:cNvSpPr txBox="1">
            <a:spLocks noGrp="1"/>
          </p:cNvSpPr>
          <p:nvPr>
            <p:ph idx="2"/>
          </p:nvPr>
        </p:nvSpPr>
        <p:spPr>
          <a:xfrm>
            <a:off x="495300" y="1444295"/>
            <a:ext cx="4376866" cy="3941758"/>
          </a:xfrm>
        </p:spPr>
        <p:txBody>
          <a:bodyPr/>
          <a:lstStyle>
            <a:lvl1pPr>
              <a:defRPr sz="2500"/>
            </a:lvl1pPr>
            <a:lvl2pPr>
              <a:defRPr sz="2100"/>
            </a:lvl2pPr>
            <a:lvl3pPr>
              <a:defRPr sz="19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txBox="1">
            <a:spLocks noGrp="1"/>
          </p:cNvSpPr>
          <p:nvPr>
            <p:ph idx="4"/>
          </p:nvPr>
        </p:nvSpPr>
        <p:spPr>
          <a:xfrm>
            <a:off x="5032108" y="1444295"/>
            <a:ext cx="4378590" cy="3941758"/>
          </a:xfrm>
        </p:spPr>
        <p:txBody>
          <a:bodyPr/>
          <a:lstStyle>
            <a:lvl1pPr>
              <a:spcBef>
                <a:spcPts val="0"/>
              </a:spcBef>
              <a:defRPr sz="2500"/>
            </a:lvl1pPr>
            <a:lvl2pPr>
              <a:defRPr sz="2100"/>
            </a:lvl2pPr>
            <a:lvl3pPr>
              <a:defRPr sz="19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txBox="1">
            <a:spLocks noGrp="1"/>
          </p:cNvSpPr>
          <p:nvPr>
            <p:ph type="dt" sz="half" idx="10"/>
          </p:nvPr>
        </p:nvSpPr>
        <p:spPr/>
        <p:txBody>
          <a:bodyPr/>
          <a:lstStyle>
            <a:lvl1pPr>
              <a:defRPr/>
            </a:lvl1pPr>
          </a:lstStyle>
          <a:p>
            <a:fld id="{DD273ACB-CCE4-4857-86B3-B10EBC7496AB}" type="datetime1">
              <a:rPr lang="el-GR" smtClean="0"/>
              <a:pPr/>
              <a:t>22/10/2013</a:t>
            </a:fld>
            <a:endParaRPr lang="el-GR"/>
          </a:p>
        </p:txBody>
      </p:sp>
      <p:sp>
        <p:nvSpPr>
          <p:cNvPr id="8" name="Footer Placeholder 7"/>
          <p:cNvSpPr txBox="1">
            <a:spLocks noGrp="1"/>
          </p:cNvSpPr>
          <p:nvPr>
            <p:ph type="ftr" sz="quarter" idx="11"/>
          </p:nvPr>
        </p:nvSpPr>
        <p:spPr/>
        <p:txBody>
          <a:bodyPr/>
          <a:lstStyle>
            <a:lvl1pPr>
              <a:defRPr/>
            </a:lvl1pPr>
          </a:lstStyle>
          <a:p>
            <a:endParaRPr lang="el-GR"/>
          </a:p>
        </p:txBody>
      </p:sp>
      <p:sp>
        <p:nvSpPr>
          <p:cNvPr id="9" name="Slide Number Placeholder 8"/>
          <p:cNvSpPr txBox="1">
            <a:spLocks noGrp="1"/>
          </p:cNvSpPr>
          <p:nvPr>
            <p:ph type="sldNum" sz="quarter" idx="12"/>
          </p:nvPr>
        </p:nvSpPr>
        <p:spPr/>
        <p:txBody>
          <a:bodyPr/>
          <a:lstStyle>
            <a:lvl1pPr>
              <a:defRPr/>
            </a:lvl1pPr>
          </a:lstStyle>
          <a:p>
            <a:fld id="{B58627D4-0BC7-47E1-8EB8-CE058D518BFA}" type="slidenum">
              <a:rPr lang="el-GR"/>
              <a:pPr/>
              <a:t>‹#›</a:t>
            </a:fld>
            <a:endParaRPr lang="el-G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gradFill>
          <a:gsLst>
            <a:gs pos="0">
              <a:srgbClr val="B3B3B3"/>
            </a:gs>
            <a:gs pos="100000">
              <a:srgbClr val="A0A0A0"/>
            </a:gs>
          </a:gsLst>
          <a:path path="circle">
            <a:fillToRect l="65000" r="35000" b="100000"/>
          </a:path>
        </a:gradFill>
        <a:effectLst/>
      </p:bgPr>
    </p:bg>
    <p:spTree>
      <p:nvGrpSpPr>
        <p:cNvPr id="1" name=""/>
        <p:cNvGrpSpPr/>
        <p:nvPr/>
      </p:nvGrpSpPr>
      <p:grpSpPr>
        <a:xfrm>
          <a:off x="0" y="0"/>
          <a:ext cx="0" cy="0"/>
          <a:chOff x="0" y="0"/>
          <a:chExt cx="0" cy="0"/>
        </a:xfrm>
      </p:grpSpPr>
      <p:sp>
        <p:nvSpPr>
          <p:cNvPr id="5" name="Title 5"/>
          <p:cNvSpPr txBox="1">
            <a:spLocks noGrp="1"/>
          </p:cNvSpPr>
          <p:nvPr>
            <p:ph type="title"/>
          </p:nvPr>
        </p:nvSpPr>
        <p:spPr/>
        <p:txBody>
          <a:bodyPr/>
          <a:lstStyle>
            <a:lvl1pPr>
              <a:defRPr>
                <a:solidFill>
                  <a:srgbClr val="DEF5FA"/>
                </a:solidFill>
              </a:defRPr>
            </a:lvl1pPr>
          </a:lstStyle>
          <a:p>
            <a:pPr lvl="0"/>
            <a:r>
              <a:rPr lang="en-US"/>
              <a:t>Click to edit Master title style</a:t>
            </a:r>
          </a:p>
        </p:txBody>
      </p:sp>
      <p:sp>
        <p:nvSpPr>
          <p:cNvPr id="3" name="Date Placeholder 2"/>
          <p:cNvSpPr txBox="1">
            <a:spLocks noGrp="1"/>
          </p:cNvSpPr>
          <p:nvPr>
            <p:ph type="dt" sz="half" idx="10"/>
          </p:nvPr>
        </p:nvSpPr>
        <p:spPr/>
        <p:txBody>
          <a:bodyPr/>
          <a:lstStyle>
            <a:lvl1pPr>
              <a:defRPr>
                <a:solidFill>
                  <a:srgbClr val="FFFFFF"/>
                </a:solidFill>
              </a:defRPr>
            </a:lvl1pPr>
          </a:lstStyle>
          <a:p>
            <a:fld id="{D147725D-7C26-4D5D-89C9-500607C09942}" type="datetime1">
              <a:rPr lang="el-GR" smtClean="0"/>
              <a:pPr/>
              <a:t>22/10/2013</a:t>
            </a:fld>
            <a:endParaRPr lang="el-GR"/>
          </a:p>
        </p:txBody>
      </p:sp>
      <p:sp>
        <p:nvSpPr>
          <p:cNvPr id="4" name="Footer Placeholder 3"/>
          <p:cNvSpPr txBox="1">
            <a:spLocks noGrp="1"/>
          </p:cNvSpPr>
          <p:nvPr>
            <p:ph type="ftr" sz="quarter" idx="11"/>
          </p:nvPr>
        </p:nvSpPr>
        <p:spPr/>
        <p:txBody>
          <a:bodyPr/>
          <a:lstStyle>
            <a:lvl1pPr>
              <a:defRPr>
                <a:solidFill>
                  <a:srgbClr val="FFFFFF"/>
                </a:solidFill>
              </a:defRPr>
            </a:lvl1pPr>
          </a:lstStyle>
          <a:p>
            <a:endParaRPr lang="el-GR"/>
          </a:p>
        </p:txBody>
      </p:sp>
      <p:sp>
        <p:nvSpPr>
          <p:cNvPr id="6" name="Slide Number Placeholder 4"/>
          <p:cNvSpPr txBox="1">
            <a:spLocks noGrp="1"/>
          </p:cNvSpPr>
          <p:nvPr>
            <p:ph type="sldNum" sz="quarter" idx="12"/>
          </p:nvPr>
        </p:nvSpPr>
        <p:spPr/>
        <p:txBody>
          <a:bodyPr/>
          <a:lstStyle>
            <a:lvl1pPr>
              <a:defRPr>
                <a:solidFill>
                  <a:srgbClr val="FFFFFF"/>
                </a:solidFill>
              </a:defRPr>
            </a:lvl1pPr>
          </a:lstStyle>
          <a:p>
            <a:fld id="{8977E227-BAB7-4910-95CC-080177192C97}" type="slidenum">
              <a:rPr lang="el-GR"/>
              <a:pPr/>
              <a:t>‹#›</a:t>
            </a:fld>
            <a:endParaRPr lang="el-G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txBox="1">
            <a:spLocks noGrp="1"/>
          </p:cNvSpPr>
          <p:nvPr>
            <p:ph type="dt" sz="half" idx="10"/>
          </p:nvPr>
        </p:nvSpPr>
        <p:spPr>
          <a:ln/>
        </p:spPr>
        <p:txBody>
          <a:bodyPr/>
          <a:lstStyle>
            <a:lvl1pPr>
              <a:defRPr/>
            </a:lvl1pPr>
          </a:lstStyle>
          <a:p>
            <a:fld id="{47A317B7-3A72-4D3F-AD9D-DCBDE31B0961}" type="datetime1">
              <a:rPr lang="el-GR" smtClean="0"/>
              <a:pPr/>
              <a:t>22/10/2013</a:t>
            </a:fld>
            <a:endParaRPr lang="el-GR"/>
          </a:p>
        </p:txBody>
      </p:sp>
      <p:sp>
        <p:nvSpPr>
          <p:cNvPr id="3" name="Footer Placeholder 21"/>
          <p:cNvSpPr txBox="1">
            <a:spLocks noGrp="1"/>
          </p:cNvSpPr>
          <p:nvPr>
            <p:ph type="ftr" sz="quarter" idx="11"/>
          </p:nvPr>
        </p:nvSpPr>
        <p:spPr>
          <a:ln/>
        </p:spPr>
        <p:txBody>
          <a:bodyPr/>
          <a:lstStyle>
            <a:lvl1pPr>
              <a:defRPr/>
            </a:lvl1pPr>
          </a:lstStyle>
          <a:p>
            <a:endParaRPr lang="el-GR"/>
          </a:p>
        </p:txBody>
      </p:sp>
      <p:sp>
        <p:nvSpPr>
          <p:cNvPr id="4" name="Slide Number Placeholder 17"/>
          <p:cNvSpPr txBox="1">
            <a:spLocks noGrp="1"/>
          </p:cNvSpPr>
          <p:nvPr>
            <p:ph type="sldNum" sz="quarter" idx="12"/>
          </p:nvPr>
        </p:nvSpPr>
        <p:spPr>
          <a:ln/>
        </p:spPr>
        <p:txBody>
          <a:bodyPr/>
          <a:lstStyle>
            <a:lvl1pPr>
              <a:defRPr/>
            </a:lvl1pPr>
          </a:lstStyle>
          <a:p>
            <a:fld id="{EE6C0CA6-9D27-4388-A210-A0B2494D9247}" type="slidenum">
              <a:rPr lang="el-GR"/>
              <a:pPr/>
              <a:t>‹#›</a:t>
            </a:fld>
            <a:endParaRPr lang="el-G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a:blip r:embed="rId2" cstate="print"/>
          <a:tile sx="57129" sy="57129" algn="tl"/>
        </a:blipFill>
        <a:effectLst/>
      </p:bgPr>
    </p:bg>
    <p:spTree>
      <p:nvGrpSpPr>
        <p:cNvPr id="1" name=""/>
        <p:cNvGrpSpPr/>
        <p:nvPr/>
      </p:nvGrpSpPr>
      <p:grpSpPr>
        <a:xfrm>
          <a:off x="0" y="0"/>
          <a:ext cx="0" cy="0"/>
          <a:chOff x="0" y="0"/>
          <a:chExt cx="0" cy="0"/>
        </a:xfrm>
      </p:grpSpPr>
      <p:sp>
        <p:nvSpPr>
          <p:cNvPr id="2" name="Title 1"/>
          <p:cNvSpPr txBox="1">
            <a:spLocks noGrp="1"/>
          </p:cNvSpPr>
          <p:nvPr>
            <p:ph type="title"/>
          </p:nvPr>
        </p:nvSpPr>
        <p:spPr>
          <a:xfrm>
            <a:off x="990600" y="4876796"/>
            <a:ext cx="8105257" cy="457200"/>
          </a:xfrm>
        </p:spPr>
        <p:txBody>
          <a:bodyPr anchor="t"/>
          <a:lstStyle>
            <a:lvl1pPr algn="r">
              <a:defRPr sz="2600" b="0">
                <a:solidFill>
                  <a:srgbClr val="2DA2BF"/>
                </a:solidFill>
              </a:defRPr>
            </a:lvl1pPr>
          </a:lstStyle>
          <a:p>
            <a:pPr lvl="0"/>
            <a:r>
              <a:rPr lang="en-US"/>
              <a:t>Click to edit Master title style</a:t>
            </a:r>
          </a:p>
        </p:txBody>
      </p:sp>
      <p:sp>
        <p:nvSpPr>
          <p:cNvPr id="3" name="Text Placeholder 2"/>
          <p:cNvSpPr txBox="1">
            <a:spLocks noGrp="1"/>
          </p:cNvSpPr>
          <p:nvPr>
            <p:ph type="body" idx="2"/>
          </p:nvPr>
        </p:nvSpPr>
        <p:spPr>
          <a:xfrm>
            <a:off x="4787897" y="5355101"/>
            <a:ext cx="4305811" cy="914400"/>
          </a:xfrm>
        </p:spPr>
        <p:txBody>
          <a:bodyPr/>
          <a:lstStyle>
            <a:lvl1pPr marL="0" indent="0" algn="r">
              <a:buNone/>
              <a:defRPr sz="1600"/>
            </a:lvl1pPr>
          </a:lstStyle>
          <a:p>
            <a:pPr lvl="0"/>
            <a:r>
              <a:rPr lang="en-US"/>
              <a:t>Click to edit Master text styles</a:t>
            </a:r>
          </a:p>
        </p:txBody>
      </p:sp>
      <p:sp>
        <p:nvSpPr>
          <p:cNvPr id="4" name="Content Placeholder 3"/>
          <p:cNvSpPr txBox="1">
            <a:spLocks noGrp="1"/>
          </p:cNvSpPr>
          <p:nvPr>
            <p:ph idx="1"/>
          </p:nvPr>
        </p:nvSpPr>
        <p:spPr>
          <a:xfrm>
            <a:off x="990600" y="274320"/>
            <a:ext cx="8103108" cy="4572000"/>
          </a:xfrm>
        </p:spPr>
        <p:txBody>
          <a:bodyPr/>
          <a:lstStyle>
            <a:lvl1pPr>
              <a:defRPr sz="3400"/>
            </a:lvl1pPr>
            <a:lvl2pPr>
              <a:defRPr sz="2900"/>
            </a:lvl2pPr>
            <a:lvl3pPr>
              <a:defRPr sz="2500"/>
            </a:lvl3pPr>
            <a:lvl4pPr>
              <a:defRPr sz="2100"/>
            </a:lvl4pPr>
            <a:lvl5pPr>
              <a:defRPr sz="2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txBox="1">
            <a:spLocks noGrp="1"/>
          </p:cNvSpPr>
          <p:nvPr>
            <p:ph type="dt" sz="half" idx="10"/>
          </p:nvPr>
        </p:nvSpPr>
        <p:spPr/>
        <p:txBody>
          <a:bodyPr/>
          <a:lstStyle>
            <a:lvl1pPr>
              <a:defRPr/>
            </a:lvl1pPr>
          </a:lstStyle>
          <a:p>
            <a:fld id="{D105925B-074F-4167-AF41-F04BCE656A54}" type="datetime1">
              <a:rPr lang="el-GR" smtClean="0"/>
              <a:pPr/>
              <a:t>22/10/2013</a:t>
            </a:fld>
            <a:endParaRPr lang="el-GR"/>
          </a:p>
        </p:txBody>
      </p:sp>
      <p:sp>
        <p:nvSpPr>
          <p:cNvPr id="6" name="Footer Placeholder 5"/>
          <p:cNvSpPr txBox="1">
            <a:spLocks noGrp="1"/>
          </p:cNvSpPr>
          <p:nvPr>
            <p:ph type="ftr" sz="quarter" idx="11"/>
          </p:nvPr>
        </p:nvSpPr>
        <p:spPr/>
        <p:txBody>
          <a:bodyPr/>
          <a:lstStyle>
            <a:lvl1pPr>
              <a:defRPr/>
            </a:lvl1pPr>
          </a:lstStyle>
          <a:p>
            <a:endParaRPr lang="el-GR"/>
          </a:p>
        </p:txBody>
      </p:sp>
      <p:sp>
        <p:nvSpPr>
          <p:cNvPr id="7" name="Slide Number Placeholder 6"/>
          <p:cNvSpPr txBox="1">
            <a:spLocks noGrp="1"/>
          </p:cNvSpPr>
          <p:nvPr>
            <p:ph type="sldNum" sz="quarter" idx="12"/>
          </p:nvPr>
        </p:nvSpPr>
        <p:spPr/>
        <p:txBody>
          <a:bodyPr/>
          <a:lstStyle>
            <a:lvl1pPr>
              <a:defRPr/>
            </a:lvl1pPr>
          </a:lstStyle>
          <a:p>
            <a:fld id="{DBA74215-0CB1-4FF5-95A6-A74A75082349}" type="slidenum">
              <a:rPr lang="el-GR"/>
              <a:pPr/>
              <a:t>‹#›</a:t>
            </a:fld>
            <a:endParaRPr lang="el-G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gradFill>
          <a:gsLst>
            <a:gs pos="0">
              <a:srgbClr val="B3B3B3"/>
            </a:gs>
            <a:gs pos="100000">
              <a:srgbClr val="A0A0A0"/>
            </a:gs>
          </a:gsLst>
          <a:path path="circle">
            <a:fillToRect l="65000" r="35000" b="100000"/>
          </a:path>
        </a:gradFill>
        <a:effectLst/>
      </p:bgPr>
    </p:bg>
    <p:spTree>
      <p:nvGrpSpPr>
        <p:cNvPr id="1" name=""/>
        <p:cNvGrpSpPr/>
        <p:nvPr/>
      </p:nvGrpSpPr>
      <p:grpSpPr>
        <a:xfrm>
          <a:off x="0" y="0"/>
          <a:ext cx="0" cy="0"/>
          <a:chOff x="0" y="0"/>
          <a:chExt cx="0" cy="0"/>
        </a:xfrm>
      </p:grpSpPr>
      <p:sp>
        <p:nvSpPr>
          <p:cNvPr id="5" name="Freeform 4"/>
          <p:cNvSpPr>
            <a:spLocks/>
          </p:cNvSpPr>
          <p:nvPr/>
        </p:nvSpPr>
        <p:spPr bwMode="auto">
          <a:xfrm>
            <a:off x="541735" y="5945188"/>
            <a:ext cx="5352237" cy="920750"/>
          </a:xfrm>
          <a:custGeom>
            <a:avLst/>
            <a:gdLst>
              <a:gd name="T0" fmla="*/ 2470311 w 7485"/>
              <a:gd name="T1" fmla="*/ 0 h 337"/>
              <a:gd name="T2" fmla="*/ 4940622 w 7485"/>
              <a:gd name="T3" fmla="*/ 460538 h 337"/>
              <a:gd name="T4" fmla="*/ 2470311 w 7485"/>
              <a:gd name="T5" fmla="*/ 921075 h 337"/>
              <a:gd name="T6" fmla="*/ 0 w 7485"/>
              <a:gd name="T7" fmla="*/ 460538 h 337"/>
              <a:gd name="T8" fmla="*/ 0 w 7485"/>
              <a:gd name="T9" fmla="*/ 0 h 337"/>
              <a:gd name="T10" fmla="*/ 3802002 w 7485"/>
              <a:gd name="T11" fmla="*/ 0 h 337"/>
              <a:gd name="T12" fmla="*/ 3802002 w 7485"/>
              <a:gd name="T13" fmla="*/ 1443109 h 337"/>
              <a:gd name="T14" fmla="*/ 31683 w 7485"/>
              <a:gd name="T15" fmla="*/ 0 h 337"/>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7485"/>
              <a:gd name="T25" fmla="*/ 0 h 337"/>
              <a:gd name="T26" fmla="*/ 7485 w 7485"/>
              <a:gd name="T27" fmla="*/ 337 h 3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85" h="337">
                <a:moveTo>
                  <a:pt x="0" y="2"/>
                </a:moveTo>
                <a:lnTo>
                  <a:pt x="7485" y="337"/>
                </a:lnTo>
                <a:lnTo>
                  <a:pt x="5558" y="337"/>
                </a:lnTo>
                <a:lnTo>
                  <a:pt x="1" y="0"/>
                </a:lnTo>
              </a:path>
            </a:pathLst>
          </a:custGeom>
          <a:noFill/>
          <a:ln w="9525">
            <a:noFill/>
            <a:prstDash val="solid"/>
            <a:round/>
            <a:headEnd/>
            <a:tailEnd/>
          </a:ln>
        </p:spPr>
        <p:txBody>
          <a:bodyPr lIns="95782" tIns="47891" rIns="95782" bIns="47891"/>
          <a:lstStyle/>
          <a:p>
            <a:pPr>
              <a:defRPr/>
            </a:pPr>
            <a:endParaRPr lang="el-GR"/>
          </a:p>
        </p:txBody>
      </p:sp>
      <p:sp>
        <p:nvSpPr>
          <p:cNvPr id="6" name="Freeform 5"/>
          <p:cNvSpPr>
            <a:spLocks/>
          </p:cNvSpPr>
          <p:nvPr/>
        </p:nvSpPr>
        <p:spPr bwMode="auto">
          <a:xfrm>
            <a:off x="525765" y="5938384"/>
            <a:ext cx="3998516" cy="934357"/>
          </a:xfrm>
          <a:custGeom>
            <a:avLst/>
            <a:gdLst>
              <a:gd name="T0" fmla="*/ 1845227 w 5591"/>
              <a:gd name="T1" fmla="*/ 0 h 588"/>
              <a:gd name="T2" fmla="*/ 3690454 w 5591"/>
              <a:gd name="T3" fmla="*/ 466723 h 588"/>
              <a:gd name="T4" fmla="*/ 1845227 w 5591"/>
              <a:gd name="T5" fmla="*/ 933446 h 588"/>
              <a:gd name="T6" fmla="*/ 0 w 5591"/>
              <a:gd name="T7" fmla="*/ 466723 h 588"/>
              <a:gd name="T8" fmla="*/ 0 w 5591"/>
              <a:gd name="T9" fmla="*/ 0 h 588"/>
              <a:gd name="T10" fmla="*/ 3802006 w 5591"/>
              <a:gd name="T11" fmla="*/ 0 h 588"/>
              <a:gd name="T12" fmla="*/ 3802006 w 5591"/>
              <a:gd name="T13" fmla="*/ 838196 h 588"/>
              <a:gd name="T14" fmla="*/ 31683 w 5591"/>
              <a:gd name="T15" fmla="*/ 0 h 588"/>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5591"/>
              <a:gd name="T25" fmla="*/ 0 h 588"/>
              <a:gd name="T26" fmla="*/ 5591 w 5591"/>
              <a:gd name="T27" fmla="*/ 588 h 5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91" h="588">
                <a:moveTo>
                  <a:pt x="0" y="0"/>
                </a:moveTo>
                <a:lnTo>
                  <a:pt x="5591" y="585"/>
                </a:lnTo>
                <a:lnTo>
                  <a:pt x="4415" y="588"/>
                </a:lnTo>
                <a:lnTo>
                  <a:pt x="12" y="4"/>
                </a:lnTo>
              </a:path>
            </a:pathLst>
          </a:custGeom>
          <a:noFill/>
          <a:ln w="9525">
            <a:noFill/>
            <a:prstDash val="solid"/>
            <a:round/>
            <a:headEnd/>
            <a:tailEnd/>
          </a:ln>
        </p:spPr>
        <p:txBody>
          <a:bodyPr lIns="95782" tIns="47891" rIns="95782" bIns="47891"/>
          <a:lstStyle/>
          <a:p>
            <a:pPr>
              <a:defRPr/>
            </a:pPr>
            <a:endParaRPr lang="el-GR"/>
          </a:p>
        </p:txBody>
      </p:sp>
      <p:sp>
        <p:nvSpPr>
          <p:cNvPr id="8" name="Right Triangle 9"/>
          <p:cNvSpPr>
            <a:spLocks/>
          </p:cNvSpPr>
          <p:nvPr/>
        </p:nvSpPr>
        <p:spPr bwMode="auto">
          <a:xfrm>
            <a:off x="-7371" y="5790974"/>
            <a:ext cx="3686497" cy="1081768"/>
          </a:xfrm>
          <a:custGeom>
            <a:avLst/>
            <a:gdLst>
              <a:gd name="T0" fmla="*/ 1701159 w 3402317"/>
              <a:gd name="T1" fmla="*/ 0 h 1080866"/>
              <a:gd name="T2" fmla="*/ 3402317 w 3402317"/>
              <a:gd name="T3" fmla="*/ 540433 h 1080866"/>
              <a:gd name="T4" fmla="*/ 1701159 w 3402317"/>
              <a:gd name="T5" fmla="*/ 1080866 h 1080866"/>
              <a:gd name="T6" fmla="*/ 0 w 3402317"/>
              <a:gd name="T7" fmla="*/ 540433 h 1080866"/>
              <a:gd name="T8" fmla="*/ 0 w 3402317"/>
              <a:gd name="T9" fmla="*/ 0 h 1080866"/>
              <a:gd name="T10" fmla="*/ 0 w 3402317"/>
              <a:gd name="T11" fmla="*/ 1080866 h 1080866"/>
              <a:gd name="T12" fmla="*/ 3402317 w 3402317"/>
              <a:gd name="T13" fmla="*/ 1080866 h 1080866"/>
              <a:gd name="T14" fmla="*/ 1701159 w 3402317"/>
              <a:gd name="T15" fmla="*/ 540433 h 1080866"/>
              <a:gd name="T16" fmla="*/ 17694720 60000 65536"/>
              <a:gd name="T17" fmla="*/ 0 60000 65536"/>
              <a:gd name="T18" fmla="*/ 5898240 60000 65536"/>
              <a:gd name="T19" fmla="*/ 11796480 60000 65536"/>
              <a:gd name="T20" fmla="*/ 17694720 60000 65536"/>
              <a:gd name="T21" fmla="*/ 5898240 60000 65536"/>
              <a:gd name="T22" fmla="*/ 5898240 60000 65536"/>
              <a:gd name="T23" fmla="*/ 0 60000 65536"/>
              <a:gd name="T24" fmla="*/ 283526 w 3402317"/>
              <a:gd name="T25" fmla="*/ 630505 h 1080866"/>
              <a:gd name="T26" fmla="*/ 1984685 w 3402317"/>
              <a:gd name="T27" fmla="*/ 990794 h 10808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02317" h="1080866">
                <a:moveTo>
                  <a:pt x="0" y="1080866"/>
                </a:moveTo>
                <a:lnTo>
                  <a:pt x="0" y="0"/>
                </a:lnTo>
                <a:lnTo>
                  <a:pt x="3402317" y="1080866"/>
                </a:lnTo>
                <a:lnTo>
                  <a:pt x="0" y="1080866"/>
                </a:lnTo>
                <a:close/>
              </a:path>
            </a:pathLst>
          </a:custGeom>
          <a:blipFill dpi="0" rotWithShape="1">
            <a:blip r:embed="rId2" cstate="print"/>
            <a:srcRect/>
            <a:stretch>
              <a:fillRect/>
            </a:stretch>
          </a:blipFill>
          <a:ln w="9525">
            <a:noFill/>
            <a:prstDash val="solid"/>
            <a:round/>
            <a:headEnd/>
            <a:tailEnd/>
          </a:ln>
        </p:spPr>
        <p:txBody>
          <a:bodyPr lIns="95782" tIns="47891" rIns="95782" bIns="47891" anchor="ctr" anchorCtr="1"/>
          <a:lstStyle/>
          <a:p>
            <a:pPr>
              <a:defRPr/>
            </a:pPr>
            <a:endParaRPr lang="el-GR"/>
          </a:p>
        </p:txBody>
      </p:sp>
      <p:cxnSp>
        <p:nvCxnSpPr>
          <p:cNvPr id="9" name="Straight Connector 10"/>
          <p:cNvCxnSpPr>
            <a:cxnSpLocks noChangeShapeType="1"/>
          </p:cNvCxnSpPr>
          <p:nvPr/>
        </p:nvCxnSpPr>
        <p:spPr bwMode="auto">
          <a:xfrm>
            <a:off x="-9827" y="5787571"/>
            <a:ext cx="3688954" cy="1085170"/>
          </a:xfrm>
          <a:prstGeom prst="straightConnector1">
            <a:avLst/>
          </a:prstGeom>
          <a:noFill/>
          <a:ln w="12060">
            <a:solidFill>
              <a:srgbClr val="156D83"/>
            </a:solidFill>
            <a:miter lim="800000"/>
            <a:headEnd/>
            <a:tailEnd/>
          </a:ln>
        </p:spPr>
      </p:cxnSp>
      <p:sp>
        <p:nvSpPr>
          <p:cNvPr id="10" name="Chevron 11"/>
          <p:cNvSpPr>
            <a:spLocks/>
          </p:cNvSpPr>
          <p:nvPr/>
        </p:nvSpPr>
        <p:spPr bwMode="auto">
          <a:xfrm>
            <a:off x="9386378" y="4988153"/>
            <a:ext cx="197776" cy="227919"/>
          </a:xfrm>
          <a:custGeom>
            <a:avLst/>
            <a:gdLst>
              <a:gd name="T0" fmla="*/ 91440 w 182880"/>
              <a:gd name="T1" fmla="*/ 0 h 228600"/>
              <a:gd name="T2" fmla="*/ 182880 w 182880"/>
              <a:gd name="T3" fmla="*/ 114300 h 228600"/>
              <a:gd name="T4" fmla="*/ 91440 w 182880"/>
              <a:gd name="T5" fmla="*/ 228600 h 228600"/>
              <a:gd name="T6" fmla="*/ 0 w 182880"/>
              <a:gd name="T7" fmla="*/ 114300 h 228600"/>
              <a:gd name="T8" fmla="*/ 45720 w 182880"/>
              <a:gd name="T9" fmla="*/ 0 h 228600"/>
              <a:gd name="T10" fmla="*/ 91440 w 182880"/>
              <a:gd name="T11" fmla="*/ 114300 h 228600"/>
              <a:gd name="T12" fmla="*/ 45720 w 182880"/>
              <a:gd name="T13" fmla="*/ 228600 h 228600"/>
              <a:gd name="T14" fmla="*/ 17694720 60000 65536"/>
              <a:gd name="T15" fmla="*/ 0 60000 65536"/>
              <a:gd name="T16" fmla="*/ 5898240 60000 65536"/>
              <a:gd name="T17" fmla="*/ 11796480 60000 65536"/>
              <a:gd name="T18" fmla="*/ 17694720 60000 65536"/>
              <a:gd name="T19" fmla="*/ 11796480 60000 65536"/>
              <a:gd name="T20" fmla="*/ 5898240 60000 65536"/>
              <a:gd name="T21" fmla="*/ 0 w 182880"/>
              <a:gd name="T22" fmla="*/ 0 h 228600"/>
              <a:gd name="T23" fmla="*/ 182880 w 182880"/>
              <a:gd name="T24" fmla="*/ 228600 h 228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880" h="228600">
                <a:moveTo>
                  <a:pt x="0" y="0"/>
                </a:moveTo>
                <a:lnTo>
                  <a:pt x="91440" y="0"/>
                </a:lnTo>
                <a:lnTo>
                  <a:pt x="182880" y="114300"/>
                </a:lnTo>
                <a:lnTo>
                  <a:pt x="91440" y="228600"/>
                </a:lnTo>
                <a:lnTo>
                  <a:pt x="0" y="228600"/>
                </a:lnTo>
                <a:lnTo>
                  <a:pt x="91440" y="114300"/>
                </a:lnTo>
                <a:lnTo>
                  <a:pt x="0" y="0"/>
                </a:lnTo>
                <a:close/>
              </a:path>
            </a:pathLst>
          </a:custGeom>
          <a:gradFill rotWithShape="0">
            <a:gsLst>
              <a:gs pos="0">
                <a:srgbClr val="1389A6"/>
              </a:gs>
              <a:gs pos="100000">
                <a:srgbClr val="50B8DA"/>
              </a:gs>
            </a:gsLst>
            <a:lin ang="16200000"/>
          </a:gradFill>
          <a:ln w="3172">
            <a:solidFill>
              <a:srgbClr val="1E768C"/>
            </a:solidFill>
            <a:prstDash val="solid"/>
            <a:round/>
            <a:headEnd/>
            <a:tailEnd/>
          </a:ln>
          <a:effectLst>
            <a:outerShdw dist="25402" dir="5400000" algn="tl" rotWithShape="0">
              <a:srgbClr val="000000">
                <a:alpha val="45999"/>
              </a:srgbClr>
            </a:outerShdw>
          </a:effectLst>
        </p:spPr>
        <p:txBody>
          <a:bodyPr lIns="95782" tIns="47891" rIns="95782" bIns="47891" anchor="ctr"/>
          <a:lstStyle/>
          <a:p>
            <a:pPr>
              <a:defRPr/>
            </a:pPr>
            <a:endParaRPr lang="el-GR"/>
          </a:p>
        </p:txBody>
      </p:sp>
      <p:sp>
        <p:nvSpPr>
          <p:cNvPr id="11" name="Chevron 12"/>
          <p:cNvSpPr>
            <a:spLocks/>
          </p:cNvSpPr>
          <p:nvPr/>
        </p:nvSpPr>
        <p:spPr bwMode="auto">
          <a:xfrm>
            <a:off x="9183688" y="4988153"/>
            <a:ext cx="197776" cy="227919"/>
          </a:xfrm>
          <a:custGeom>
            <a:avLst/>
            <a:gdLst>
              <a:gd name="T0" fmla="*/ 91440 w 182880"/>
              <a:gd name="T1" fmla="*/ 0 h 228600"/>
              <a:gd name="T2" fmla="*/ 182880 w 182880"/>
              <a:gd name="T3" fmla="*/ 114300 h 228600"/>
              <a:gd name="T4" fmla="*/ 91440 w 182880"/>
              <a:gd name="T5" fmla="*/ 228600 h 228600"/>
              <a:gd name="T6" fmla="*/ 0 w 182880"/>
              <a:gd name="T7" fmla="*/ 114300 h 228600"/>
              <a:gd name="T8" fmla="*/ 45720 w 182880"/>
              <a:gd name="T9" fmla="*/ 0 h 228600"/>
              <a:gd name="T10" fmla="*/ 91440 w 182880"/>
              <a:gd name="T11" fmla="*/ 114300 h 228600"/>
              <a:gd name="T12" fmla="*/ 45720 w 182880"/>
              <a:gd name="T13" fmla="*/ 228600 h 228600"/>
              <a:gd name="T14" fmla="*/ 17694720 60000 65536"/>
              <a:gd name="T15" fmla="*/ 0 60000 65536"/>
              <a:gd name="T16" fmla="*/ 5898240 60000 65536"/>
              <a:gd name="T17" fmla="*/ 11796480 60000 65536"/>
              <a:gd name="T18" fmla="*/ 17694720 60000 65536"/>
              <a:gd name="T19" fmla="*/ 11796480 60000 65536"/>
              <a:gd name="T20" fmla="*/ 5898240 60000 65536"/>
              <a:gd name="T21" fmla="*/ 0 w 182880"/>
              <a:gd name="T22" fmla="*/ 0 h 228600"/>
              <a:gd name="T23" fmla="*/ 182880 w 182880"/>
              <a:gd name="T24" fmla="*/ 228600 h 228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880" h="228600">
                <a:moveTo>
                  <a:pt x="0" y="0"/>
                </a:moveTo>
                <a:lnTo>
                  <a:pt x="91440" y="0"/>
                </a:lnTo>
                <a:lnTo>
                  <a:pt x="182880" y="114300"/>
                </a:lnTo>
                <a:lnTo>
                  <a:pt x="91440" y="228600"/>
                </a:lnTo>
                <a:lnTo>
                  <a:pt x="0" y="228600"/>
                </a:lnTo>
                <a:lnTo>
                  <a:pt x="91440" y="114300"/>
                </a:lnTo>
                <a:lnTo>
                  <a:pt x="0" y="0"/>
                </a:lnTo>
                <a:close/>
              </a:path>
            </a:pathLst>
          </a:custGeom>
          <a:gradFill rotWithShape="0">
            <a:gsLst>
              <a:gs pos="0">
                <a:srgbClr val="1389A6"/>
              </a:gs>
              <a:gs pos="100000">
                <a:srgbClr val="50B8DA"/>
              </a:gs>
            </a:gsLst>
            <a:lin ang="16200000"/>
          </a:gradFill>
          <a:ln w="3172">
            <a:solidFill>
              <a:srgbClr val="1E768C"/>
            </a:solidFill>
            <a:prstDash val="solid"/>
            <a:round/>
            <a:headEnd/>
            <a:tailEnd/>
          </a:ln>
          <a:effectLst>
            <a:outerShdw dist="25402" dir="5400000" algn="tl" rotWithShape="0">
              <a:srgbClr val="000000">
                <a:alpha val="45999"/>
              </a:srgbClr>
            </a:outerShdw>
          </a:effectLst>
        </p:spPr>
        <p:txBody>
          <a:bodyPr lIns="95782" tIns="47891" rIns="95782" bIns="47891" anchor="ctr"/>
          <a:lstStyle/>
          <a:p>
            <a:pPr>
              <a:defRPr/>
            </a:pPr>
            <a:endParaRPr lang="el-GR"/>
          </a:p>
        </p:txBody>
      </p:sp>
      <p:sp>
        <p:nvSpPr>
          <p:cNvPr id="2" name="Text Placeholder 3"/>
          <p:cNvSpPr txBox="1">
            <a:spLocks noGrp="1"/>
          </p:cNvSpPr>
          <p:nvPr>
            <p:ph type="body" idx="2"/>
          </p:nvPr>
        </p:nvSpPr>
        <p:spPr>
          <a:xfrm>
            <a:off x="1236338" y="5443404"/>
            <a:ext cx="7759695" cy="648236"/>
          </a:xfrm>
        </p:spPr>
        <p:txBody>
          <a:bodyPr tIns="0"/>
          <a:lstStyle>
            <a:lvl1pPr marL="0" marR="19156" indent="0" algn="r">
              <a:buNone/>
              <a:defRPr sz="1500">
                <a:solidFill>
                  <a:srgbClr val="FFFFFF"/>
                </a:solidFill>
              </a:defRPr>
            </a:lvl1pPr>
          </a:lstStyle>
          <a:p>
            <a:pPr lvl="0"/>
            <a:r>
              <a:rPr lang="en-US"/>
              <a:t>Click to edit Master text styles</a:t>
            </a:r>
          </a:p>
        </p:txBody>
      </p:sp>
      <p:sp>
        <p:nvSpPr>
          <p:cNvPr id="3" name="Picture Placeholder 2"/>
          <p:cNvSpPr txBox="1">
            <a:spLocks noGrp="1"/>
          </p:cNvSpPr>
          <p:nvPr>
            <p:ph type="pic" idx="1"/>
          </p:nvPr>
        </p:nvSpPr>
        <p:spPr>
          <a:xfrm>
            <a:off x="247650" y="189966"/>
            <a:ext cx="9410700" cy="4389120"/>
          </a:xfrm>
          <a:solidFill>
            <a:srgbClr val="464646"/>
          </a:solidFill>
          <a:ln w="9528">
            <a:solidFill>
              <a:srgbClr val="000000"/>
            </a:solidFill>
            <a:prstDash val="solid"/>
          </a:ln>
        </p:spPr>
        <p:txBody>
          <a:bodyPr/>
          <a:lstStyle>
            <a:lvl1pPr marL="0" indent="0">
              <a:buNone/>
              <a:defRPr sz="3400">
                <a:solidFill>
                  <a:srgbClr val="FFFFFF"/>
                </a:solidFill>
              </a:defRPr>
            </a:lvl1pPr>
          </a:lstStyle>
          <a:p>
            <a:pPr lvl="0"/>
            <a:r>
              <a:rPr lang="en-US" noProof="0" smtClean="0"/>
              <a:t>Click icon to add picture</a:t>
            </a:r>
          </a:p>
        </p:txBody>
      </p:sp>
      <p:sp>
        <p:nvSpPr>
          <p:cNvPr id="7" name="Title 1"/>
          <p:cNvSpPr txBox="1">
            <a:spLocks noGrp="1"/>
          </p:cNvSpPr>
          <p:nvPr>
            <p:ph type="title"/>
          </p:nvPr>
        </p:nvSpPr>
        <p:spPr>
          <a:xfrm>
            <a:off x="247650" y="4865120"/>
            <a:ext cx="8748385" cy="562676"/>
          </a:xfrm>
        </p:spPr>
        <p:txBody>
          <a:bodyPr anchor="t"/>
          <a:lstStyle>
            <a:lvl1pPr algn="r">
              <a:defRPr sz="3100" b="0">
                <a:solidFill>
                  <a:srgbClr val="2DA2BF"/>
                </a:solidFill>
                <a:effectLst>
                  <a:outerShdw dist="24999" dir="5400000">
                    <a:srgbClr val="000000"/>
                  </a:outerShdw>
                </a:effectLst>
              </a:defRPr>
            </a:lvl1pPr>
          </a:lstStyle>
          <a:p>
            <a:pPr lvl="0"/>
            <a:r>
              <a:rPr lang="en-US"/>
              <a:t>Click to edit Master title style</a:t>
            </a:r>
          </a:p>
        </p:txBody>
      </p:sp>
      <p:sp>
        <p:nvSpPr>
          <p:cNvPr id="12" name="Date Placeholder 4"/>
          <p:cNvSpPr txBox="1">
            <a:spLocks noGrp="1"/>
          </p:cNvSpPr>
          <p:nvPr>
            <p:ph type="dt" sz="half" idx="10"/>
          </p:nvPr>
        </p:nvSpPr>
        <p:spPr/>
        <p:txBody>
          <a:bodyPr/>
          <a:lstStyle>
            <a:lvl1pPr>
              <a:defRPr>
                <a:solidFill>
                  <a:srgbClr val="FFFFFF"/>
                </a:solidFill>
              </a:defRPr>
            </a:lvl1pPr>
          </a:lstStyle>
          <a:p>
            <a:fld id="{C9622D66-E6B8-4F33-A907-4205D71B01D2}" type="datetime1">
              <a:rPr lang="el-GR" smtClean="0"/>
              <a:pPr/>
              <a:t>22/10/2013</a:t>
            </a:fld>
            <a:endParaRPr lang="el-GR"/>
          </a:p>
        </p:txBody>
      </p:sp>
      <p:sp>
        <p:nvSpPr>
          <p:cNvPr id="13" name="Footer Placeholder 5"/>
          <p:cNvSpPr txBox="1">
            <a:spLocks noGrp="1"/>
          </p:cNvSpPr>
          <p:nvPr>
            <p:ph type="ftr" sz="quarter" idx="11"/>
          </p:nvPr>
        </p:nvSpPr>
        <p:spPr/>
        <p:txBody>
          <a:bodyPr/>
          <a:lstStyle>
            <a:lvl1pPr>
              <a:defRPr>
                <a:solidFill>
                  <a:srgbClr val="FFFFFF"/>
                </a:solidFill>
              </a:defRPr>
            </a:lvl1pPr>
          </a:lstStyle>
          <a:p>
            <a:endParaRPr lang="el-GR"/>
          </a:p>
        </p:txBody>
      </p:sp>
      <p:sp>
        <p:nvSpPr>
          <p:cNvPr id="14" name="Slide Number Placeholder 6"/>
          <p:cNvSpPr txBox="1">
            <a:spLocks noGrp="1"/>
          </p:cNvSpPr>
          <p:nvPr>
            <p:ph type="sldNum" sz="quarter" idx="12"/>
          </p:nvPr>
        </p:nvSpPr>
        <p:spPr/>
        <p:txBody>
          <a:bodyPr/>
          <a:lstStyle>
            <a:lvl1pPr>
              <a:defRPr>
                <a:solidFill>
                  <a:srgbClr val="FFFFFF"/>
                </a:solidFill>
              </a:defRPr>
            </a:lvl1pPr>
          </a:lstStyle>
          <a:p>
            <a:fld id="{19D7C14E-EB0A-4C7A-A4FD-B918717D7119}" type="slidenum">
              <a:rPr lang="el-GR"/>
              <a:pPr/>
              <a:t>‹#›</a:t>
            </a:fld>
            <a:endParaRPr lang="el-G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Freeform 12"/>
          <p:cNvSpPr>
            <a:spLocks/>
          </p:cNvSpPr>
          <p:nvPr/>
        </p:nvSpPr>
        <p:spPr bwMode="auto">
          <a:xfrm>
            <a:off x="541735" y="5945188"/>
            <a:ext cx="5352237" cy="920750"/>
          </a:xfrm>
          <a:custGeom>
            <a:avLst/>
            <a:gdLst>
              <a:gd name="T0" fmla="*/ 2470311 w 7485"/>
              <a:gd name="T1" fmla="*/ 0 h 337"/>
              <a:gd name="T2" fmla="*/ 4940622 w 7485"/>
              <a:gd name="T3" fmla="*/ 460538 h 337"/>
              <a:gd name="T4" fmla="*/ 2470311 w 7485"/>
              <a:gd name="T5" fmla="*/ 921075 h 337"/>
              <a:gd name="T6" fmla="*/ 0 w 7485"/>
              <a:gd name="T7" fmla="*/ 460538 h 337"/>
              <a:gd name="T8" fmla="*/ 0 w 7485"/>
              <a:gd name="T9" fmla="*/ 0 h 337"/>
              <a:gd name="T10" fmla="*/ 3802002 w 7485"/>
              <a:gd name="T11" fmla="*/ 0 h 337"/>
              <a:gd name="T12" fmla="*/ 3802002 w 7485"/>
              <a:gd name="T13" fmla="*/ 1443109 h 337"/>
              <a:gd name="T14" fmla="*/ 31683 w 7485"/>
              <a:gd name="T15" fmla="*/ 0 h 337"/>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7485"/>
              <a:gd name="T25" fmla="*/ 0 h 337"/>
              <a:gd name="T26" fmla="*/ 7485 w 7485"/>
              <a:gd name="T27" fmla="*/ 337 h 3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485" h="337">
                <a:moveTo>
                  <a:pt x="0" y="2"/>
                </a:moveTo>
                <a:lnTo>
                  <a:pt x="7485" y="337"/>
                </a:lnTo>
                <a:lnTo>
                  <a:pt x="5558" y="337"/>
                </a:lnTo>
                <a:lnTo>
                  <a:pt x="1" y="0"/>
                </a:lnTo>
              </a:path>
            </a:pathLst>
          </a:custGeom>
          <a:noFill/>
          <a:ln w="9525">
            <a:noFill/>
            <a:prstDash val="solid"/>
            <a:round/>
            <a:headEnd/>
            <a:tailEnd/>
          </a:ln>
        </p:spPr>
        <p:txBody>
          <a:bodyPr lIns="95782" tIns="47891" rIns="95782" bIns="47891"/>
          <a:lstStyle/>
          <a:p>
            <a:pPr>
              <a:defRPr/>
            </a:pPr>
            <a:endParaRPr lang="el-GR"/>
          </a:p>
        </p:txBody>
      </p:sp>
      <p:sp>
        <p:nvSpPr>
          <p:cNvPr id="1027" name="Freeform 11"/>
          <p:cNvSpPr>
            <a:spLocks/>
          </p:cNvSpPr>
          <p:nvPr/>
        </p:nvSpPr>
        <p:spPr bwMode="auto">
          <a:xfrm>
            <a:off x="525765" y="5938384"/>
            <a:ext cx="3998516" cy="934357"/>
          </a:xfrm>
          <a:custGeom>
            <a:avLst/>
            <a:gdLst>
              <a:gd name="T0" fmla="*/ 1845227 w 5591"/>
              <a:gd name="T1" fmla="*/ 0 h 588"/>
              <a:gd name="T2" fmla="*/ 3690454 w 5591"/>
              <a:gd name="T3" fmla="*/ 466723 h 588"/>
              <a:gd name="T4" fmla="*/ 1845227 w 5591"/>
              <a:gd name="T5" fmla="*/ 933446 h 588"/>
              <a:gd name="T6" fmla="*/ 0 w 5591"/>
              <a:gd name="T7" fmla="*/ 466723 h 588"/>
              <a:gd name="T8" fmla="*/ 0 w 5591"/>
              <a:gd name="T9" fmla="*/ 0 h 588"/>
              <a:gd name="T10" fmla="*/ 3802006 w 5591"/>
              <a:gd name="T11" fmla="*/ 0 h 588"/>
              <a:gd name="T12" fmla="*/ 3802006 w 5591"/>
              <a:gd name="T13" fmla="*/ 838196 h 588"/>
              <a:gd name="T14" fmla="*/ 31683 w 5591"/>
              <a:gd name="T15" fmla="*/ 0 h 588"/>
              <a:gd name="T16" fmla="*/ 17694720 60000 65536"/>
              <a:gd name="T17" fmla="*/ 0 60000 65536"/>
              <a:gd name="T18" fmla="*/ 5898240 60000 65536"/>
              <a:gd name="T19" fmla="*/ 11796480 60000 65536"/>
              <a:gd name="T20" fmla="*/ 0 60000 65536"/>
              <a:gd name="T21" fmla="*/ 0 60000 65536"/>
              <a:gd name="T22" fmla="*/ 0 60000 65536"/>
              <a:gd name="T23" fmla="*/ 0 60000 65536"/>
              <a:gd name="T24" fmla="*/ 0 w 5591"/>
              <a:gd name="T25" fmla="*/ 0 h 588"/>
              <a:gd name="T26" fmla="*/ 5591 w 5591"/>
              <a:gd name="T27" fmla="*/ 588 h 5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591" h="588">
                <a:moveTo>
                  <a:pt x="0" y="0"/>
                </a:moveTo>
                <a:lnTo>
                  <a:pt x="5591" y="585"/>
                </a:lnTo>
                <a:lnTo>
                  <a:pt x="4415" y="588"/>
                </a:lnTo>
                <a:lnTo>
                  <a:pt x="12" y="4"/>
                </a:lnTo>
              </a:path>
            </a:pathLst>
          </a:custGeom>
          <a:noFill/>
          <a:ln w="9525">
            <a:noFill/>
            <a:prstDash val="solid"/>
            <a:round/>
            <a:headEnd/>
            <a:tailEnd/>
          </a:ln>
        </p:spPr>
        <p:txBody>
          <a:bodyPr lIns="95782" tIns="47891" rIns="95782" bIns="47891"/>
          <a:lstStyle/>
          <a:p>
            <a:pPr>
              <a:defRPr/>
            </a:pPr>
            <a:endParaRPr lang="el-GR"/>
          </a:p>
        </p:txBody>
      </p:sp>
      <p:sp>
        <p:nvSpPr>
          <p:cNvPr id="1028" name="Right Triangle 13"/>
          <p:cNvSpPr>
            <a:spLocks/>
          </p:cNvSpPr>
          <p:nvPr/>
        </p:nvSpPr>
        <p:spPr bwMode="auto">
          <a:xfrm>
            <a:off x="-7371" y="5790974"/>
            <a:ext cx="3686497" cy="1081768"/>
          </a:xfrm>
          <a:custGeom>
            <a:avLst/>
            <a:gdLst>
              <a:gd name="T0" fmla="*/ 1701159 w 3402317"/>
              <a:gd name="T1" fmla="*/ 0 h 1080866"/>
              <a:gd name="T2" fmla="*/ 3402317 w 3402317"/>
              <a:gd name="T3" fmla="*/ 540433 h 1080866"/>
              <a:gd name="T4" fmla="*/ 1701159 w 3402317"/>
              <a:gd name="T5" fmla="*/ 1080866 h 1080866"/>
              <a:gd name="T6" fmla="*/ 0 w 3402317"/>
              <a:gd name="T7" fmla="*/ 540433 h 1080866"/>
              <a:gd name="T8" fmla="*/ 0 w 3402317"/>
              <a:gd name="T9" fmla="*/ 0 h 1080866"/>
              <a:gd name="T10" fmla="*/ 0 w 3402317"/>
              <a:gd name="T11" fmla="*/ 1080866 h 1080866"/>
              <a:gd name="T12" fmla="*/ 3402317 w 3402317"/>
              <a:gd name="T13" fmla="*/ 1080866 h 1080866"/>
              <a:gd name="T14" fmla="*/ 1701159 w 3402317"/>
              <a:gd name="T15" fmla="*/ 540433 h 1080866"/>
              <a:gd name="T16" fmla="*/ 17694720 60000 65536"/>
              <a:gd name="T17" fmla="*/ 0 60000 65536"/>
              <a:gd name="T18" fmla="*/ 5898240 60000 65536"/>
              <a:gd name="T19" fmla="*/ 11796480 60000 65536"/>
              <a:gd name="T20" fmla="*/ 17694720 60000 65536"/>
              <a:gd name="T21" fmla="*/ 5898240 60000 65536"/>
              <a:gd name="T22" fmla="*/ 5898240 60000 65536"/>
              <a:gd name="T23" fmla="*/ 0 60000 65536"/>
              <a:gd name="T24" fmla="*/ 283526 w 3402317"/>
              <a:gd name="T25" fmla="*/ 630505 h 1080866"/>
              <a:gd name="T26" fmla="*/ 1984685 w 3402317"/>
              <a:gd name="T27" fmla="*/ 990794 h 108086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402317" h="1080866">
                <a:moveTo>
                  <a:pt x="0" y="1080866"/>
                </a:moveTo>
                <a:lnTo>
                  <a:pt x="0" y="0"/>
                </a:lnTo>
                <a:lnTo>
                  <a:pt x="3402317" y="1080866"/>
                </a:lnTo>
                <a:lnTo>
                  <a:pt x="0" y="1080866"/>
                </a:lnTo>
                <a:close/>
              </a:path>
            </a:pathLst>
          </a:custGeom>
          <a:blipFill dpi="0" rotWithShape="1">
            <a:blip r:embed="rId13" cstate="print"/>
            <a:srcRect/>
            <a:stretch>
              <a:fillRect/>
            </a:stretch>
          </a:blipFill>
          <a:ln w="9525">
            <a:noFill/>
            <a:prstDash val="solid"/>
            <a:round/>
            <a:headEnd/>
            <a:tailEnd/>
          </a:ln>
        </p:spPr>
        <p:txBody>
          <a:bodyPr lIns="95782" tIns="47891" rIns="95782" bIns="47891" anchor="ctr" anchorCtr="1"/>
          <a:lstStyle/>
          <a:p>
            <a:pPr>
              <a:defRPr/>
            </a:pPr>
            <a:endParaRPr lang="el-GR"/>
          </a:p>
        </p:txBody>
      </p:sp>
      <p:cxnSp>
        <p:nvCxnSpPr>
          <p:cNvPr id="2053" name="Straight Connector 14"/>
          <p:cNvCxnSpPr>
            <a:cxnSpLocks noChangeShapeType="1"/>
          </p:cNvCxnSpPr>
          <p:nvPr/>
        </p:nvCxnSpPr>
        <p:spPr bwMode="auto">
          <a:xfrm>
            <a:off x="-9827" y="5787571"/>
            <a:ext cx="3688954" cy="1085170"/>
          </a:xfrm>
          <a:prstGeom prst="straightConnector1">
            <a:avLst/>
          </a:prstGeom>
          <a:noFill/>
          <a:ln w="12060">
            <a:solidFill>
              <a:srgbClr val="156D83"/>
            </a:solidFill>
            <a:miter lim="800000"/>
            <a:headEnd/>
            <a:tailEnd/>
          </a:ln>
        </p:spPr>
      </p:cxnSp>
      <p:sp>
        <p:nvSpPr>
          <p:cNvPr id="6" name="Title Placeholder 8"/>
          <p:cNvSpPr txBox="1">
            <a:spLocks noGrp="1"/>
          </p:cNvSpPr>
          <p:nvPr>
            <p:ph type="title"/>
          </p:nvPr>
        </p:nvSpPr>
        <p:spPr>
          <a:xfrm>
            <a:off x="495055" y="274411"/>
            <a:ext cx="8915891" cy="1143000"/>
          </a:xfrm>
          <a:prstGeom prst="rect">
            <a:avLst/>
          </a:prstGeom>
          <a:noFill/>
          <a:ln>
            <a:noFill/>
          </a:ln>
        </p:spPr>
        <p:txBody>
          <a:bodyPr vert="horz" wrap="square" lIns="95782" tIns="47891" rIns="95782" bIns="47891" anchor="ctr" anchorCtr="0" compatLnSpc="1"/>
          <a:lstStyle/>
          <a:p>
            <a:pPr lvl="0"/>
            <a:r>
              <a:rPr lang="en-US"/>
              <a:t>Click to edit Master title style</a:t>
            </a:r>
          </a:p>
        </p:txBody>
      </p:sp>
      <p:sp>
        <p:nvSpPr>
          <p:cNvPr id="2055" name="Text Placeholder 29"/>
          <p:cNvSpPr txBox="1">
            <a:spLocks noGrp="1"/>
          </p:cNvSpPr>
          <p:nvPr>
            <p:ph type="body" idx="1"/>
          </p:nvPr>
        </p:nvSpPr>
        <p:spPr bwMode="auto">
          <a:xfrm>
            <a:off x="495055" y="1480911"/>
            <a:ext cx="8915891" cy="4526643"/>
          </a:xfrm>
          <a:prstGeom prst="rect">
            <a:avLst/>
          </a:prstGeom>
          <a:noFill/>
          <a:ln w="9525">
            <a:noFill/>
            <a:miter lim="800000"/>
            <a:headEnd/>
            <a:tailEnd/>
          </a:ln>
        </p:spPr>
        <p:txBody>
          <a:bodyPr vert="horz" wrap="square" lIns="95782" tIns="47891" rIns="95782" bIns="478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 name="Date Placeholder 9"/>
          <p:cNvSpPr txBox="1">
            <a:spLocks noGrp="1"/>
          </p:cNvSpPr>
          <p:nvPr>
            <p:ph type="dt" sz="half" idx="2"/>
          </p:nvPr>
        </p:nvSpPr>
        <p:spPr>
          <a:xfrm>
            <a:off x="7287003" y="6406696"/>
            <a:ext cx="2080948" cy="367393"/>
          </a:xfrm>
          <a:prstGeom prst="rect">
            <a:avLst/>
          </a:prstGeom>
          <a:noFill/>
          <a:ln>
            <a:noFill/>
          </a:ln>
        </p:spPr>
        <p:txBody>
          <a:bodyPr vert="horz" wrap="square" lIns="95782" tIns="47891" rIns="95782" bIns="47891" numCol="1" anchor="b" anchorCtr="0" compatLnSpc="1">
            <a:prstTxWarp prst="textNoShape">
              <a:avLst/>
            </a:prstTxWarp>
          </a:bodyPr>
          <a:lstStyle>
            <a:lvl1pPr>
              <a:defRPr sz="1000">
                <a:solidFill>
                  <a:srgbClr val="000000"/>
                </a:solidFill>
                <a:latin typeface="Lucida Sans Unicode" pitchFamily="34" charset="0"/>
              </a:defRPr>
            </a:lvl1pPr>
          </a:lstStyle>
          <a:p>
            <a:fld id="{A8A6EA05-8A1D-470D-9283-F90F35EA3A1F}" type="datetime1">
              <a:rPr lang="el-GR" smtClean="0"/>
              <a:pPr/>
              <a:t>22/10/2013</a:t>
            </a:fld>
            <a:endParaRPr lang="el-GR"/>
          </a:p>
        </p:txBody>
      </p:sp>
      <p:sp>
        <p:nvSpPr>
          <p:cNvPr id="9" name="Footer Placeholder 21"/>
          <p:cNvSpPr txBox="1">
            <a:spLocks noGrp="1"/>
          </p:cNvSpPr>
          <p:nvPr>
            <p:ph type="ftr" sz="quarter" idx="3"/>
          </p:nvPr>
        </p:nvSpPr>
        <p:spPr>
          <a:xfrm>
            <a:off x="4745397" y="6406696"/>
            <a:ext cx="2546520" cy="367393"/>
          </a:xfrm>
          <a:prstGeom prst="rect">
            <a:avLst/>
          </a:prstGeom>
          <a:noFill/>
          <a:ln>
            <a:noFill/>
          </a:ln>
        </p:spPr>
        <p:txBody>
          <a:bodyPr vert="horz" wrap="square" lIns="95782" tIns="47891" rIns="95782" bIns="47891" numCol="1" anchor="b" anchorCtr="0" compatLnSpc="1">
            <a:prstTxWarp prst="textNoShape">
              <a:avLst/>
            </a:prstTxWarp>
          </a:bodyPr>
          <a:lstStyle>
            <a:lvl1pPr algn="r">
              <a:defRPr sz="1000">
                <a:solidFill>
                  <a:srgbClr val="000000"/>
                </a:solidFill>
                <a:latin typeface="Lucida Sans Unicode" pitchFamily="34" charset="0"/>
              </a:defRPr>
            </a:lvl1pPr>
          </a:lstStyle>
          <a:p>
            <a:endParaRPr lang="el-GR"/>
          </a:p>
        </p:txBody>
      </p:sp>
      <p:sp>
        <p:nvSpPr>
          <p:cNvPr id="10" name="Slide Number Placeholder 17"/>
          <p:cNvSpPr txBox="1">
            <a:spLocks noGrp="1"/>
          </p:cNvSpPr>
          <p:nvPr>
            <p:ph type="sldNum" sz="quarter" idx="4"/>
          </p:nvPr>
        </p:nvSpPr>
        <p:spPr>
          <a:xfrm>
            <a:off x="9367951" y="6406696"/>
            <a:ext cx="395552" cy="367393"/>
          </a:xfrm>
          <a:prstGeom prst="rect">
            <a:avLst/>
          </a:prstGeom>
          <a:noFill/>
          <a:ln>
            <a:noFill/>
          </a:ln>
        </p:spPr>
        <p:txBody>
          <a:bodyPr vert="horz" wrap="square" lIns="95782" tIns="47891" rIns="95782" bIns="47891" numCol="1" anchor="b" anchorCtr="0" compatLnSpc="1">
            <a:prstTxWarp prst="textNoShape">
              <a:avLst/>
            </a:prstTxWarp>
          </a:bodyPr>
          <a:lstStyle>
            <a:lvl1pPr algn="r">
              <a:defRPr sz="1000">
                <a:solidFill>
                  <a:srgbClr val="000000"/>
                </a:solidFill>
                <a:latin typeface="Lucida Sans Unicode" pitchFamily="34" charset="0"/>
              </a:defRPr>
            </a:lvl1pPr>
          </a:lstStyle>
          <a:p>
            <a:fld id="{2C1DFFD9-34E1-43D3-B43E-F7F686106CFB}" type="slidenum">
              <a:rPr lang="el-GR"/>
              <a:pPr/>
              <a:t>‹#›</a:t>
            </a:fld>
            <a:endParaRPr lang="el-GR"/>
          </a:p>
        </p:txBody>
      </p:sp>
    </p:spTree>
  </p:cSld>
  <p:clrMap bg1="lt1" tx1="dk1" bg2="lt2" tx2="dk2" accent1="accent1" accent2="accent2" accent3="accent3" accent4="accent4" accent5="accent5" accent6="accent6" hlink="hlink" folHlink="folHlink"/>
  <p:sldLayoutIdLst>
    <p:sldLayoutId id="2147483905" r:id="rId1"/>
    <p:sldLayoutId id="2147483901" r:id="rId2"/>
    <p:sldLayoutId id="2147483906" r:id="rId3"/>
    <p:sldLayoutId id="2147483907" r:id="rId4"/>
    <p:sldLayoutId id="2147483908" r:id="rId5"/>
    <p:sldLayoutId id="2147483909" r:id="rId6"/>
    <p:sldLayoutId id="2147483902" r:id="rId7"/>
    <p:sldLayoutId id="2147483910" r:id="rId8"/>
    <p:sldLayoutId id="2147483911" r:id="rId9"/>
    <p:sldLayoutId id="2147483903" r:id="rId10"/>
    <p:sldLayoutId id="2147483904" r:id="rId11"/>
  </p:sldLayoutIdLst>
  <p:transition spd="slow"/>
  <p:hf hdr="0" ftr="0" dt="0"/>
  <p:txStyles>
    <p:titleStyle>
      <a:lvl1pPr algn="l" rtl="0" eaLnBrk="0" fontAlgn="base" hangingPunct="0">
        <a:spcBef>
          <a:spcPct val="0"/>
        </a:spcBef>
        <a:spcAft>
          <a:spcPct val="0"/>
        </a:spcAft>
        <a:defRPr lang="en-US" sz="4300" b="1" kern="1200">
          <a:solidFill>
            <a:srgbClr val="464646"/>
          </a:solidFill>
          <a:effectLst>
            <a:outerShdw dist="25402" dir="5400000">
              <a:srgbClr val="000000"/>
            </a:outerShdw>
          </a:effectLst>
          <a:latin typeface="Lucida Sans Unicode"/>
        </a:defRPr>
      </a:lvl1pPr>
      <a:lvl2pPr algn="l" rtl="0" eaLnBrk="0" fontAlgn="base" hangingPunct="0">
        <a:spcBef>
          <a:spcPct val="0"/>
        </a:spcBef>
        <a:spcAft>
          <a:spcPct val="0"/>
        </a:spcAft>
        <a:defRPr sz="4300" b="1">
          <a:solidFill>
            <a:srgbClr val="464646"/>
          </a:solidFill>
          <a:latin typeface="Lucida Sans Unicode" pitchFamily="34" charset="0"/>
        </a:defRPr>
      </a:lvl2pPr>
      <a:lvl3pPr algn="l" rtl="0" eaLnBrk="0" fontAlgn="base" hangingPunct="0">
        <a:spcBef>
          <a:spcPct val="0"/>
        </a:spcBef>
        <a:spcAft>
          <a:spcPct val="0"/>
        </a:spcAft>
        <a:defRPr sz="4300" b="1">
          <a:solidFill>
            <a:srgbClr val="464646"/>
          </a:solidFill>
          <a:latin typeface="Lucida Sans Unicode" pitchFamily="34" charset="0"/>
        </a:defRPr>
      </a:lvl3pPr>
      <a:lvl4pPr algn="l" rtl="0" eaLnBrk="0" fontAlgn="base" hangingPunct="0">
        <a:spcBef>
          <a:spcPct val="0"/>
        </a:spcBef>
        <a:spcAft>
          <a:spcPct val="0"/>
        </a:spcAft>
        <a:defRPr sz="4300" b="1">
          <a:solidFill>
            <a:srgbClr val="464646"/>
          </a:solidFill>
          <a:latin typeface="Lucida Sans Unicode" pitchFamily="34" charset="0"/>
        </a:defRPr>
      </a:lvl4pPr>
      <a:lvl5pPr algn="l" rtl="0" eaLnBrk="0" fontAlgn="base" hangingPunct="0">
        <a:spcBef>
          <a:spcPct val="0"/>
        </a:spcBef>
        <a:spcAft>
          <a:spcPct val="0"/>
        </a:spcAft>
        <a:defRPr sz="4300" b="1">
          <a:solidFill>
            <a:srgbClr val="464646"/>
          </a:solidFill>
          <a:latin typeface="Lucida Sans Unicode" pitchFamily="34" charset="0"/>
        </a:defRPr>
      </a:lvl5pPr>
      <a:lvl6pPr marL="478908" algn="l" rtl="0" eaLnBrk="0" fontAlgn="base">
        <a:spcBef>
          <a:spcPct val="0"/>
        </a:spcBef>
        <a:spcAft>
          <a:spcPct val="0"/>
        </a:spcAft>
        <a:defRPr sz="4300" b="1">
          <a:solidFill>
            <a:srgbClr val="464646"/>
          </a:solidFill>
          <a:latin typeface="Lucida Sans Unicode" pitchFamily="34" charset="0"/>
        </a:defRPr>
      </a:lvl6pPr>
      <a:lvl7pPr marL="957816" algn="l" rtl="0" eaLnBrk="0" fontAlgn="base">
        <a:spcBef>
          <a:spcPct val="0"/>
        </a:spcBef>
        <a:spcAft>
          <a:spcPct val="0"/>
        </a:spcAft>
        <a:defRPr sz="4300" b="1">
          <a:solidFill>
            <a:srgbClr val="464646"/>
          </a:solidFill>
          <a:latin typeface="Lucida Sans Unicode" pitchFamily="34" charset="0"/>
        </a:defRPr>
      </a:lvl7pPr>
      <a:lvl8pPr marL="1436724" algn="l" rtl="0" eaLnBrk="0" fontAlgn="base">
        <a:spcBef>
          <a:spcPct val="0"/>
        </a:spcBef>
        <a:spcAft>
          <a:spcPct val="0"/>
        </a:spcAft>
        <a:defRPr sz="4300" b="1">
          <a:solidFill>
            <a:srgbClr val="464646"/>
          </a:solidFill>
          <a:latin typeface="Lucida Sans Unicode" pitchFamily="34" charset="0"/>
        </a:defRPr>
      </a:lvl8pPr>
      <a:lvl9pPr marL="1915631" algn="l" rtl="0" eaLnBrk="0" fontAlgn="base">
        <a:spcBef>
          <a:spcPct val="0"/>
        </a:spcBef>
        <a:spcAft>
          <a:spcPct val="0"/>
        </a:spcAft>
        <a:defRPr sz="4300" b="1">
          <a:solidFill>
            <a:srgbClr val="464646"/>
          </a:solidFill>
          <a:latin typeface="Lucida Sans Unicode" pitchFamily="34" charset="0"/>
        </a:defRPr>
      </a:lvl9pPr>
    </p:titleStyle>
    <p:bodyStyle>
      <a:lvl1pPr marL="382461" indent="-267248" algn="l" rtl="0" eaLnBrk="0" fontAlgn="base" hangingPunct="0">
        <a:spcBef>
          <a:spcPts val="421"/>
        </a:spcBef>
        <a:spcAft>
          <a:spcPct val="0"/>
        </a:spcAft>
        <a:buClr>
          <a:srgbClr val="2DA2BF"/>
        </a:buClr>
        <a:buSzPct val="68000"/>
        <a:buFont typeface="Wingdings 3" pitchFamily="18" charset="2"/>
        <a:buChar char=""/>
        <a:defRPr lang="en-US" sz="2800" kern="1200">
          <a:solidFill>
            <a:srgbClr val="000000"/>
          </a:solidFill>
          <a:latin typeface="Lucida Sans Unicode"/>
        </a:defRPr>
      </a:lvl1pPr>
      <a:lvl2pPr marL="649709" lvl="1" indent="-238742" algn="l" rtl="0" eaLnBrk="0" fontAlgn="base" hangingPunct="0">
        <a:spcBef>
          <a:spcPts val="337"/>
        </a:spcBef>
        <a:spcAft>
          <a:spcPct val="0"/>
        </a:spcAft>
        <a:buClr>
          <a:srgbClr val="2DA2BF"/>
        </a:buClr>
        <a:buSzPct val="100000"/>
        <a:buFont typeface="Verdana" pitchFamily="34" charset="0"/>
        <a:buChar char="◦"/>
        <a:defRPr lang="en-US" sz="2400" kern="1200">
          <a:solidFill>
            <a:srgbClr val="000000"/>
          </a:solidFill>
          <a:latin typeface="Lucida Sans Unicode"/>
        </a:defRPr>
      </a:lvl2pPr>
      <a:lvl3pPr marL="899140" lvl="2" indent="-238742" algn="l" rtl="0" eaLnBrk="0" fontAlgn="base" hangingPunct="0">
        <a:spcBef>
          <a:spcPts val="365"/>
        </a:spcBef>
        <a:spcAft>
          <a:spcPct val="0"/>
        </a:spcAft>
        <a:buClr>
          <a:srgbClr val="DA1F28"/>
        </a:buClr>
        <a:buSzPct val="100000"/>
        <a:buFont typeface="Wingdings 2" pitchFamily="18" charset="2"/>
        <a:buChar char=""/>
        <a:defRPr lang="en-US" sz="2200" kern="1200">
          <a:solidFill>
            <a:srgbClr val="000000"/>
          </a:solidFill>
          <a:latin typeface="Lucida Sans Unicode"/>
        </a:defRPr>
      </a:lvl3pPr>
      <a:lvl4pPr marL="1197270" lvl="3" indent="-238742" algn="l" rtl="0" eaLnBrk="0" fontAlgn="base" hangingPunct="0">
        <a:spcBef>
          <a:spcPts val="365"/>
        </a:spcBef>
        <a:spcAft>
          <a:spcPct val="0"/>
        </a:spcAft>
        <a:buClr>
          <a:srgbClr val="DA1F28"/>
        </a:buClr>
        <a:buSzPct val="100000"/>
        <a:buFont typeface="Wingdings 2" pitchFamily="18" charset="2"/>
        <a:buChar char=""/>
        <a:defRPr lang="en-US" sz="2000" kern="1200">
          <a:solidFill>
            <a:srgbClr val="000000"/>
          </a:solidFill>
          <a:latin typeface="Lucida Sans Unicode"/>
        </a:defRPr>
      </a:lvl4pPr>
      <a:lvl5pPr marL="1436011" lvl="4" indent="-238742" algn="l" rtl="0" eaLnBrk="0" fontAlgn="base" hangingPunct="0">
        <a:spcBef>
          <a:spcPts val="365"/>
        </a:spcBef>
        <a:spcAft>
          <a:spcPct val="0"/>
        </a:spcAft>
        <a:buClr>
          <a:srgbClr val="DA1F28"/>
        </a:buClr>
        <a:buSzPct val="100000"/>
        <a:buFont typeface="Wingdings 2" pitchFamily="18" charset="2"/>
        <a:buChar char=""/>
        <a:defRPr lang="en-US" sz="2100" kern="1200">
          <a:solidFill>
            <a:srgbClr val="000000"/>
          </a:solidFill>
          <a:latin typeface="Lucida Sans Unicode"/>
        </a:defRPr>
      </a:lvl5pPr>
      <a:lvl6pPr marL="1915631" indent="-239454" algn="l" rtl="0" eaLnBrk="0" fontAlgn="base">
        <a:spcBef>
          <a:spcPts val="367"/>
        </a:spcBef>
        <a:spcAft>
          <a:spcPct val="0"/>
        </a:spcAft>
        <a:buClr>
          <a:srgbClr val="DA1F28"/>
        </a:buClr>
        <a:buSzPct val="100000"/>
        <a:buFont typeface="Wingdings 2" pitchFamily="18" charset="2"/>
        <a:buChar char=""/>
        <a:defRPr lang="en-US" kern="1200">
          <a:solidFill>
            <a:srgbClr val="000000"/>
          </a:solidFill>
          <a:latin typeface="Lucida Sans Unicode"/>
        </a:defRPr>
      </a:lvl6pPr>
      <a:lvl7pPr marL="2394539" indent="-239454" algn="l" rtl="0" eaLnBrk="0" fontAlgn="base">
        <a:spcBef>
          <a:spcPts val="367"/>
        </a:spcBef>
        <a:spcAft>
          <a:spcPct val="0"/>
        </a:spcAft>
        <a:buClr>
          <a:srgbClr val="DA1F28"/>
        </a:buClr>
        <a:buSzPct val="100000"/>
        <a:buFont typeface="Wingdings 2" pitchFamily="18" charset="2"/>
        <a:buChar char=""/>
        <a:defRPr lang="en-US" kern="1200">
          <a:solidFill>
            <a:srgbClr val="000000"/>
          </a:solidFill>
          <a:latin typeface="Lucida Sans Unicode"/>
        </a:defRPr>
      </a:lvl7pPr>
      <a:lvl8pPr marL="2873447" indent="-239454" algn="l" rtl="0" eaLnBrk="0" fontAlgn="base">
        <a:spcBef>
          <a:spcPts val="367"/>
        </a:spcBef>
        <a:spcAft>
          <a:spcPct val="0"/>
        </a:spcAft>
        <a:buClr>
          <a:srgbClr val="DA1F28"/>
        </a:buClr>
        <a:buSzPct val="100000"/>
        <a:buFont typeface="Wingdings 2" pitchFamily="18" charset="2"/>
        <a:buChar char=""/>
        <a:defRPr lang="en-US" kern="1200">
          <a:solidFill>
            <a:srgbClr val="000000"/>
          </a:solidFill>
          <a:latin typeface="Lucida Sans Unicode"/>
        </a:defRPr>
      </a:lvl8pPr>
      <a:lvl9pPr marL="3352355" indent="-239454" algn="l" rtl="0" eaLnBrk="0" fontAlgn="base">
        <a:spcBef>
          <a:spcPts val="367"/>
        </a:spcBef>
        <a:spcAft>
          <a:spcPct val="0"/>
        </a:spcAft>
        <a:buClr>
          <a:srgbClr val="DA1F28"/>
        </a:buClr>
        <a:buSzPct val="100000"/>
        <a:buFont typeface="Wingdings 2" pitchFamily="18" charset="2"/>
        <a:buChar char=""/>
        <a:defRPr lang="en-US" kern="1200">
          <a:solidFill>
            <a:srgbClr val="000000"/>
          </a:solidFill>
          <a:latin typeface="Lucida Sans Unicode"/>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Annex_1_New%20Approach%20Template%20SIIF_National%20Level_Workshop%20241013.xls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noGrp="1"/>
          </p:cNvSpPr>
          <p:nvPr>
            <p:ph type="ctrTitle"/>
          </p:nvPr>
        </p:nvSpPr>
        <p:spPr>
          <a:xfrm>
            <a:off x="773906" y="2357438"/>
            <a:ext cx="8419609" cy="1830161"/>
          </a:xfrm>
        </p:spPr>
        <p:txBody>
          <a:bodyPr/>
          <a:lstStyle/>
          <a:p>
            <a:pPr eaLnBrk="1" fontAlgn="auto" hangingPunct="1">
              <a:spcBef>
                <a:spcPts val="0"/>
              </a:spcBef>
              <a:spcAft>
                <a:spcPts val="0"/>
              </a:spcAft>
              <a:defRPr/>
            </a:pPr>
            <a:r>
              <a:rPr sz="4500" dirty="0" smtClean="0">
                <a:solidFill>
                  <a:srgbClr val="0070C0"/>
                </a:solidFill>
              </a:rPr>
              <a:t>UWWTD NATIONAL SIIF PILOT EXERCISE IN                            CYPRUS</a:t>
            </a:r>
            <a:endParaRPr lang="el-GR" sz="4500" dirty="0" smtClean="0">
              <a:solidFill>
                <a:srgbClr val="0070C0"/>
              </a:solidFill>
            </a:endParaRPr>
          </a:p>
        </p:txBody>
      </p:sp>
      <p:sp>
        <p:nvSpPr>
          <p:cNvPr id="10243" name="Subtitle 2"/>
          <p:cNvSpPr txBox="1">
            <a:spLocks noGrp="1"/>
          </p:cNvSpPr>
          <p:nvPr>
            <p:ph type="subTitle" idx="1"/>
          </p:nvPr>
        </p:nvSpPr>
        <p:spPr>
          <a:xfrm>
            <a:off x="773906" y="4214813"/>
            <a:ext cx="8419609" cy="1199696"/>
          </a:xfrm>
        </p:spPr>
        <p:txBody>
          <a:bodyPr/>
          <a:lstStyle/>
          <a:p>
            <a:pPr marR="0" eaLnBrk="1" hangingPunct="1"/>
            <a:r>
              <a:rPr smtClean="0">
                <a:solidFill>
                  <a:srgbClr val="0070C0"/>
                </a:solidFill>
                <a:latin typeface="Lucida Sans Unicode" pitchFamily="34" charset="0"/>
              </a:rPr>
              <a:t>Current Status</a:t>
            </a:r>
            <a:endParaRPr lang="el-GR" dirty="0" smtClean="0">
              <a:solidFill>
                <a:srgbClr val="0070C0"/>
              </a:solidFill>
              <a:latin typeface="Lucida Sans Unicode" pitchFamily="34" charset="0"/>
            </a:endParaRPr>
          </a:p>
        </p:txBody>
      </p:sp>
      <p:pic>
        <p:nvPicPr>
          <p:cNvPr id="10244" name="Picture 6" descr="0"/>
          <p:cNvPicPr>
            <a:picLocks noChangeAspect="1"/>
          </p:cNvPicPr>
          <p:nvPr/>
        </p:nvPicPr>
        <p:blipFill>
          <a:blip r:embed="rId3" cstate="print"/>
          <a:srcRect/>
          <a:stretch>
            <a:fillRect/>
          </a:stretch>
        </p:blipFill>
        <p:spPr bwMode="auto">
          <a:xfrm>
            <a:off x="4411267" y="142876"/>
            <a:ext cx="792332" cy="792616"/>
          </a:xfrm>
          <a:prstGeom prst="rect">
            <a:avLst/>
          </a:prstGeom>
          <a:noFill/>
          <a:ln w="9525">
            <a:noFill/>
            <a:miter lim="800000"/>
            <a:headEnd/>
            <a:tailEnd/>
          </a:ln>
        </p:spPr>
      </p:pic>
      <p:sp>
        <p:nvSpPr>
          <p:cNvPr id="10245" name="Rectangle 8"/>
          <p:cNvSpPr>
            <a:spLocks noChangeArrowheads="1"/>
          </p:cNvSpPr>
          <p:nvPr/>
        </p:nvSpPr>
        <p:spPr bwMode="auto">
          <a:xfrm>
            <a:off x="2321719" y="1046049"/>
            <a:ext cx="4992310" cy="789215"/>
          </a:xfrm>
          <a:prstGeom prst="rect">
            <a:avLst/>
          </a:prstGeom>
          <a:noFill/>
          <a:ln w="9525">
            <a:noFill/>
            <a:miter lim="800000"/>
            <a:headEnd/>
            <a:tailEnd/>
          </a:ln>
        </p:spPr>
        <p:txBody>
          <a:bodyPr lIns="95782" tIns="47891" rIns="95782" bIns="47891" anchor="ctr" anchorCtr="1">
            <a:spAutoFit/>
          </a:bodyPr>
          <a:lstStyle/>
          <a:p>
            <a:pPr algn="ctr"/>
            <a:r>
              <a:rPr lang="en-GB" sz="1500" dirty="0">
                <a:solidFill>
                  <a:srgbClr val="000000"/>
                </a:solidFill>
                <a:latin typeface="Tahoma" pitchFamily="34" charset="0"/>
              </a:rPr>
              <a:t>MINISTRY OF AGRICULTURE , NATURAL RESOURCES AND ENVIRONMENT</a:t>
            </a:r>
            <a:r>
              <a:rPr lang="el-GR" sz="1500" dirty="0">
                <a:solidFill>
                  <a:srgbClr val="000000"/>
                </a:solidFill>
                <a:latin typeface="Tahoma" pitchFamily="34" charset="0"/>
              </a:rPr>
              <a:t> </a:t>
            </a:r>
            <a:endParaRPr lang="en-US" sz="1500" dirty="0">
              <a:solidFill>
                <a:srgbClr val="000000"/>
              </a:solidFill>
              <a:latin typeface="Tahoma" pitchFamily="34" charset="0"/>
            </a:endParaRPr>
          </a:p>
          <a:p>
            <a:pPr algn="ctr"/>
            <a:endParaRPr lang="el-GR" sz="1500" dirty="0">
              <a:solidFill>
                <a:srgbClr val="000000"/>
              </a:solidFill>
              <a:latin typeface="Tahoma" pitchFamily="34" charset="0"/>
            </a:endParaRPr>
          </a:p>
        </p:txBody>
      </p:sp>
      <p:sp>
        <p:nvSpPr>
          <p:cNvPr id="10246" name="Rectangle 7"/>
          <p:cNvSpPr>
            <a:spLocks noChangeArrowheads="1"/>
          </p:cNvSpPr>
          <p:nvPr/>
        </p:nvSpPr>
        <p:spPr bwMode="auto">
          <a:xfrm>
            <a:off x="0" y="5429250"/>
            <a:ext cx="5262563" cy="1358601"/>
          </a:xfrm>
          <a:prstGeom prst="rect">
            <a:avLst/>
          </a:prstGeom>
          <a:noFill/>
          <a:ln w="9525">
            <a:noFill/>
            <a:miter lim="800000"/>
            <a:headEnd/>
            <a:tailEnd/>
          </a:ln>
        </p:spPr>
        <p:txBody>
          <a:bodyPr lIns="95782" tIns="47891" rIns="95782" bIns="47891">
            <a:spAutoFit/>
          </a:bodyPr>
          <a:lstStyle/>
          <a:p>
            <a:pPr algn="ctr"/>
            <a:r>
              <a:rPr lang="en-US" sz="1600" dirty="0" smtClean="0"/>
              <a:t>Alexia </a:t>
            </a:r>
            <a:r>
              <a:rPr lang="en-US" sz="1600" dirty="0"/>
              <a:t>Panayi</a:t>
            </a:r>
            <a:br>
              <a:rPr lang="en-US" sz="1600" dirty="0"/>
            </a:br>
            <a:r>
              <a:rPr lang="en-US" sz="1600" dirty="0"/>
              <a:t>Engineering Technician</a:t>
            </a:r>
            <a:endParaRPr lang="el-GR" sz="1600" dirty="0"/>
          </a:p>
          <a:p>
            <a:pPr algn="ctr"/>
            <a:r>
              <a:rPr lang="en-US" sz="1600" dirty="0"/>
              <a:t>Water Development Department</a:t>
            </a:r>
          </a:p>
          <a:p>
            <a:pPr algn="ctr"/>
            <a:r>
              <a:rPr lang="en-US" sz="1600" dirty="0"/>
              <a:t>Ministry of Agriculture Natural Resources and Environment</a:t>
            </a:r>
            <a:r>
              <a:rPr lang="en-US" dirty="0"/>
              <a:t/>
            </a:r>
            <a:br>
              <a:rPr lang="en-US" dirty="0"/>
            </a:br>
            <a:endParaRPr lang="el-GR" dirty="0"/>
          </a:p>
        </p:txBody>
      </p:sp>
      <p:sp>
        <p:nvSpPr>
          <p:cNvPr id="9" name="Slide Number Placeholder 8"/>
          <p:cNvSpPr>
            <a:spLocks noGrp="1"/>
          </p:cNvSpPr>
          <p:nvPr>
            <p:ph type="sldNum" sz="quarter" idx="12"/>
          </p:nvPr>
        </p:nvSpPr>
        <p:spPr/>
        <p:txBody>
          <a:bodyPr/>
          <a:lstStyle/>
          <a:p>
            <a:fld id="{1148DB24-FBDC-41A6-8BB2-D57661F0120B}" type="slidenum">
              <a:rPr lang="el-GR" smtClean="0"/>
              <a:pPr/>
              <a:t>1</a:t>
            </a:fld>
            <a:endParaRPr lang="el-G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ontent Placeholder 1"/>
          <p:cNvSpPr txBox="1">
            <a:spLocks noGrp="1"/>
          </p:cNvSpPr>
          <p:nvPr>
            <p:ph idx="1"/>
          </p:nvPr>
        </p:nvSpPr>
        <p:spPr>
          <a:xfrm>
            <a:off x="380967" y="1125992"/>
            <a:ext cx="9215503" cy="4881562"/>
          </a:xfrm>
        </p:spPr>
        <p:txBody>
          <a:bodyPr/>
          <a:lstStyle/>
          <a:p>
            <a:pPr indent="-267723" eaLnBrk="1" hangingPunct="1">
              <a:spcBef>
                <a:spcPts val="419"/>
              </a:spcBef>
              <a:defRPr/>
            </a:pPr>
            <a:r>
              <a:rPr b="1" dirty="0" smtClean="0">
                <a:latin typeface="Lucida Sans Unicode" pitchFamily="34" charset="0"/>
              </a:rPr>
              <a:t>Expectations and Benefits from a                           National UWWTD SIIF</a:t>
            </a:r>
          </a:p>
          <a:p>
            <a:pPr marL="650184" lvl="1" indent="-239454" eaLnBrk="1" hangingPunct="1">
              <a:spcBef>
                <a:spcPts val="340"/>
              </a:spcBef>
              <a:buFont typeface="Courier New" pitchFamily="49" charset="0"/>
              <a:buChar char="o"/>
              <a:defRPr/>
            </a:pPr>
            <a:r>
              <a:rPr sz="2300" dirty="0" smtClean="0">
                <a:latin typeface="Lucida Sans Unicode" pitchFamily="34" charset="0"/>
              </a:rPr>
              <a:t>Improved information for the public (on selected parameters) </a:t>
            </a:r>
          </a:p>
          <a:p>
            <a:pPr marL="650184" lvl="1" indent="-239454" eaLnBrk="1" hangingPunct="1">
              <a:spcBef>
                <a:spcPts val="340"/>
              </a:spcBef>
              <a:buFont typeface="Courier New" pitchFamily="49" charset="0"/>
              <a:buChar char="o"/>
              <a:defRPr/>
            </a:pPr>
            <a:r>
              <a:rPr sz="2300" dirty="0" smtClean="0">
                <a:latin typeface="Lucida Sans Unicode" pitchFamily="34" charset="0"/>
              </a:rPr>
              <a:t>Better identification of the progress of compliance in relation to our bottlenecks that is infrastructure (as regards Articles 3, 4 and 5(2))</a:t>
            </a:r>
          </a:p>
          <a:p>
            <a:pPr marL="650184" lvl="1" indent="-239454" eaLnBrk="1" hangingPunct="1">
              <a:spcBef>
                <a:spcPts val="340"/>
              </a:spcBef>
              <a:buFont typeface="Courier New" pitchFamily="49" charset="0"/>
              <a:buChar char="o"/>
              <a:defRPr/>
            </a:pPr>
            <a:r>
              <a:rPr sz="2300" dirty="0" smtClean="0">
                <a:latin typeface="Lucida Sans Unicode" pitchFamily="34" charset="0"/>
              </a:rPr>
              <a:t>Better identification of the reasons for delays</a:t>
            </a:r>
            <a:r>
              <a:rPr lang="el-GR" sz="2300" dirty="0" smtClean="0">
                <a:latin typeface="Lucida Sans Unicode" pitchFamily="34" charset="0"/>
              </a:rPr>
              <a:t> </a:t>
            </a:r>
            <a:r>
              <a:rPr lang="en-US" sz="2300" dirty="0" smtClean="0">
                <a:latin typeface="Lucida Sans Unicode" pitchFamily="34" charset="0"/>
              </a:rPr>
              <a:t>for UWWTD implementation</a:t>
            </a:r>
            <a:r>
              <a:rPr sz="2300" dirty="0" smtClean="0">
                <a:latin typeface="Lucida Sans Unicode" pitchFamily="34" charset="0"/>
              </a:rPr>
              <a:t>. For example:</a:t>
            </a:r>
          </a:p>
          <a:p>
            <a:pPr lvl="3" indent="-239454" eaLnBrk="1" hangingPunct="1">
              <a:spcBef>
                <a:spcPts val="367"/>
              </a:spcBef>
              <a:buClr>
                <a:schemeClr val="accent5"/>
              </a:buClr>
              <a:buFont typeface="Arial" pitchFamily="34" charset="0"/>
              <a:buChar char="•"/>
              <a:defRPr/>
            </a:pPr>
            <a:r>
              <a:rPr dirty="0" smtClean="0">
                <a:solidFill>
                  <a:schemeClr val="tx1"/>
                </a:solidFill>
                <a:latin typeface="Lucida Sans Unicode" pitchFamily="34" charset="0"/>
              </a:rPr>
              <a:t>National Implementation Plans were too optimistic</a:t>
            </a:r>
          </a:p>
          <a:p>
            <a:pPr lvl="3" indent="-239454" eaLnBrk="1" hangingPunct="1">
              <a:spcBef>
                <a:spcPts val="367"/>
              </a:spcBef>
              <a:buClr>
                <a:schemeClr val="accent5"/>
              </a:buClr>
              <a:buFont typeface="Arial" pitchFamily="34" charset="0"/>
              <a:buChar char="•"/>
              <a:defRPr/>
            </a:pPr>
            <a:r>
              <a:rPr dirty="0" smtClean="0">
                <a:solidFill>
                  <a:schemeClr val="tx1"/>
                </a:solidFill>
                <a:latin typeface="Lucida Sans Unicode" pitchFamily="34" charset="0"/>
              </a:rPr>
              <a:t>Lack of financial resources</a:t>
            </a:r>
          </a:p>
          <a:p>
            <a:pPr lvl="3" indent="-239454" eaLnBrk="1" hangingPunct="1">
              <a:spcBef>
                <a:spcPts val="367"/>
              </a:spcBef>
              <a:buClr>
                <a:schemeClr val="accent5"/>
              </a:buClr>
              <a:buFont typeface="Arial" pitchFamily="34" charset="0"/>
              <a:buChar char="•"/>
              <a:defRPr/>
            </a:pPr>
            <a:r>
              <a:rPr dirty="0" smtClean="0">
                <a:solidFill>
                  <a:schemeClr val="tx1"/>
                </a:solidFill>
                <a:latin typeface="Lucida Sans Unicode" pitchFamily="34" charset="0"/>
              </a:rPr>
              <a:t>Administrative structure</a:t>
            </a:r>
          </a:p>
        </p:txBody>
      </p:sp>
      <p:sp>
        <p:nvSpPr>
          <p:cNvPr id="3" name="Title 2"/>
          <p:cNvSpPr>
            <a:spLocks noGrp="1"/>
          </p:cNvSpPr>
          <p:nvPr>
            <p:ph type="title"/>
          </p:nvPr>
        </p:nvSpPr>
        <p:spPr>
          <a:xfrm>
            <a:off x="495055" y="0"/>
            <a:ext cx="8915891" cy="1197429"/>
          </a:xfrm>
        </p:spPr>
        <p:txBody>
          <a:bodyPr/>
          <a:lstStyle/>
          <a:p>
            <a:pPr hangingPunct="1">
              <a:defRPr/>
            </a:pPr>
            <a:r>
              <a:rPr sz="3400" dirty="0" smtClean="0">
                <a:solidFill>
                  <a:srgbClr val="0070C0"/>
                </a:solidFill>
              </a:rPr>
              <a:t>Current status and follow-up actions towards national UWWTD SIIF</a:t>
            </a:r>
            <a:endParaRPr lang="el-GR" sz="3400" dirty="0">
              <a:solidFill>
                <a:srgbClr val="0070C0"/>
              </a:solidFill>
            </a:endParaRPr>
          </a:p>
        </p:txBody>
      </p:sp>
      <p:pic>
        <p:nvPicPr>
          <p:cNvPr id="31748"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10</a:t>
            </a:fld>
            <a:endParaRPr lang="el-G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5282" y="1500174"/>
            <a:ext cx="8786874" cy="4507380"/>
          </a:xfrm>
        </p:spPr>
        <p:txBody>
          <a:bodyPr/>
          <a:lstStyle/>
          <a:p>
            <a:r>
              <a:rPr b="1" dirty="0" smtClean="0">
                <a:latin typeface="Lucida Sans Unicode" pitchFamily="34" charset="0"/>
              </a:rPr>
              <a:t>Two example agglomerations of NIP:</a:t>
            </a:r>
          </a:p>
          <a:p>
            <a:pPr lvl="1">
              <a:buClr>
                <a:schemeClr val="accent5"/>
              </a:buClr>
              <a:buFont typeface="Courier New" pitchFamily="49" charset="0"/>
              <a:buChar char="o"/>
            </a:pPr>
            <a:r>
              <a:rPr dirty="0" smtClean="0">
                <a:latin typeface="Lucida Sans Unicode" pitchFamily="34" charset="0"/>
              </a:rPr>
              <a:t>1 Urban Agglomeration: Limassol (CY 51)</a:t>
            </a:r>
          </a:p>
          <a:p>
            <a:pPr lvl="3">
              <a:buClr>
                <a:schemeClr val="accent5"/>
              </a:buClr>
              <a:buFont typeface="Arial" pitchFamily="34" charset="0"/>
              <a:buChar char="•"/>
            </a:pPr>
            <a:r>
              <a:rPr dirty="0" smtClean="0">
                <a:latin typeface="Lucida Sans Unicode" pitchFamily="34" charset="0"/>
              </a:rPr>
              <a:t>Compliance Deadline with Art.3, Art.4 &amp; Art.5: 31/12/2008</a:t>
            </a:r>
          </a:p>
          <a:p>
            <a:pPr lvl="3">
              <a:buClr>
                <a:schemeClr val="accent5"/>
              </a:buClr>
              <a:buNone/>
            </a:pPr>
            <a:endParaRPr dirty="0" smtClean="0">
              <a:latin typeface="Lucida Sans Unicode" pitchFamily="34" charset="0"/>
            </a:endParaRPr>
          </a:p>
          <a:p>
            <a:pPr lvl="1">
              <a:buClr>
                <a:schemeClr val="accent5"/>
              </a:buClr>
              <a:buFont typeface="Courier New" pitchFamily="49" charset="0"/>
              <a:buChar char="o"/>
            </a:pPr>
            <a:r>
              <a:rPr dirty="0" smtClean="0">
                <a:latin typeface="Lucida Sans Unicode" pitchFamily="34" charset="0"/>
              </a:rPr>
              <a:t>1 Rural Agglomeration: Aradippou (CY 402)</a:t>
            </a:r>
          </a:p>
          <a:p>
            <a:pPr lvl="3">
              <a:buClr>
                <a:schemeClr val="accent5"/>
              </a:buClr>
              <a:buFont typeface="Arial" pitchFamily="34" charset="0"/>
              <a:buChar char="•"/>
            </a:pPr>
            <a:r>
              <a:rPr dirty="0" smtClean="0">
                <a:latin typeface="Lucida Sans Unicode" pitchFamily="34" charset="0"/>
              </a:rPr>
              <a:t>Compliance Deadline with Art.3, Art.4 &amp; Art.5: 31/12/2012</a:t>
            </a:r>
          </a:p>
          <a:p>
            <a:pPr lvl="1">
              <a:buClr>
                <a:schemeClr val="accent5"/>
              </a:buClr>
              <a:buFont typeface="Courier New" pitchFamily="49" charset="0"/>
              <a:buChar char="o"/>
            </a:pPr>
            <a:endParaRPr sz="2600" dirty="0" smtClean="0">
              <a:latin typeface="Lucida Sans Unicode" pitchFamily="34" charset="0"/>
            </a:endParaRPr>
          </a:p>
          <a:p>
            <a:r>
              <a:rPr sz="2400" b="1" dirty="0" smtClean="0">
                <a:latin typeface="Lucida Sans Unicode" pitchFamily="34" charset="0"/>
              </a:rPr>
              <a:t>Reference Year: 2009                                  </a:t>
            </a:r>
          </a:p>
          <a:p>
            <a:pPr lvl="2">
              <a:buClr>
                <a:schemeClr val="accent5"/>
              </a:buClr>
              <a:buFont typeface="Courier New" pitchFamily="49" charset="0"/>
              <a:buChar char="o"/>
            </a:pPr>
            <a:r>
              <a:rPr sz="2400" dirty="0" smtClean="0">
                <a:latin typeface="Lucida Sans Unicode" pitchFamily="34" charset="0"/>
              </a:rPr>
              <a:t>Data already reported under Article 15                                              with reference date 31/12/ 2009</a:t>
            </a:r>
          </a:p>
          <a:p>
            <a:pPr>
              <a:buNone/>
            </a:pPr>
            <a:endParaRPr sz="2400" dirty="0" smtClean="0">
              <a:latin typeface="Lucida Sans Unicode" pitchFamily="34" charset="0"/>
            </a:endParaRPr>
          </a:p>
          <a:p>
            <a:pPr>
              <a:buNone/>
            </a:pPr>
            <a:endParaRPr lang="el-GR" dirty="0"/>
          </a:p>
        </p:txBody>
      </p:sp>
      <p:sp>
        <p:nvSpPr>
          <p:cNvPr id="3" name="Title 2"/>
          <p:cNvSpPr>
            <a:spLocks noGrp="1"/>
          </p:cNvSpPr>
          <p:nvPr>
            <p:ph type="title"/>
          </p:nvPr>
        </p:nvSpPr>
        <p:spPr/>
        <p:txBody>
          <a:bodyPr/>
          <a:lstStyle/>
          <a:p>
            <a:r>
              <a:rPr sz="3600" smtClean="0">
                <a:solidFill>
                  <a:srgbClr val="0070C0"/>
                </a:solidFill>
              </a:rPr>
              <a:t>SIIF Excel Template Parameters on National Level </a:t>
            </a:r>
            <a:endParaRPr lang="el-GR" sz="3600" dirty="0"/>
          </a:p>
        </p:txBody>
      </p:sp>
      <p:sp>
        <p:nvSpPr>
          <p:cNvPr id="4" name="Slide Number Placeholder 3"/>
          <p:cNvSpPr>
            <a:spLocks noGrp="1"/>
          </p:cNvSpPr>
          <p:nvPr>
            <p:ph type="sldNum" sz="quarter" idx="12"/>
          </p:nvPr>
        </p:nvSpPr>
        <p:spPr/>
        <p:txBody>
          <a:bodyPr/>
          <a:lstStyle/>
          <a:p>
            <a:fld id="{88CFAC10-5A5D-4886-B225-F3FE2786624B}" type="slidenum">
              <a:rPr lang="el-GR" smtClean="0"/>
              <a:pPr/>
              <a:t>11</a:t>
            </a:fld>
            <a:endParaRPr lang="el-GR"/>
          </a:p>
        </p:txBody>
      </p:sp>
      <p:pic>
        <p:nvPicPr>
          <p:cNvPr id="5" name="Picture 6" descr="0"/>
          <p:cNvPicPr>
            <a:picLocks noChangeAspect="1"/>
          </p:cNvPicPr>
          <p:nvPr/>
        </p:nvPicPr>
        <p:blipFill>
          <a:blip r:embed="rId3" cstate="print"/>
          <a:srcRect/>
          <a:stretch>
            <a:fillRect/>
          </a:stretch>
        </p:blipFill>
        <p:spPr bwMode="auto">
          <a:xfrm>
            <a:off x="8667776" y="5857892"/>
            <a:ext cx="792333" cy="79261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p:cNvSpPr txBox="1">
            <a:spLocks noGrp="1"/>
          </p:cNvSpPr>
          <p:nvPr>
            <p:ph idx="1"/>
          </p:nvPr>
        </p:nvSpPr>
        <p:spPr>
          <a:xfrm>
            <a:off x="523844" y="1428736"/>
            <a:ext cx="8572560" cy="4736568"/>
          </a:xfrm>
        </p:spPr>
        <p:txBody>
          <a:bodyPr/>
          <a:lstStyle/>
          <a:p>
            <a:r>
              <a:rPr lang="en-US" b="1" dirty="0" smtClean="0">
                <a:latin typeface="Lucida Sans Unicode" pitchFamily="34" charset="0"/>
              </a:rPr>
              <a:t>Cyprus suggestions on SIIF Excel Template Parameters </a:t>
            </a:r>
            <a:r>
              <a:rPr lang="en-US" b="1" u="sng" dirty="0" smtClean="0">
                <a:latin typeface="Lucida Sans Unicode" pitchFamily="34" charset="0"/>
              </a:rPr>
              <a:t>on National Level </a:t>
            </a:r>
            <a:r>
              <a:rPr lang="en-US" i="1" dirty="0" smtClean="0">
                <a:solidFill>
                  <a:srgbClr val="FF0000"/>
                </a:solidFill>
                <a:latin typeface="Lucida Sans Unicode" pitchFamily="34" charset="0"/>
              </a:rPr>
              <a:t>(with red colour)</a:t>
            </a:r>
          </a:p>
          <a:p>
            <a:pPr lvl="1">
              <a:buFont typeface="Courier New" pitchFamily="49" charset="0"/>
              <a:buChar char="o"/>
            </a:pPr>
            <a:r>
              <a:rPr lang="en-US" dirty="0" smtClean="0">
                <a:latin typeface="Lucida Sans Unicode" pitchFamily="34" charset="0"/>
              </a:rPr>
              <a:t>The Compliance </a:t>
            </a:r>
            <a:r>
              <a:rPr dirty="0" smtClean="0">
                <a:latin typeface="Lucida Sans Unicode" pitchFamily="34" charset="0"/>
              </a:rPr>
              <a:t>is</a:t>
            </a:r>
            <a:r>
              <a:rPr lang="en-US" dirty="0" smtClean="0">
                <a:latin typeface="Lucida Sans Unicode" pitchFamily="34" charset="0"/>
              </a:rPr>
              <a:t> differentiated into “compliance with Art.3”, “compliance with Art.4” and “compliance with Art.5(2)”. </a:t>
            </a:r>
            <a:r>
              <a:rPr lang="en-US" i="1" dirty="0" smtClean="0">
                <a:latin typeface="Lucida Sans Unicode" pitchFamily="34" charset="0"/>
              </a:rPr>
              <a:t>(Column 37)</a:t>
            </a:r>
          </a:p>
          <a:p>
            <a:pPr lvl="1">
              <a:buFont typeface="Courier New" pitchFamily="49" charset="0"/>
              <a:buChar char="o"/>
            </a:pPr>
            <a:r>
              <a:rPr dirty="0" smtClean="0">
                <a:latin typeface="Lucida Sans Unicode" pitchFamily="34" charset="0"/>
              </a:rPr>
              <a:t>Add "Estimated Year" instead of a specific date of starting/completing works and for compliance.                      </a:t>
            </a:r>
            <a:r>
              <a:rPr i="1" dirty="0" smtClean="0">
                <a:latin typeface="Lucida Sans Unicode" pitchFamily="34" charset="0"/>
              </a:rPr>
              <a:t>(columns 23-26 &amp; 40-43)</a:t>
            </a:r>
            <a:endParaRPr lang="en-US" i="1" dirty="0" smtClean="0">
              <a:latin typeface="Lucida Sans Unicode" pitchFamily="34" charset="0"/>
            </a:endParaRPr>
          </a:p>
          <a:p>
            <a:pPr lvl="2">
              <a:buNone/>
            </a:pPr>
            <a:endParaRPr lang="en-US" dirty="0" smtClean="0">
              <a:latin typeface="Lucida Sans Unicode" pitchFamily="34" charset="0"/>
            </a:endParaRPr>
          </a:p>
          <a:p>
            <a:pPr lvl="2" eaLnBrk="1" hangingPunct="1">
              <a:buClr>
                <a:schemeClr val="accent5"/>
              </a:buClr>
              <a:buNone/>
            </a:pPr>
            <a:endParaRPr lang="en-US" sz="1800" dirty="0" smtClean="0">
              <a:latin typeface="Lucida Sans Unicode" pitchFamily="34" charset="0"/>
            </a:endParaRPr>
          </a:p>
          <a:p>
            <a:pPr lvl="2">
              <a:buClr>
                <a:schemeClr val="accent5"/>
              </a:buClr>
              <a:buNone/>
            </a:pPr>
            <a:r>
              <a:rPr lang="en-US" sz="1800" dirty="0" smtClean="0">
                <a:latin typeface="Lucida Sans Unicode" pitchFamily="34" charset="0"/>
              </a:rPr>
              <a:t>                                                                     </a:t>
            </a:r>
            <a:r>
              <a:rPr lang="en-US" sz="1800" i="1" dirty="0" smtClean="0">
                <a:latin typeface="Lucida Sans Unicode" pitchFamily="34" charset="0"/>
              </a:rPr>
              <a:t>continued</a:t>
            </a:r>
          </a:p>
          <a:p>
            <a:pPr lvl="2">
              <a:buClr>
                <a:schemeClr val="accent5"/>
              </a:buClr>
              <a:buNone/>
            </a:pPr>
            <a:endParaRPr lang="en-US" sz="2000" dirty="0" smtClean="0">
              <a:latin typeface="Lucida Sans Unicode" pitchFamily="34" charset="0"/>
            </a:endParaRPr>
          </a:p>
        </p:txBody>
      </p:sp>
      <p:sp>
        <p:nvSpPr>
          <p:cNvPr id="3" name="Title 2"/>
          <p:cNvSpPr>
            <a:spLocks noGrp="1"/>
          </p:cNvSpPr>
          <p:nvPr>
            <p:ph type="title"/>
          </p:nvPr>
        </p:nvSpPr>
        <p:spPr>
          <a:xfrm>
            <a:off x="416496" y="260648"/>
            <a:ext cx="9145016" cy="792088"/>
          </a:xfrm>
        </p:spPr>
        <p:txBody>
          <a:bodyPr/>
          <a:lstStyle/>
          <a:p>
            <a:pPr>
              <a:defRPr/>
            </a:pPr>
            <a:r>
              <a:rPr lang="en-US" sz="3600" dirty="0" smtClean="0">
                <a:solidFill>
                  <a:srgbClr val="0070C0"/>
                </a:solidFill>
              </a:rPr>
              <a:t>SIIF Excel Template Parameters on National Level </a:t>
            </a:r>
            <a:endParaRPr lang="el-GR" sz="3600" dirty="0"/>
          </a:p>
        </p:txBody>
      </p:sp>
      <p:pic>
        <p:nvPicPr>
          <p:cNvPr id="33796"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12</a:t>
            </a:fld>
            <a:endParaRPr lang="el-GR"/>
          </a:p>
        </p:txBody>
      </p:sp>
      <p:sp>
        <p:nvSpPr>
          <p:cNvPr id="6" name="Right Arrow 5"/>
          <p:cNvSpPr/>
          <p:nvPr/>
        </p:nvSpPr>
        <p:spPr>
          <a:xfrm>
            <a:off x="6381760" y="5643578"/>
            <a:ext cx="978408" cy="214314"/>
          </a:xfrm>
          <a:prstGeom prst="rightArrow">
            <a:avLst/>
          </a:prstGeom>
          <a:solidFill>
            <a:schemeClr val="tx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solidFill>
                <a:srgbClr val="FF0000"/>
              </a:solidFill>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2480" y="1357298"/>
            <a:ext cx="9433048" cy="4650256"/>
          </a:xfrm>
        </p:spPr>
        <p:txBody>
          <a:bodyPr/>
          <a:lstStyle/>
          <a:p>
            <a:r>
              <a:rPr b="1" dirty="0" smtClean="0">
                <a:latin typeface="Lucida Sans Unicode" pitchFamily="34" charset="0"/>
              </a:rPr>
              <a:t>Cyprus suggestions on SIIF Excel Template Parameters </a:t>
            </a:r>
            <a:r>
              <a:rPr b="1" u="sng" dirty="0" smtClean="0">
                <a:latin typeface="Lucida Sans Unicode" pitchFamily="34" charset="0"/>
              </a:rPr>
              <a:t>on National Level </a:t>
            </a:r>
            <a:r>
              <a:rPr i="1" dirty="0" smtClean="0">
                <a:solidFill>
                  <a:srgbClr val="FF0000"/>
                </a:solidFill>
                <a:latin typeface="Lucida Sans Unicode" pitchFamily="34" charset="0"/>
              </a:rPr>
              <a:t>(with red colour)</a:t>
            </a:r>
          </a:p>
          <a:p>
            <a:pPr lvl="1">
              <a:buFont typeface="Courier New" pitchFamily="49" charset="0"/>
              <a:buChar char="o"/>
            </a:pPr>
            <a:r>
              <a:rPr dirty="0" smtClean="0">
                <a:latin typeface="Lucida Sans Unicode" pitchFamily="34" charset="0"/>
              </a:rPr>
              <a:t>Add extra columns</a:t>
            </a:r>
            <a:r>
              <a:rPr lang="en-US" dirty="0" smtClean="0">
                <a:latin typeface="Lucida Sans Unicode" pitchFamily="34" charset="0"/>
              </a:rPr>
              <a:t> </a:t>
            </a:r>
            <a:r>
              <a:rPr lang="en-US" i="1" dirty="0" smtClean="0">
                <a:latin typeface="Lucida Sans Unicode" pitchFamily="34" charset="0"/>
              </a:rPr>
              <a:t>(on a volunteer basis)</a:t>
            </a:r>
            <a:r>
              <a:rPr i="1" dirty="0" smtClean="0">
                <a:latin typeface="Lucida Sans Unicode" pitchFamily="34" charset="0"/>
              </a:rPr>
              <a:t> </a:t>
            </a:r>
            <a:r>
              <a:rPr dirty="0" smtClean="0">
                <a:latin typeface="Lucida Sans Unicode" pitchFamily="34" charset="0"/>
              </a:rPr>
              <a:t>concerning the:</a:t>
            </a:r>
          </a:p>
          <a:p>
            <a:pPr lvl="2">
              <a:buClr>
                <a:schemeClr val="accent5"/>
              </a:buClr>
            </a:pPr>
            <a:r>
              <a:rPr dirty="0" smtClean="0"/>
              <a:t>“Responsible Authority for the Sewerage Scheme”.</a:t>
            </a:r>
            <a:endParaRPr sz="2600" dirty="0" smtClean="0"/>
          </a:p>
          <a:p>
            <a:pPr lvl="2">
              <a:buClr>
                <a:schemeClr val="accent5"/>
              </a:buClr>
            </a:pPr>
            <a:r>
              <a:rPr dirty="0" smtClean="0"/>
              <a:t>“Construction of collecting system (%)”, since in some cases the collecting system is constructed but not fully connected with housing 100%.</a:t>
            </a:r>
            <a:endParaRPr sz="2600" dirty="0" smtClean="0"/>
          </a:p>
          <a:p>
            <a:pPr lvl="2">
              <a:buClr>
                <a:schemeClr val="accent5"/>
              </a:buClr>
            </a:pPr>
            <a:r>
              <a:rPr dirty="0" smtClean="0"/>
              <a:t>“Housing Connection rate (in % of the total number of housing connections).</a:t>
            </a:r>
            <a:endParaRPr sz="2600" dirty="0" smtClean="0"/>
          </a:p>
          <a:p>
            <a:pPr lvl="2">
              <a:buClr>
                <a:schemeClr val="accent5"/>
              </a:buClr>
            </a:pPr>
            <a:r>
              <a:rPr dirty="0" smtClean="0"/>
              <a:t>Source of Funding: “National funding (€)” and “Local Authorities funding (€)”.</a:t>
            </a:r>
            <a:endParaRPr lang="el-GR" dirty="0"/>
          </a:p>
        </p:txBody>
      </p:sp>
      <p:sp>
        <p:nvSpPr>
          <p:cNvPr id="3" name="Title 2"/>
          <p:cNvSpPr>
            <a:spLocks noGrp="1"/>
          </p:cNvSpPr>
          <p:nvPr>
            <p:ph type="title"/>
          </p:nvPr>
        </p:nvSpPr>
        <p:spPr/>
        <p:txBody>
          <a:bodyPr/>
          <a:lstStyle/>
          <a:p>
            <a:r>
              <a:rPr sz="3600" smtClean="0">
                <a:solidFill>
                  <a:srgbClr val="0070C0"/>
                </a:solidFill>
              </a:rPr>
              <a:t>SIIF Excel Template Parameters on National Level </a:t>
            </a:r>
            <a:endParaRPr lang="el-GR" sz="3600" dirty="0"/>
          </a:p>
        </p:txBody>
      </p:sp>
      <p:sp>
        <p:nvSpPr>
          <p:cNvPr id="4" name="Slide Number Placeholder 3"/>
          <p:cNvSpPr>
            <a:spLocks noGrp="1"/>
          </p:cNvSpPr>
          <p:nvPr>
            <p:ph type="sldNum" sz="quarter" idx="12"/>
          </p:nvPr>
        </p:nvSpPr>
        <p:spPr/>
        <p:txBody>
          <a:bodyPr/>
          <a:lstStyle/>
          <a:p>
            <a:fld id="{88CFAC10-5A5D-4886-B225-F3FE2786624B}" type="slidenum">
              <a:rPr lang="el-GR" smtClean="0"/>
              <a:pPr/>
              <a:t>13</a:t>
            </a:fld>
            <a:endParaRPr lang="el-GR"/>
          </a:p>
        </p:txBody>
      </p:sp>
      <p:pic>
        <p:nvPicPr>
          <p:cNvPr id="5" name="Picture 6" descr="0"/>
          <p:cNvPicPr>
            <a:picLocks noChangeAspect="1"/>
          </p:cNvPicPr>
          <p:nvPr/>
        </p:nvPicPr>
        <p:blipFill>
          <a:blip r:embed="rId3" cstate="print"/>
          <a:srcRect/>
          <a:stretch>
            <a:fillRect/>
          </a:stretch>
        </p:blipFill>
        <p:spPr bwMode="auto">
          <a:xfrm>
            <a:off x="8667776" y="5857892"/>
            <a:ext cx="792333" cy="79261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11"/>
          <p:cNvSpPr>
            <a:spLocks noChangeArrowheads="1"/>
          </p:cNvSpPr>
          <p:nvPr/>
        </p:nvSpPr>
        <p:spPr bwMode="auto">
          <a:xfrm>
            <a:off x="14674737" y="493259"/>
            <a:ext cx="82305" cy="1678214"/>
          </a:xfrm>
          <a:prstGeom prst="downArrow">
            <a:avLst>
              <a:gd name="adj1" fmla="val 50000"/>
              <a:gd name="adj2" fmla="val 201464"/>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9" name="TextBox 7"/>
          <p:cNvSpPr txBox="1"/>
          <p:nvPr/>
        </p:nvSpPr>
        <p:spPr>
          <a:xfrm>
            <a:off x="13069189" y="30967589"/>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30724" name="AutoShape 2"/>
          <p:cNvSpPr>
            <a:spLocks noChangeArrowheads="1"/>
          </p:cNvSpPr>
          <p:nvPr/>
        </p:nvSpPr>
        <p:spPr bwMode="auto">
          <a:xfrm>
            <a:off x="15387222" y="588509"/>
            <a:ext cx="175665" cy="1256393"/>
          </a:xfrm>
          <a:prstGeom prst="downArrow">
            <a:avLst>
              <a:gd name="adj1" fmla="val 50000"/>
              <a:gd name="adj2" fmla="val 202136"/>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30725" name="AutoShape 11"/>
          <p:cNvSpPr>
            <a:spLocks noChangeArrowheads="1"/>
          </p:cNvSpPr>
          <p:nvPr/>
        </p:nvSpPr>
        <p:spPr bwMode="auto">
          <a:xfrm>
            <a:off x="14674737" y="493259"/>
            <a:ext cx="82305" cy="1678214"/>
          </a:xfrm>
          <a:prstGeom prst="downArrow">
            <a:avLst>
              <a:gd name="adj1" fmla="val 50000"/>
              <a:gd name="adj2" fmla="val 201464"/>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12" name="TextBox 71"/>
          <p:cNvSpPr txBox="1"/>
          <p:nvPr/>
        </p:nvSpPr>
        <p:spPr>
          <a:xfrm>
            <a:off x="13069189" y="31105928"/>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n-US"/>
          </a:p>
        </p:txBody>
      </p:sp>
      <p:sp>
        <p:nvSpPr>
          <p:cNvPr id="13" name="TextBox 84"/>
          <p:cNvSpPr txBox="1"/>
          <p:nvPr/>
        </p:nvSpPr>
        <p:spPr>
          <a:xfrm>
            <a:off x="13069189" y="23896411"/>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30728" name="AutoShape 11"/>
          <p:cNvSpPr>
            <a:spLocks noChangeArrowheads="1"/>
          </p:cNvSpPr>
          <p:nvPr/>
        </p:nvSpPr>
        <p:spPr bwMode="auto">
          <a:xfrm>
            <a:off x="14674737" y="493259"/>
            <a:ext cx="82305" cy="1678214"/>
          </a:xfrm>
          <a:prstGeom prst="downArrow">
            <a:avLst>
              <a:gd name="adj1" fmla="val 50000"/>
              <a:gd name="adj2" fmla="val 201464"/>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16" name="TextBox 7"/>
          <p:cNvSpPr txBox="1"/>
          <p:nvPr/>
        </p:nvSpPr>
        <p:spPr>
          <a:xfrm>
            <a:off x="13069189" y="30967589"/>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19" name="TextBox 71"/>
          <p:cNvSpPr txBox="1"/>
          <p:nvPr/>
        </p:nvSpPr>
        <p:spPr>
          <a:xfrm>
            <a:off x="13069189" y="31105928"/>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n-US"/>
          </a:p>
        </p:txBody>
      </p:sp>
      <p:sp>
        <p:nvSpPr>
          <p:cNvPr id="20" name="TextBox 84"/>
          <p:cNvSpPr txBox="1"/>
          <p:nvPr/>
        </p:nvSpPr>
        <p:spPr>
          <a:xfrm>
            <a:off x="13069189" y="23896411"/>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graphicFrame>
        <p:nvGraphicFramePr>
          <p:cNvPr id="18" name="Table 17"/>
          <p:cNvGraphicFramePr>
            <a:graphicFrameLocks noGrp="1"/>
          </p:cNvGraphicFramePr>
          <p:nvPr/>
        </p:nvGraphicFramePr>
        <p:xfrm>
          <a:off x="216203" y="86179"/>
          <a:ext cx="9416765" cy="6287924"/>
        </p:xfrm>
        <a:graphic>
          <a:graphicData uri="http://schemas.openxmlformats.org/drawingml/2006/table">
            <a:tbl>
              <a:tblPr/>
              <a:tblGrid>
                <a:gridCol w="670455"/>
                <a:gridCol w="296245"/>
                <a:gridCol w="215168"/>
                <a:gridCol w="222185"/>
                <a:gridCol w="259608"/>
                <a:gridCol w="671233"/>
                <a:gridCol w="224525"/>
                <a:gridCol w="224525"/>
                <a:gridCol w="224525"/>
                <a:gridCol w="224525"/>
                <a:gridCol w="271299"/>
                <a:gridCol w="280657"/>
                <a:gridCol w="196459"/>
                <a:gridCol w="196459"/>
                <a:gridCol w="278316"/>
                <a:gridCol w="259608"/>
                <a:gridCol w="255709"/>
                <a:gridCol w="249472"/>
                <a:gridCol w="233878"/>
                <a:gridCol w="233878"/>
                <a:gridCol w="233878"/>
                <a:gridCol w="230761"/>
                <a:gridCol w="230761"/>
                <a:gridCol w="230761"/>
                <a:gridCol w="230761"/>
                <a:gridCol w="230761"/>
                <a:gridCol w="230761"/>
                <a:gridCol w="231541"/>
                <a:gridCol w="212050"/>
                <a:gridCol w="212050"/>
                <a:gridCol w="221405"/>
                <a:gridCol w="215168"/>
                <a:gridCol w="194121"/>
                <a:gridCol w="208934"/>
                <a:gridCol w="614323"/>
              </a:tblGrid>
              <a:tr h="32657">
                <a:tc gridSpan="35">
                  <a:txBody>
                    <a:bodyPr/>
                    <a:lstStyle/>
                    <a:p>
                      <a:pPr algn="l" fontAlgn="ctr"/>
                      <a:endParaRPr lang="el-GR" sz="200" b="0" i="0" u="none" strike="noStrike" dirty="0">
                        <a:latin typeface="Arial"/>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32657">
                <a:tc rowSpan="2" gridSpan="6">
                  <a:txBody>
                    <a:bodyPr/>
                    <a:lstStyle/>
                    <a:p>
                      <a:pPr algn="ctr" fontAlgn="ctr"/>
                      <a:r>
                        <a:rPr lang="en-US" sz="500" b="1" i="0" u="none" strike="noStrike" dirty="0">
                          <a:latin typeface="Arial"/>
                        </a:rPr>
                        <a:t>Agglomeration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gridSpan="4">
                  <a:txBody>
                    <a:bodyPr/>
                    <a:lstStyle/>
                    <a:p>
                      <a:pPr algn="ctr" fontAlgn="ctr"/>
                      <a:r>
                        <a:rPr lang="en-US" sz="500" b="1" i="0" u="none" strike="noStrike">
                          <a:latin typeface="Arial"/>
                        </a:rPr>
                        <a:t>Compliance deadline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gridSpan="25">
                  <a:txBody>
                    <a:bodyPr/>
                    <a:lstStyle/>
                    <a:p>
                      <a:pPr algn="ctr" fontAlgn="ctr"/>
                      <a:r>
                        <a:rPr lang="en-US" sz="200" b="1" i="0" u="none" strike="noStrike">
                          <a:latin typeface="Arial"/>
                        </a:rPr>
                        <a:t>Collecting systems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76200">
                <a:tc gridSpan="6"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8">
                  <a:txBody>
                    <a:bodyPr/>
                    <a:lstStyle/>
                    <a:p>
                      <a:pPr algn="ctr" fontAlgn="ctr"/>
                      <a:r>
                        <a:rPr lang="en-US" sz="500" b="1" i="0" u="none" strike="noStrike">
                          <a:latin typeface="Arial"/>
                        </a:rPr>
                        <a:t>Status as at 2009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7">
                  <a:txBody>
                    <a:bodyPr/>
                    <a:lstStyle/>
                    <a:p>
                      <a:pPr algn="ctr" fontAlgn="ctr"/>
                      <a:r>
                        <a:rPr lang="en-US" sz="500" b="1" i="1" u="none" strike="noStrike">
                          <a:solidFill>
                            <a:srgbClr val="FF0000"/>
                          </a:solidFill>
                          <a:latin typeface="Arial"/>
                        </a:rPr>
                        <a:t>Forecasts towards full compliance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76200">
                <a:tc rowSpan="2">
                  <a:txBody>
                    <a:bodyPr/>
                    <a:lstStyle/>
                    <a:p>
                      <a:pPr algn="ctr" fontAlgn="ctr"/>
                      <a:r>
                        <a:rPr lang="en-US" sz="200" b="0" i="0" u="none" strike="noStrike">
                          <a:latin typeface="Arial"/>
                        </a:rPr>
                        <a:t>Agglomeration 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rowSpan="2">
                  <a:txBody>
                    <a:bodyPr/>
                    <a:lstStyle/>
                    <a:p>
                      <a:pPr algn="ctr" fontAlgn="ctr"/>
                      <a:r>
                        <a:rPr lang="en-US" sz="500" b="0" i="0" u="none" strike="noStrike">
                          <a:latin typeface="Arial CE"/>
                        </a:rPr>
                        <a:t>Name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rowSpan="2">
                  <a:txBody>
                    <a:bodyPr/>
                    <a:lstStyle/>
                    <a:p>
                      <a:pPr algn="ctr" fontAlgn="ctr"/>
                      <a:r>
                        <a:rPr lang="fr-FR" sz="500" b="0" i="0" u="none" strike="noStrike">
                          <a:latin typeface="Arial CE"/>
                        </a:rPr>
                        <a:t>Population                                                                                                                                                                                                                                   (Permanent Population as Census 2001)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rowSpan="2">
                  <a:txBody>
                    <a:bodyPr/>
                    <a:lstStyle/>
                    <a:p>
                      <a:pPr algn="ctr" fontAlgn="ctr"/>
                      <a:r>
                        <a:rPr lang="en-US" sz="500" b="0" i="0" u="none" strike="noStrike">
                          <a:latin typeface="Arial CE"/>
                        </a:rPr>
                        <a:t>Generated total Load                                                                                                                                                                                                             (NIP - 2008)              (CY51- 31.12.2008/   CY402-31.12.2012)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rowSpan="2">
                  <a:txBody>
                    <a:bodyPr/>
                    <a:lstStyle/>
                    <a:p>
                      <a:pPr algn="ctr" fontAlgn="ctr"/>
                      <a:r>
                        <a:rPr lang="en-US" sz="500" b="0" i="0" u="none" strike="noStrike" dirty="0">
                          <a:latin typeface="Arial CE"/>
                        </a:rPr>
                        <a:t>Receiving waters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CC99"/>
                    </a:solidFill>
                  </a:tcPr>
                </a:tc>
                <a:tc rowSpan="2">
                  <a:txBody>
                    <a:bodyPr/>
                    <a:lstStyle/>
                    <a:p>
                      <a:pPr algn="ctr" fontAlgn="ctr"/>
                      <a:r>
                        <a:rPr lang="en-US" sz="500" b="0" i="0" u="none" strike="noStrike">
                          <a:latin typeface="Arial"/>
                        </a:rPr>
                        <a:t>Art.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rowSpan="2">
                  <a:txBody>
                    <a:bodyPr/>
                    <a:lstStyle/>
                    <a:p>
                      <a:pPr algn="ctr" fontAlgn="ctr"/>
                      <a:r>
                        <a:rPr lang="en-US" sz="500" b="0" i="0" u="none" strike="noStrike">
                          <a:latin typeface="Arial"/>
                        </a:rPr>
                        <a:t>Art. 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rowSpan="2">
                  <a:txBody>
                    <a:bodyPr/>
                    <a:lstStyle/>
                    <a:p>
                      <a:pPr algn="ctr" fontAlgn="ctr"/>
                      <a:r>
                        <a:rPr lang="en-US" sz="500" b="0" i="0" u="none" strike="noStrike">
                          <a:latin typeface="Arial"/>
                        </a:rPr>
                        <a:t>Art. 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rowSpan="2">
                  <a:txBody>
                    <a:bodyPr/>
                    <a:lstStyle/>
                    <a:p>
                      <a:pPr algn="ctr" fontAlgn="ctr"/>
                      <a:r>
                        <a:rPr lang="en-US" sz="500" b="0" i="0" u="none" strike="noStrike">
                          <a:latin typeface="Arial"/>
                        </a:rPr>
                        <a:t>Implementation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rowSpan="2">
                  <a:txBody>
                    <a:bodyPr/>
                    <a:lstStyle/>
                    <a:p>
                      <a:pPr algn="ctr" fontAlgn="ctr"/>
                      <a:r>
                        <a:rPr lang="en-US" sz="500" b="0" i="0" u="none" strike="noStrike">
                          <a:latin typeface="Arial CE"/>
                        </a:rPr>
                        <a:t>collection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load addressed to wwtp through holding / collecting tanks storage tanks)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load through IAS (without column 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connection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not connected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solidFill>
                            <a:srgbClr val="FF0000"/>
                          </a:solidFill>
                          <a:latin typeface="Arial CE"/>
                        </a:rPr>
                        <a:t>housing connection rate with the collecting system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solidFill>
                            <a:srgbClr val="FF0000"/>
                          </a:solidFill>
                          <a:latin typeface="Arial CE"/>
                        </a:rPr>
                        <a:t>construction of collecting system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comments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rowSpan="2">
                  <a:txBody>
                    <a:bodyPr/>
                    <a:lstStyle/>
                    <a:p>
                      <a:pPr algn="ctr" fontAlgn="ctr"/>
                      <a:r>
                        <a:rPr lang="en-US" sz="500" b="0" i="0" u="none" strike="noStrike">
                          <a:latin typeface="Arial CE"/>
                        </a:rPr>
                        <a:t>collection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Generated load addressed through holding / collecting tanks (septic tanks)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load through IAS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connection rate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not connected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comments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CE"/>
                        </a:rPr>
                        <a:t>Estimated year </a:t>
                      </a:r>
                      <a:r>
                        <a:rPr lang="en-US" sz="500" b="0" i="0" u="none" strike="noStrike">
                          <a:latin typeface="Arial CE"/>
                        </a:rPr>
                        <a:t>of starting planning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starting working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completing of works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compliance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a:rPr>
                        <a:t>Capital investment planned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a:rPr>
                        <a:t>Name of EU fund planned to be used     (if any)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a:rPr>
                        <a:t>(planned) EU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a:rPr>
                        <a:t>National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a:rPr>
                        <a:t>Local Authorities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solidFill>
                            <a:srgbClr val="FF0000"/>
                          </a:solidFill>
                          <a:latin typeface="Arial"/>
                        </a:rPr>
                        <a:t>Responsible Authority for the Sewerage Scheme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ctr"/>
                      <a:r>
                        <a:rPr lang="en-US" sz="500" b="0" i="0" u="none" strike="noStrike">
                          <a:latin typeface="Arial CE"/>
                        </a:rPr>
                        <a:t>comments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r>
              <a:tr h="914400">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a:txBody>
                    <a:bodyPr/>
                    <a:lstStyle/>
                    <a:p>
                      <a:pPr algn="ctr" fontAlgn="ctr"/>
                      <a:r>
                        <a:rPr lang="en-US" sz="500" b="0" i="0" u="none" strike="noStrike">
                          <a:latin typeface="Arial CE"/>
                        </a:rPr>
                        <a:t>Code of receiving water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CC99"/>
                    </a:solidFill>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r>
              <a:tr h="533400">
                <a:tc>
                  <a:txBody>
                    <a:bodyPr/>
                    <a:lstStyle/>
                    <a:p>
                      <a:pPr algn="ctr" fontAlgn="ctr"/>
                      <a:r>
                        <a:rPr lang="el-GR" sz="2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l-GR" sz="500" b="0" i="0" u="none" strike="noStrike" dirty="0">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500" b="0" i="0" u="none" strike="noStrike">
                          <a:latin typeface="Arial CE"/>
                        </a:rPr>
                        <a:t>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pt-BR" sz="500" b="0" i="0" u="none" strike="noStrike">
                          <a:latin typeface="Arial CE"/>
                        </a:rPr>
                        <a:t>SA / CSA / NA / LSA / BW / 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l-GR" sz="500" b="0" i="0" u="none" strike="noStrike" dirty="0">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ctr" fontAlgn="ctr"/>
                      <a:r>
                        <a:rPr lang="en-US" sz="500" b="0" i="0" u="none" strike="noStrike">
                          <a:latin typeface="Arial"/>
                        </a:rPr>
                        <a:t>(mm/yyyy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a:txBody>
                    <a:bodyPr/>
                    <a:lstStyle/>
                    <a:p>
                      <a:pPr algn="ctr" fontAlgn="ctr"/>
                      <a:r>
                        <a:rPr lang="en-US" sz="500" b="0" i="0" u="none" strike="noStrike">
                          <a:latin typeface="Arial"/>
                        </a:rPr>
                        <a:t>(mm/yyyy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a:txBody>
                    <a:bodyPr/>
                    <a:lstStyle/>
                    <a:p>
                      <a:pPr algn="ctr" fontAlgn="ctr"/>
                      <a:r>
                        <a:rPr lang="en-US" sz="500" b="0" i="0" u="none" strike="noStrike">
                          <a:latin typeface="Arial"/>
                        </a:rPr>
                        <a:t>(mm/yyyy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a:txBody>
                    <a:bodyPr/>
                    <a:lstStyle/>
                    <a:p>
                      <a:pPr algn="ctr" fontAlgn="ctr"/>
                      <a:r>
                        <a:rPr lang="en-US" sz="500" b="0" i="0" u="none" strike="noStrike">
                          <a:latin typeface="Arial"/>
                        </a:rPr>
                        <a:t>Art. 5(2) / 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00"/>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solidFill>
                            <a:srgbClr val="FF0000"/>
                          </a:solidFill>
                          <a:latin typeface="Arial CE"/>
                        </a:rPr>
                        <a:t>in % of the total number of housing connections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solidFill>
                            <a:srgbClr val="FF0000"/>
                          </a:solidFill>
                          <a:latin typeface="Arial CE"/>
                        </a:rPr>
                        <a:t>in % of the collecting system (km)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in % of the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(yyyy)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r>
              <a:tr h="76200">
                <a:tc>
                  <a:txBody>
                    <a:bodyPr/>
                    <a:lstStyle/>
                    <a:p>
                      <a:pPr algn="ctr" fontAlgn="ctr"/>
                      <a:r>
                        <a:rPr lang="el-GR" sz="2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dirty="0">
                          <a:latin typeface="Arial"/>
                        </a:rPr>
                        <a:t>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l" fontAlgn="t"/>
                      <a:r>
                        <a:rPr lang="el-GR" sz="2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5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endParaRPr lang="el-GR" sz="500" b="0" i="0" u="none" strike="noStrike">
                        <a:latin typeface="Arial CE"/>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ctr" fontAlgn="ctr"/>
                      <a:r>
                        <a:rPr lang="en-US" sz="200" b="0" i="0" u="none" strike="noStrike">
                          <a:latin typeface="Arial"/>
                        </a:rPr>
                        <a:t>URBAN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90600">
                <a:tc>
                  <a:txBody>
                    <a:bodyPr/>
                    <a:lstStyle/>
                    <a:p>
                      <a:pPr algn="ctr" fontAlgn="ctr"/>
                      <a:r>
                        <a:rPr lang="en-US" sz="200" b="0" i="0" u="none" strike="noStrike">
                          <a:latin typeface="Arial"/>
                        </a:rPr>
                        <a:t>CY51-Agglo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Limassol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151.999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145.000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SA/CSA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l" fontAlgn="ctr"/>
                      <a:r>
                        <a:rPr lang="en-US" sz="500" b="0" i="0" u="none" strike="noStrike">
                          <a:latin typeface="Arial CE"/>
                        </a:rPr>
                        <a:t>1) Polemidia Dam: CY_9-4-3_26_L4-HM-O1                                                                                                                                                                              2) Coastal water body: CY_16-C2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89,70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89,70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The new extra columns will be optional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EIB</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SBLA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Bottlenecks:                                                                                                                                                                                                                                            - Implementation Plans with compliance date 31/12/2008 were too optimistic                                                                                                                                                                                                                                                                     - Implementation Delays due to lack of financial resources and low house connection rate with the collecting system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76200">
                <a:tc>
                  <a:txBody>
                    <a:bodyPr/>
                    <a:lstStyle/>
                    <a:p>
                      <a:pPr algn="ctr" fontAlgn="ctr"/>
                      <a:r>
                        <a:rPr lang="el-GR" sz="2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76200">
                <a:tc>
                  <a:txBody>
                    <a:bodyPr/>
                    <a:lstStyle/>
                    <a:p>
                      <a:pPr algn="ctr" fontAlgn="ctr"/>
                      <a:r>
                        <a:rPr lang="en-US" sz="200" b="0" i="0" u="none" strike="noStrike">
                          <a:latin typeface="Arial"/>
                        </a:rPr>
                        <a:t>RURAL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685800">
                <a:tc>
                  <a:txBody>
                    <a:bodyPr/>
                    <a:lstStyle/>
                    <a:p>
                      <a:pPr algn="ctr" fontAlgn="ctr"/>
                      <a:r>
                        <a:rPr lang="en-US" sz="200" b="0" i="0" u="none" strike="noStrike">
                          <a:latin typeface="Arial"/>
                        </a:rPr>
                        <a:t>CY402-Agglo</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Aradippou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11.459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16.000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31/12/2012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28,28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28,28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ARADIPPOU SEWERAGE BOARD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Bottlenecks:                                                                                                                                                                                                                                                                     - Implementation Delays due to lack of financial resources and Administrative problems with Aradippou Sewerage Board.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76200">
                <a:tc>
                  <a:txBody>
                    <a:bodyPr/>
                    <a:lstStyle/>
                    <a:p>
                      <a:pPr algn="ctr" fontAlgn="ctr"/>
                      <a:r>
                        <a:rPr lang="el-GR" sz="2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76200">
                <a:tc>
                  <a:txBody>
                    <a:bodyPr/>
                    <a:lstStyle/>
                    <a:p>
                      <a:pPr algn="ctr" fontAlgn="ctr"/>
                      <a:r>
                        <a:rPr lang="el-GR" sz="2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l" fontAlgn="t"/>
                      <a:endParaRPr lang="el-GR" sz="200" b="0" i="0" u="none" strike="noStrike">
                        <a:latin typeface="Arial"/>
                      </a:endParaRP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t"/>
                      <a:endParaRPr lang="el-GR" sz="500" b="0" i="0" u="none" strike="noStrike">
                        <a:latin typeface="Arial"/>
                      </a:endParaRPr>
                    </a:p>
                  </a:txBody>
                  <a:tcPr marL="0" marR="0" marT="0" marB="0">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endParaRPr lang="el-GR" sz="5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a:noFill/>
                    </a:lnB>
                  </a:tcPr>
                </a:tc>
              </a:tr>
              <a:tr h="76200">
                <a:tc>
                  <a:txBody>
                    <a:bodyPr/>
                    <a:lstStyle/>
                    <a:p>
                      <a:pPr algn="l" fontAlgn="t"/>
                      <a:endParaRPr lang="el-GR" sz="200" b="0" i="0" u="none" strike="noStrike">
                        <a:latin typeface="Arial"/>
                      </a:endParaRPr>
                    </a:p>
                  </a:txBody>
                  <a:tcPr marL="0" marR="0" marT="0" marB="0">
                    <a:lnL>
                      <a:noFill/>
                    </a:lnL>
                    <a:lnR>
                      <a:noFill/>
                    </a:lnR>
                    <a:lnT>
                      <a:noFill/>
                    </a:lnT>
                    <a:lnB>
                      <a:noFill/>
                    </a:lnB>
                  </a:tcPr>
                </a:tc>
                <a:tc>
                  <a:txBody>
                    <a:bodyPr/>
                    <a:lstStyle/>
                    <a:p>
                      <a:pPr algn="l" fontAlgn="t"/>
                      <a:endParaRPr lang="el-GR" sz="500" b="0" i="0" u="none" strike="noStrike">
                        <a:latin typeface="Arial"/>
                      </a:endParaRPr>
                    </a:p>
                  </a:txBody>
                  <a:tcPr marL="0" marR="0" marT="0" marB="0">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endParaRPr lang="el-GR" sz="500" b="0" i="0" u="none" strike="noStrike">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r>
              <a:tr h="76200">
                <a:tc rowSpan="2" gridSpan="6">
                  <a:txBody>
                    <a:bodyPr/>
                    <a:lstStyle/>
                    <a:p>
                      <a:pPr algn="ctr" fontAlgn="ctr"/>
                      <a:endParaRPr lang="el-GR" sz="500" b="1" i="0" u="none" strike="noStrike">
                        <a:latin typeface="Arial"/>
                      </a:endParaRPr>
                    </a:p>
                  </a:txBody>
                  <a:tcPr marL="0" marR="0" marT="0" marB="0" anchor="ctr">
                    <a:lnL>
                      <a:noFill/>
                    </a:lnL>
                    <a:lnR>
                      <a:noFill/>
                    </a:lnR>
                    <a:lnT>
                      <a:noFill/>
                    </a:lnT>
                    <a:lnB>
                      <a:noFill/>
                    </a:lnB>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rowSpan="2" gridSpan="4">
                  <a:txBody>
                    <a:bodyPr/>
                    <a:lstStyle/>
                    <a:p>
                      <a:pPr algn="ctr" fontAlgn="ctr"/>
                      <a:endParaRPr lang="el-GR" sz="500" b="1"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rowSpan="2" hMerge="1">
                  <a:txBody>
                    <a:bodyPr/>
                    <a:lstStyle/>
                    <a:p>
                      <a:endParaRPr lang="el-GR"/>
                    </a:p>
                  </a:txBody>
                  <a:tcPr/>
                </a:tc>
                <a:tc rowSpan="2" hMerge="1">
                  <a:txBody>
                    <a:bodyPr/>
                    <a:lstStyle/>
                    <a:p>
                      <a:endParaRPr lang="el-GR"/>
                    </a:p>
                  </a:txBody>
                  <a:tcPr/>
                </a:tc>
                <a:tc rowSpan="2" hMerge="1">
                  <a:txBody>
                    <a:bodyPr/>
                    <a:lstStyle/>
                    <a:p>
                      <a:endParaRPr lang="el-GR"/>
                    </a:p>
                  </a:txBody>
                  <a:tcPr/>
                </a:tc>
                <a:tc gridSpan="25">
                  <a:txBody>
                    <a:bodyPr/>
                    <a:lstStyle/>
                    <a:p>
                      <a:pPr algn="ctr" fontAlgn="ctr"/>
                      <a:r>
                        <a:rPr lang="en-US" sz="500" b="1" i="0" u="none" strike="noStrike" dirty="0">
                          <a:latin typeface="Arial"/>
                        </a:rPr>
                        <a:t>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76200">
                <a:tc gridSpan="6"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4" vMerge="1">
                  <a:txBody>
                    <a:bodyPr/>
                    <a:lstStyle/>
                    <a:p>
                      <a:endParaRPr lang="el-GR"/>
                    </a:p>
                  </a:txBody>
                  <a:tcPr/>
                </a:tc>
                <a:tc hMerge="1" vMerge="1">
                  <a:txBody>
                    <a:bodyPr/>
                    <a:lstStyle/>
                    <a:p>
                      <a:endParaRPr lang="el-GR"/>
                    </a:p>
                  </a:txBody>
                  <a:tcPr/>
                </a:tc>
                <a:tc hMerge="1" vMerge="1">
                  <a:txBody>
                    <a:bodyPr/>
                    <a:lstStyle/>
                    <a:p>
                      <a:endParaRPr lang="el-GR"/>
                    </a:p>
                  </a:txBody>
                  <a:tcPr/>
                </a:tc>
                <a:tc hMerge="1" vMerge="1">
                  <a:txBody>
                    <a:bodyPr/>
                    <a:lstStyle/>
                    <a:p>
                      <a:endParaRPr lang="el-GR"/>
                    </a:p>
                  </a:txBody>
                  <a:tcPr/>
                </a:tc>
                <a:tc gridSpan="9">
                  <a:txBody>
                    <a:bodyPr/>
                    <a:lstStyle/>
                    <a:p>
                      <a:pPr algn="ctr" fontAlgn="ctr"/>
                      <a:r>
                        <a:rPr lang="en-US" sz="500" b="1" i="0" u="none" strike="noStrike">
                          <a:latin typeface="Arial"/>
                        </a:rPr>
                        <a:t>Status as at 2009</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6">
                  <a:txBody>
                    <a:bodyPr/>
                    <a:lstStyle/>
                    <a:p>
                      <a:pPr algn="ctr" fontAlgn="ctr"/>
                      <a:r>
                        <a:rPr lang="en-US" sz="500" b="1" i="1" u="none" strike="noStrike">
                          <a:solidFill>
                            <a:srgbClr val="FF0000"/>
                          </a:solidFill>
                          <a:latin typeface="Arial"/>
                        </a:rPr>
                        <a:t>Forecasts towards full compliance</a:t>
                      </a:r>
                    </a:p>
                  </a:txBody>
                  <a:tcPr marL="0" marR="0" marT="0"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6858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dirty="0">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dirty="0">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dirty="0">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500" b="0" i="0" u="none" strike="noStrike">
                          <a:latin typeface="Arial CE"/>
                        </a:rPr>
                        <a:t>UWWTP(s) code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Name of UWWTP(s)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treatment capacity</a:t>
                      </a:r>
                      <a:br>
                        <a:rPr lang="en-US" sz="500" b="0" i="0" u="none" strike="noStrike">
                          <a:latin typeface="Arial CE"/>
                        </a:rPr>
                      </a:br>
                      <a:endParaRPr lang="en-US" sz="500" b="0" i="0" u="none" strike="noStrike">
                        <a:latin typeface="Arial CE"/>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treated load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type of treatment in place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Art. 5 - criteria           a, b, 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solidFill>
                            <a:srgbClr val="FF0000"/>
                          </a:solidFill>
                          <a:latin typeface="Arial CE"/>
                        </a:rPr>
                        <a:t>Compliance with Article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solidFill>
                            <a:srgbClr val="FF0000"/>
                          </a:solidFill>
                          <a:latin typeface="Arial CE"/>
                        </a:rPr>
                        <a:t>Compliance with Article 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solidFill>
                            <a:srgbClr val="FF0000"/>
                          </a:solidFill>
                          <a:latin typeface="Arial CE"/>
                        </a:rPr>
                        <a:t>Compliance with Article 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treatment capacity</a:t>
                      </a:r>
                      <a:br>
                        <a:rPr lang="en-US" sz="500" b="0" i="0" u="none" strike="noStrike">
                          <a:latin typeface="Arial CE"/>
                        </a:rPr>
                      </a:br>
                      <a:endParaRPr lang="en-US" sz="500" b="0" i="0" u="none" strike="noStrike">
                        <a:latin typeface="Arial CE"/>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type of treatment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starting planning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starting construction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CE"/>
                        </a:rPr>
                        <a:t>Estimated year</a:t>
                      </a:r>
                      <a:r>
                        <a:rPr lang="en-US" sz="500" b="0" i="0" u="none" strike="noStrike">
                          <a:latin typeface="Arial CE"/>
                        </a:rPr>
                        <a:t> of completing of works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CE"/>
                        </a:rPr>
                        <a:t>Estimated year </a:t>
                      </a:r>
                      <a:r>
                        <a:rPr lang="en-US" sz="500" b="0" i="0" u="none" strike="noStrike">
                          <a:latin typeface="Arial CE"/>
                        </a:rPr>
                        <a:t>of  compliance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Capital investment planned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Name of EU fund planned to be used     (if any)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(planned) EU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a:rPr>
                        <a:t>National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a:rPr>
                        <a:t>Local Authorities funding</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solidFill>
                            <a:srgbClr val="FF0000"/>
                          </a:solidFill>
                          <a:latin typeface="Arial"/>
                        </a:rPr>
                        <a:t>Responsible Authority for the Sewerage Scheme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comments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86919">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dirty="0">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CE"/>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dirty="0">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C00"/>
                    </a:solidFill>
                  </a:tcPr>
                </a:tc>
                <a:tc>
                  <a:txBody>
                    <a:bodyPr/>
                    <a:lstStyle/>
                    <a:p>
                      <a:pPr algn="ctr" fontAlgn="ctr"/>
                      <a:r>
                        <a:rPr lang="en-US" sz="500" b="0" i="0" u="none" strike="noStrike">
                          <a:latin typeface="Arial CE"/>
                        </a:rPr>
                        <a:t>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(yyyy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CE"/>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US" sz="500" b="0" i="0" u="none" strike="noStrike">
                          <a:latin typeface="Arial"/>
                        </a:rPr>
                        <a:t>in M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l-GR" sz="500" b="0" i="0" u="none" strike="noStrike">
                          <a:latin typeface="Arial CE"/>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r>
              <a:tr h="762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l-GR" sz="500" b="0" i="0" u="none" strike="noStrike">
                          <a:latin typeface="Arial"/>
                        </a:rPr>
                        <a:t>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37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42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44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solidFill>
                            <a:srgbClr val="FF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l" fontAlgn="t"/>
                      <a:endParaRPr lang="el-GR" sz="200" b="0" i="0" u="none" strike="noStrike">
                        <a:latin typeface="Arial"/>
                      </a:endParaRPr>
                    </a:p>
                  </a:txBody>
                  <a:tcPr marL="0" marR="0" marT="0" marB="0">
                    <a:lnL>
                      <a:noFill/>
                    </a:lnL>
                    <a:lnR>
                      <a:noFill/>
                    </a:lnR>
                    <a:lnT>
                      <a:noFill/>
                    </a:lnT>
                    <a:lnB>
                      <a:noFill/>
                    </a:lnB>
                  </a:tcPr>
                </a:tc>
                <a:tc>
                  <a:txBody>
                    <a:bodyPr/>
                    <a:lstStyle/>
                    <a:p>
                      <a:pPr algn="l" fontAlgn="t"/>
                      <a:endParaRPr lang="el-GR" sz="500" b="0" i="0" u="none" strike="noStrike">
                        <a:latin typeface="Arial"/>
                      </a:endParaRPr>
                    </a:p>
                  </a:txBody>
                  <a:tcPr marL="0" marR="0" marT="0" marB="0">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a:noFill/>
                    </a:lnR>
                    <a:lnT>
                      <a:noFill/>
                    </a:lnT>
                    <a:lnB>
                      <a:noFill/>
                    </a:lnB>
                  </a:tcPr>
                </a:tc>
                <a:tc>
                  <a:txBody>
                    <a:bodyPr/>
                    <a:lstStyle/>
                    <a:p>
                      <a:pPr algn="r" fontAlgn="b"/>
                      <a:endParaRPr lang="el-GR" sz="500" b="0" i="0" u="none" strike="noStrike">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t"/>
                      <a:r>
                        <a:rPr lang="el-GR" sz="5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5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62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rowSpan="2">
                  <a:txBody>
                    <a:bodyPr/>
                    <a:lstStyle/>
                    <a:p>
                      <a:pPr algn="ctr" fontAlgn="ctr"/>
                      <a:r>
                        <a:rPr lang="en-US" sz="500" b="0" i="0" u="none" strike="noStrike">
                          <a:latin typeface="Arial"/>
                        </a:rPr>
                        <a:t>CY51_UWWTP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a:latin typeface="Arial"/>
                        </a:rPr>
                        <a:t>Limassol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272.000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130.000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a:latin typeface="Arial"/>
                        </a:rPr>
                        <a:t>1, 2, 3-N, 3-P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a:latin typeface="Arial"/>
                        </a:rPr>
                        <a:t>a (N+P)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dirty="0">
                          <a:latin typeface="Arial"/>
                        </a:rPr>
                        <a:t>89,7%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a:latin typeface="Arial"/>
                        </a:rPr>
                        <a:t>89,7%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n-US" sz="500" b="0" i="0" u="none" strike="noStrike">
                          <a:latin typeface="Arial"/>
                        </a:rPr>
                        <a:t>89,7%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rowSpan="2">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115891">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c vMerge="1">
                  <a:txBody>
                    <a:bodyPr/>
                    <a:lstStyle/>
                    <a:p>
                      <a:endParaRPr lang="el-GR"/>
                    </a:p>
                  </a:txBody>
                  <a:tcPr/>
                </a:tc>
              </a:tr>
              <a:tr h="76200">
                <a:tc>
                  <a:txBody>
                    <a:bodyPr/>
                    <a:lstStyle/>
                    <a:p>
                      <a:pPr algn="ctr" fontAlgn="ctr"/>
                      <a:r>
                        <a:rPr lang="el-GR" sz="2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a:noFill/>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6858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500" b="0" i="0" u="none" strike="noStrike">
                          <a:latin typeface="Arial"/>
                        </a:rPr>
                        <a:t>CY401_UWWTP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Aradippou</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0%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0%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a:latin typeface="Arial"/>
                        </a:rPr>
                        <a:t>0% (NC)</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25.000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1, 2, 3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2020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16,51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4,48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dirty="0">
                          <a:latin typeface="Arial"/>
                        </a:rPr>
                        <a:t>12,03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ARADIPPOU SEWERAGE BOARD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ctr"/>
                      <a:r>
                        <a:rPr lang="en-US" sz="500" b="0" i="0" u="none" strike="noStrike" dirty="0">
                          <a:latin typeface="Arial"/>
                        </a:rPr>
                        <a:t>Bottlenecks:                                                                                                                                                                                                                                                                     - Implementation Delays due to lack of financial resources and Administrative problems with Aradippou Sewerage Board.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r>
              <a:tr h="762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76200">
                <a:tc>
                  <a:txBody>
                    <a:bodyPr/>
                    <a:lstStyle/>
                    <a:p>
                      <a:pPr algn="ctr" fontAlgn="ctr"/>
                      <a:endParaRPr lang="el-GR" sz="2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a:noFill/>
                    </a:lnR>
                    <a:lnT>
                      <a:noFill/>
                    </a:lnT>
                    <a:lnB>
                      <a:noFill/>
                    </a:lnB>
                  </a:tcPr>
                </a:tc>
                <a:tc>
                  <a:txBody>
                    <a:bodyPr/>
                    <a:lstStyle/>
                    <a:p>
                      <a:pPr algn="ctr" fontAlgn="ctr"/>
                      <a:endParaRPr lang="el-GR" sz="500" b="0" i="0" u="none" strike="noStrike">
                        <a:latin typeface="Arial"/>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500" b="0" i="0" u="none" strike="noStrike" dirty="0">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1649" name="Line 1029"/>
          <p:cNvSpPr>
            <a:spLocks noChangeShapeType="1"/>
          </p:cNvSpPr>
          <p:nvPr/>
        </p:nvSpPr>
        <p:spPr bwMode="auto">
          <a:xfrm>
            <a:off x="12795250" y="2972027"/>
            <a:ext cx="0" cy="0"/>
          </a:xfrm>
          <a:prstGeom prst="line">
            <a:avLst/>
          </a:prstGeom>
          <a:noFill/>
          <a:ln w="9360">
            <a:solidFill>
              <a:srgbClr val="000000"/>
            </a:solidFill>
            <a:miter lim="800000"/>
            <a:headEnd/>
            <a:tailEnd/>
          </a:ln>
        </p:spPr>
        <p:txBody>
          <a:bodyPr lIns="95782" tIns="47891" rIns="95782" bIns="47891"/>
          <a:lstStyle/>
          <a:p>
            <a:endParaRPr lang="el-GR"/>
          </a:p>
        </p:txBody>
      </p:sp>
      <p:sp>
        <p:nvSpPr>
          <p:cNvPr id="31650" name="Line 1030"/>
          <p:cNvSpPr>
            <a:spLocks noChangeShapeType="1"/>
          </p:cNvSpPr>
          <p:nvPr/>
        </p:nvSpPr>
        <p:spPr bwMode="auto">
          <a:xfrm>
            <a:off x="12795250" y="2972027"/>
            <a:ext cx="0" cy="0"/>
          </a:xfrm>
          <a:prstGeom prst="line">
            <a:avLst/>
          </a:prstGeom>
          <a:noFill/>
          <a:ln w="9360">
            <a:solidFill>
              <a:srgbClr val="000000"/>
            </a:solidFill>
            <a:miter lim="800000"/>
            <a:headEnd/>
            <a:tailEnd/>
          </a:ln>
        </p:spPr>
        <p:txBody>
          <a:bodyPr lIns="95782" tIns="47891" rIns="95782" bIns="47891"/>
          <a:lstStyle/>
          <a:p>
            <a:endParaRPr lang="el-GR"/>
          </a:p>
        </p:txBody>
      </p:sp>
      <p:sp>
        <p:nvSpPr>
          <p:cNvPr id="15" name="Right Arrow 14">
            <a:hlinkClick r:id="rId3" action="ppaction://hlinkfile" highlightClick="1"/>
          </p:cNvPr>
          <p:cNvSpPr/>
          <p:nvPr/>
        </p:nvSpPr>
        <p:spPr>
          <a:xfrm>
            <a:off x="632520" y="4797152"/>
            <a:ext cx="1872208" cy="10801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l-GR" dirty="0"/>
          </a:p>
        </p:txBody>
      </p:sp>
      <p:sp>
        <p:nvSpPr>
          <p:cNvPr id="22" name="Slide Number Placeholder 21"/>
          <p:cNvSpPr>
            <a:spLocks noGrp="1"/>
          </p:cNvSpPr>
          <p:nvPr>
            <p:ph type="sldNum" sz="quarter" idx="12"/>
          </p:nvPr>
        </p:nvSpPr>
        <p:spPr/>
        <p:txBody>
          <a:bodyPr/>
          <a:lstStyle/>
          <a:p>
            <a:fld id="{88CFAC10-5A5D-4886-B225-F3FE2786624B}" type="slidenum">
              <a:rPr lang="el-GR" smtClean="0"/>
              <a:pPr/>
              <a:t>14</a:t>
            </a:fld>
            <a:endParaRPr lang="el-G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_main_screen.png"/>
          <p:cNvPicPr>
            <a:picLocks noChangeAspect="1"/>
          </p:cNvPicPr>
          <p:nvPr/>
        </p:nvPicPr>
        <p:blipFill>
          <a:blip r:embed="rId3" cstate="print"/>
          <a:stretch>
            <a:fillRect/>
          </a:stretch>
        </p:blipFill>
        <p:spPr>
          <a:xfrm>
            <a:off x="0" y="-428652"/>
            <a:ext cx="9906000" cy="5786478"/>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15</a:t>
            </a:fld>
            <a:endParaRPr lang="el-GR"/>
          </a:p>
        </p:txBody>
      </p:sp>
      <p:sp>
        <p:nvSpPr>
          <p:cNvPr id="6" name="Rectangle 5"/>
          <p:cNvSpPr/>
          <p:nvPr/>
        </p:nvSpPr>
        <p:spPr>
          <a:xfrm>
            <a:off x="452406" y="5572140"/>
            <a:ext cx="9144064" cy="446276"/>
          </a:xfrm>
          <a:prstGeom prst="rect">
            <a:avLst/>
          </a:prstGeom>
        </p:spPr>
        <p:txBody>
          <a:bodyPr wrap="square">
            <a:spAutoFit/>
          </a:bodyPr>
          <a:lstStyle/>
          <a:p>
            <a:pPr lvl="1">
              <a:buClr>
                <a:schemeClr val="accent5"/>
              </a:buClr>
              <a:buFont typeface="Courier New" pitchFamily="49" charset="0"/>
              <a:buChar char="o"/>
            </a:pPr>
            <a:r>
              <a:rPr lang="en-US" sz="2300" dirty="0" smtClean="0">
                <a:latin typeface="Lucida Sans Unicode" pitchFamily="34" charset="0"/>
              </a:rPr>
              <a:t>  </a:t>
            </a:r>
            <a:r>
              <a:rPr lang="en-US" sz="2300" i="1" dirty="0" smtClean="0">
                <a:latin typeface="Lucida Sans Unicode" pitchFamily="34" charset="0"/>
              </a:rPr>
              <a:t>Spatial data of the CY GIS-system are INSPIRE-compatible</a:t>
            </a:r>
            <a:endParaRPr lang="en-US" sz="2300" dirty="0" smtClean="0">
              <a:latin typeface="Lucida Sans Unicode" pitchFamily="34" charset="0"/>
            </a:endParaRP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_agglomerations_click_main_info_tab.png"/>
          <p:cNvPicPr>
            <a:picLocks noChangeAspect="1"/>
          </p:cNvPicPr>
          <p:nvPr/>
        </p:nvPicPr>
        <p:blipFill>
          <a:blip r:embed="rId3" cstate="print"/>
          <a:stretch>
            <a:fillRect/>
          </a:stretch>
        </p:blipFill>
        <p:spPr>
          <a:xfrm>
            <a:off x="0" y="-963487"/>
            <a:ext cx="9906000" cy="7821488"/>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16</a:t>
            </a:fld>
            <a:endParaRPr lang="el-G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_agglomerations_click_compliance_info_tab.png"/>
          <p:cNvPicPr>
            <a:picLocks noChangeAspect="1"/>
          </p:cNvPicPr>
          <p:nvPr/>
        </p:nvPicPr>
        <p:blipFill>
          <a:blip r:embed="rId3" cstate="print"/>
          <a:stretch>
            <a:fillRect/>
          </a:stretch>
        </p:blipFill>
        <p:spPr>
          <a:xfrm>
            <a:off x="0" y="-1017966"/>
            <a:ext cx="9905999" cy="7875966"/>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17</a:t>
            </a:fld>
            <a:endParaRPr lang="el-G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_agglomerations_click_collecting_systems_info_tab_part1.png"/>
          <p:cNvPicPr>
            <a:picLocks noChangeAspect="1"/>
          </p:cNvPicPr>
          <p:nvPr/>
        </p:nvPicPr>
        <p:blipFill>
          <a:blip r:embed="rId3" cstate="print"/>
          <a:stretch>
            <a:fillRect/>
          </a:stretch>
        </p:blipFill>
        <p:spPr>
          <a:xfrm>
            <a:off x="0" y="-1106959"/>
            <a:ext cx="9906000" cy="7964959"/>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18</a:t>
            </a:fld>
            <a:endParaRPr lang="el-G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5_agglomerations_click_collecting_systems_info_tab_part2.png"/>
          <p:cNvPicPr>
            <a:picLocks noChangeAspect="1"/>
          </p:cNvPicPr>
          <p:nvPr/>
        </p:nvPicPr>
        <p:blipFill>
          <a:blip r:embed="rId3" cstate="print"/>
          <a:stretch>
            <a:fillRect/>
          </a:stretch>
        </p:blipFill>
        <p:spPr>
          <a:xfrm>
            <a:off x="0" y="0"/>
            <a:ext cx="9905999" cy="6858000"/>
          </a:xfrm>
          <a:prstGeom prst="rect">
            <a:avLst/>
          </a:prstGeom>
        </p:spPr>
      </p:pic>
      <p:sp>
        <p:nvSpPr>
          <p:cNvPr id="6" name="Slide Number Placeholder 5"/>
          <p:cNvSpPr>
            <a:spLocks noGrp="1"/>
          </p:cNvSpPr>
          <p:nvPr>
            <p:ph type="sldNum" sz="quarter" idx="12"/>
          </p:nvPr>
        </p:nvSpPr>
        <p:spPr/>
        <p:txBody>
          <a:bodyPr/>
          <a:lstStyle/>
          <a:p>
            <a:fld id="{EE6C0CA6-9D27-4388-A210-A0B2494D9247}" type="slidenum">
              <a:rPr lang="el-GR" smtClean="0"/>
              <a:pPr/>
              <a:t>19</a:t>
            </a:fld>
            <a:endParaRPr lang="el-G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txBox="1">
            <a:spLocks noGrp="1"/>
          </p:cNvSpPr>
          <p:nvPr>
            <p:ph idx="1"/>
          </p:nvPr>
        </p:nvSpPr>
        <p:spPr>
          <a:xfrm>
            <a:off x="495055" y="1571612"/>
            <a:ext cx="8915891" cy="4435942"/>
          </a:xfrm>
        </p:spPr>
        <p:txBody>
          <a:bodyPr/>
          <a:lstStyle/>
          <a:p>
            <a:pPr marL="383126" indent="-268189" eaLnBrk="1" fontAlgn="auto" hangingPunct="1">
              <a:spcBef>
                <a:spcPts val="419"/>
              </a:spcBef>
              <a:spcAft>
                <a:spcPts val="0"/>
              </a:spcAft>
              <a:buFont typeface="Wingdings 3"/>
              <a:buChar char=""/>
              <a:defRPr/>
            </a:pPr>
            <a:r>
              <a:rPr smtClean="0">
                <a:solidFill>
                  <a:schemeClr val="tx1"/>
                </a:solidFill>
              </a:rPr>
              <a:t>Current </a:t>
            </a:r>
            <a:r>
              <a:rPr dirty="0" smtClean="0">
                <a:solidFill>
                  <a:schemeClr val="tx1"/>
                </a:solidFill>
              </a:rPr>
              <a:t>Situation of urban wastewater data collection and data management</a:t>
            </a:r>
          </a:p>
          <a:p>
            <a:pPr marL="383126" indent="-268189" eaLnBrk="1" fontAlgn="auto" hangingPunct="1">
              <a:spcBef>
                <a:spcPts val="419"/>
              </a:spcBef>
              <a:spcAft>
                <a:spcPts val="0"/>
              </a:spcAft>
              <a:buFont typeface="Wingdings 3"/>
              <a:buChar char=""/>
              <a:defRPr/>
            </a:pPr>
            <a:r>
              <a:rPr dirty="0" smtClean="0">
                <a:solidFill>
                  <a:schemeClr val="tx1"/>
                </a:solidFill>
              </a:rPr>
              <a:t>Current status and follow-up actions towards national UWWTD SIIF</a:t>
            </a:r>
          </a:p>
          <a:p>
            <a:pPr marL="650374" lvl="1" indent="-268189" eaLnBrk="1" fontAlgn="auto" hangingPunct="1">
              <a:spcBef>
                <a:spcPts val="419"/>
              </a:spcBef>
              <a:spcAft>
                <a:spcPts val="0"/>
              </a:spcAft>
              <a:buFont typeface="Courier New" pitchFamily="49" charset="0"/>
              <a:buChar char="o"/>
              <a:defRPr/>
            </a:pPr>
            <a:r>
              <a:rPr lang="en-US" dirty="0" smtClean="0">
                <a:solidFill>
                  <a:schemeClr val="tx1"/>
                </a:solidFill>
              </a:rPr>
              <a:t>SIIF Excel Template Parameters on National Level </a:t>
            </a:r>
          </a:p>
          <a:p>
            <a:pPr marL="650374" lvl="1" indent="-268189" eaLnBrk="1" fontAlgn="auto" hangingPunct="1">
              <a:spcBef>
                <a:spcPts val="419"/>
              </a:spcBef>
              <a:spcAft>
                <a:spcPts val="0"/>
              </a:spcAft>
              <a:buFont typeface="Courier New" pitchFamily="49" charset="0"/>
              <a:buChar char="o"/>
              <a:defRPr/>
            </a:pPr>
            <a:r>
              <a:rPr smtClean="0"/>
              <a:t>Current CY GIS-system </a:t>
            </a:r>
            <a:r>
              <a:rPr dirty="0" smtClean="0"/>
              <a:t>on National Level</a:t>
            </a:r>
          </a:p>
          <a:p>
            <a:pPr marL="383126" indent="-268189" eaLnBrk="1" fontAlgn="auto" hangingPunct="1">
              <a:spcBef>
                <a:spcPts val="419"/>
              </a:spcBef>
              <a:spcAft>
                <a:spcPts val="0"/>
              </a:spcAft>
              <a:buFont typeface="Wingdings 3"/>
              <a:buChar char=""/>
              <a:defRPr/>
            </a:pPr>
            <a:r>
              <a:rPr dirty="0" smtClean="0"/>
              <a:t>Concluding Remarks</a:t>
            </a:r>
          </a:p>
          <a:p>
            <a:pPr marL="114938" indent="0" eaLnBrk="1" fontAlgn="auto" hangingPunct="1">
              <a:spcBef>
                <a:spcPts val="419"/>
              </a:spcBef>
              <a:spcAft>
                <a:spcPts val="0"/>
              </a:spcAft>
              <a:buNone/>
              <a:defRPr/>
            </a:pPr>
            <a:endParaRPr lang="el-GR" dirty="0" smtClean="0"/>
          </a:p>
        </p:txBody>
      </p:sp>
      <p:sp>
        <p:nvSpPr>
          <p:cNvPr id="3" name="Title 2"/>
          <p:cNvSpPr txBox="1">
            <a:spLocks noGrp="1"/>
          </p:cNvSpPr>
          <p:nvPr>
            <p:ph type="title"/>
          </p:nvPr>
        </p:nvSpPr>
        <p:spPr>
          <a:xfrm>
            <a:off x="495055" y="476672"/>
            <a:ext cx="8915891" cy="864096"/>
          </a:xfrm>
        </p:spPr>
        <p:txBody>
          <a:bodyPr/>
          <a:lstStyle/>
          <a:p>
            <a:pPr eaLnBrk="1" fontAlgn="auto" hangingPunct="1">
              <a:spcBef>
                <a:spcPts val="0"/>
              </a:spcBef>
              <a:spcAft>
                <a:spcPts val="0"/>
              </a:spcAft>
              <a:defRPr/>
            </a:pPr>
            <a:r>
              <a:rPr sz="3400" dirty="0" smtClean="0">
                <a:solidFill>
                  <a:srgbClr val="0070C0"/>
                </a:solidFill>
              </a:rPr>
              <a:t>Contents</a:t>
            </a:r>
            <a:endParaRPr lang="el-GR" sz="3400" dirty="0" smtClean="0">
              <a:solidFill>
                <a:srgbClr val="0070C0"/>
              </a:solidFill>
            </a:endParaRPr>
          </a:p>
        </p:txBody>
      </p:sp>
      <p:pic>
        <p:nvPicPr>
          <p:cNvPr id="11268"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2</a:t>
            </a:fld>
            <a:endParaRPr lang="el-G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_wwtp_click_main_info_tab.png"/>
          <p:cNvPicPr>
            <a:picLocks noChangeAspect="1"/>
          </p:cNvPicPr>
          <p:nvPr/>
        </p:nvPicPr>
        <p:blipFill>
          <a:blip r:embed="rId3" cstate="print"/>
          <a:stretch>
            <a:fillRect/>
          </a:stretch>
        </p:blipFill>
        <p:spPr>
          <a:xfrm>
            <a:off x="0" y="-459432"/>
            <a:ext cx="9906000" cy="7317431"/>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20</a:t>
            </a:fld>
            <a:endParaRPr lang="el-GR"/>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7_wwtp_click_forecasts_info_tab.png"/>
          <p:cNvPicPr>
            <a:picLocks noChangeAspect="1"/>
          </p:cNvPicPr>
          <p:nvPr/>
        </p:nvPicPr>
        <p:blipFill>
          <a:blip r:embed="rId3" cstate="print"/>
          <a:stretch>
            <a:fillRect/>
          </a:stretch>
        </p:blipFill>
        <p:spPr>
          <a:xfrm>
            <a:off x="0" y="-925960"/>
            <a:ext cx="9906000" cy="7783960"/>
          </a:xfrm>
          <a:prstGeom prst="rect">
            <a:avLst/>
          </a:prstGeom>
        </p:spPr>
      </p:pic>
      <p:sp>
        <p:nvSpPr>
          <p:cNvPr id="6" name="Slide Number Placeholder 5"/>
          <p:cNvSpPr>
            <a:spLocks noGrp="1"/>
          </p:cNvSpPr>
          <p:nvPr>
            <p:ph type="sldNum" sz="quarter" idx="12"/>
          </p:nvPr>
        </p:nvSpPr>
        <p:spPr/>
        <p:txBody>
          <a:bodyPr/>
          <a:lstStyle/>
          <a:p>
            <a:fld id="{EE6C0CA6-9D27-4388-A210-A0B2494D9247}" type="slidenum">
              <a:rPr lang="el-GR" smtClean="0"/>
              <a:pPr/>
              <a:t>21</a:t>
            </a:fld>
            <a:endParaRPr lang="el-G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_agglomerations_click_main_info_tab.png"/>
          <p:cNvPicPr>
            <a:picLocks noChangeAspect="1"/>
          </p:cNvPicPr>
          <p:nvPr/>
        </p:nvPicPr>
        <p:blipFill>
          <a:blip r:embed="rId3" cstate="print"/>
          <a:stretch>
            <a:fillRect/>
          </a:stretch>
        </p:blipFill>
        <p:spPr>
          <a:xfrm>
            <a:off x="0" y="-1008483"/>
            <a:ext cx="9906000" cy="7866483"/>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22</a:t>
            </a:fld>
            <a:endParaRPr lang="el-G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3_agglomerations_click_compliance_info_tab.png"/>
          <p:cNvPicPr>
            <a:picLocks noChangeAspect="1"/>
          </p:cNvPicPr>
          <p:nvPr/>
        </p:nvPicPr>
        <p:blipFill>
          <a:blip r:embed="rId3" cstate="print"/>
          <a:stretch>
            <a:fillRect/>
          </a:stretch>
        </p:blipFill>
        <p:spPr>
          <a:xfrm>
            <a:off x="0" y="-940398"/>
            <a:ext cx="9905999" cy="7798398"/>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23</a:t>
            </a:fld>
            <a:endParaRPr lang="el-G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4_agglomerations_click_collecting_systems_info_tab_part1.png"/>
          <p:cNvPicPr>
            <a:picLocks noChangeAspect="1"/>
          </p:cNvPicPr>
          <p:nvPr/>
        </p:nvPicPr>
        <p:blipFill>
          <a:blip r:embed="rId3" cstate="print"/>
          <a:stretch>
            <a:fillRect/>
          </a:stretch>
        </p:blipFill>
        <p:spPr>
          <a:xfrm>
            <a:off x="0" y="-283412"/>
            <a:ext cx="9906000" cy="7141412"/>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24</a:t>
            </a:fld>
            <a:endParaRPr lang="el-G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5_agglomerations_click_collecting_systems_info_tab_part2.png"/>
          <p:cNvPicPr>
            <a:picLocks noChangeAspect="1"/>
          </p:cNvPicPr>
          <p:nvPr/>
        </p:nvPicPr>
        <p:blipFill>
          <a:blip r:embed="rId3" cstate="print"/>
          <a:stretch>
            <a:fillRect/>
          </a:stretch>
        </p:blipFill>
        <p:spPr>
          <a:xfrm>
            <a:off x="0" y="0"/>
            <a:ext cx="9905999" cy="6858000"/>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25</a:t>
            </a:fld>
            <a:endParaRPr lang="el-G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_wwtp_click_main_info_tab.png"/>
          <p:cNvPicPr>
            <a:picLocks noChangeAspect="1"/>
          </p:cNvPicPr>
          <p:nvPr/>
        </p:nvPicPr>
        <p:blipFill>
          <a:blip r:embed="rId3" cstate="print"/>
          <a:stretch>
            <a:fillRect/>
          </a:stretch>
        </p:blipFill>
        <p:spPr>
          <a:xfrm>
            <a:off x="0" y="-817280"/>
            <a:ext cx="9906000" cy="7675280"/>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26</a:t>
            </a:fld>
            <a:endParaRPr lang="el-GR"/>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7_wwtp_click_forecasts_info_tab.png"/>
          <p:cNvPicPr>
            <a:picLocks noChangeAspect="1"/>
          </p:cNvPicPr>
          <p:nvPr/>
        </p:nvPicPr>
        <p:blipFill>
          <a:blip r:embed="rId3" cstate="print"/>
          <a:stretch>
            <a:fillRect/>
          </a:stretch>
        </p:blipFill>
        <p:spPr>
          <a:xfrm>
            <a:off x="0" y="-757987"/>
            <a:ext cx="9906000" cy="7615987"/>
          </a:xfrm>
          <a:prstGeom prst="rect">
            <a:avLst/>
          </a:prstGeom>
        </p:spPr>
      </p:pic>
      <p:sp>
        <p:nvSpPr>
          <p:cNvPr id="5" name="Slide Number Placeholder 4"/>
          <p:cNvSpPr>
            <a:spLocks noGrp="1"/>
          </p:cNvSpPr>
          <p:nvPr>
            <p:ph type="sldNum" sz="quarter" idx="12"/>
          </p:nvPr>
        </p:nvSpPr>
        <p:spPr/>
        <p:txBody>
          <a:bodyPr/>
          <a:lstStyle/>
          <a:p>
            <a:fld id="{EE6C0CA6-9D27-4388-A210-A0B2494D9247}" type="slidenum">
              <a:rPr lang="el-GR" smtClean="0"/>
              <a:pPr/>
              <a:t>27</a:t>
            </a:fld>
            <a:endParaRPr lang="el-GR"/>
          </a:p>
        </p:txBody>
      </p:sp>
    </p:spTree>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0969" y="1142984"/>
            <a:ext cx="9358378" cy="4864571"/>
          </a:xfrm>
        </p:spPr>
        <p:txBody>
          <a:bodyPr/>
          <a:lstStyle/>
          <a:p>
            <a:r>
              <a:rPr b="1" dirty="0" smtClean="0">
                <a:latin typeface="Lucida Sans Unicode" pitchFamily="34" charset="0"/>
              </a:rPr>
              <a:t>Difficulties encountered in future completing                                                  SIIF Excel Template Parameters</a:t>
            </a:r>
          </a:p>
          <a:p>
            <a:pPr lvl="1" eaLnBrk="1" hangingPunct="1">
              <a:buClr>
                <a:schemeClr val="accent5"/>
              </a:buClr>
              <a:buFont typeface="Courier New" pitchFamily="49" charset="0"/>
              <a:buChar char="o"/>
            </a:pPr>
            <a:r>
              <a:rPr dirty="0" smtClean="0">
                <a:latin typeface="Lucida Sans Unicode" pitchFamily="34" charset="0"/>
              </a:rPr>
              <a:t>Data Collection</a:t>
            </a:r>
          </a:p>
          <a:p>
            <a:pPr lvl="2" eaLnBrk="1" hangingPunct="1">
              <a:buClr>
                <a:schemeClr val="accent5"/>
              </a:buClr>
              <a:buFont typeface="Arial" pitchFamily="34" charset="0"/>
              <a:buChar char="•"/>
            </a:pPr>
            <a:r>
              <a:rPr sz="2000" dirty="0" smtClean="0"/>
              <a:t>No regular update of data arising from the operation of the sewerage systems (e.g. flows, loads etc). These data are only obtained </a:t>
            </a:r>
            <a:r>
              <a:rPr sz="2000" dirty="0" smtClean="0">
                <a:latin typeface="Lucida Sans Unicode" pitchFamily="34" charset="0"/>
              </a:rPr>
              <a:t>from Sewerage Boards</a:t>
            </a:r>
            <a:r>
              <a:rPr sz="2000" dirty="0" smtClean="0"/>
              <a:t> on demand</a:t>
            </a:r>
            <a:r>
              <a:rPr sz="2000" dirty="0" smtClean="0">
                <a:latin typeface="Lucida Sans Unicode" pitchFamily="34" charset="0"/>
              </a:rPr>
              <a:t> </a:t>
            </a:r>
            <a:r>
              <a:rPr sz="2000" dirty="0" smtClean="0"/>
              <a:t>for reporting purposes, according to the frequencies and the requirements of the Directive.</a:t>
            </a:r>
            <a:endParaRPr sz="2000" dirty="0" smtClean="0">
              <a:latin typeface="Lucida Sans Unicode" pitchFamily="34" charset="0"/>
            </a:endParaRPr>
          </a:p>
          <a:p>
            <a:pPr lvl="2" eaLnBrk="1" hangingPunct="1">
              <a:buClr>
                <a:schemeClr val="accent5"/>
              </a:buClr>
              <a:buFont typeface="Arial" pitchFamily="34" charset="0"/>
              <a:buChar char="•"/>
            </a:pPr>
            <a:r>
              <a:rPr sz="2000" dirty="0" smtClean="0">
                <a:latin typeface="Lucida Sans Unicode" pitchFamily="34" charset="0"/>
              </a:rPr>
              <a:t>Administrative procedures (time consuming)</a:t>
            </a:r>
          </a:p>
          <a:p>
            <a:pPr lvl="2" eaLnBrk="1" hangingPunct="1">
              <a:buClr>
                <a:schemeClr val="accent5"/>
              </a:buClr>
              <a:buFont typeface="Arial" pitchFamily="34" charset="0"/>
              <a:buChar char="•"/>
            </a:pPr>
            <a:r>
              <a:rPr sz="2000" dirty="0" smtClean="0">
                <a:latin typeface="Lucida Sans Unicode" pitchFamily="34" charset="0"/>
              </a:rPr>
              <a:t>Lack of human resources to collect additional data</a:t>
            </a:r>
          </a:p>
          <a:p>
            <a:pPr lvl="1" eaLnBrk="1" hangingPunct="1">
              <a:buClr>
                <a:schemeClr val="accent5"/>
              </a:buClr>
              <a:buFont typeface="Courier New" pitchFamily="49" charset="0"/>
              <a:buChar char="o"/>
            </a:pPr>
            <a:r>
              <a:rPr dirty="0" smtClean="0">
                <a:latin typeface="Lucida Sans Unicode" pitchFamily="34" charset="0"/>
              </a:rPr>
              <a:t>Data Management</a:t>
            </a:r>
          </a:p>
          <a:p>
            <a:pPr lvl="2" eaLnBrk="1" hangingPunct="1">
              <a:buClr>
                <a:schemeClr val="accent5"/>
              </a:buClr>
              <a:buFont typeface="Arial" pitchFamily="34" charset="0"/>
              <a:buChar char="•"/>
            </a:pPr>
            <a:r>
              <a:rPr sz="2000" dirty="0" smtClean="0">
                <a:solidFill>
                  <a:schemeClr val="tx1"/>
                </a:solidFill>
              </a:rPr>
              <a:t>No available database/information system to manage data </a:t>
            </a:r>
          </a:p>
          <a:p>
            <a:pPr lvl="2" eaLnBrk="1" hangingPunct="1">
              <a:buClr>
                <a:schemeClr val="accent5"/>
              </a:buClr>
              <a:buFont typeface="Arial" pitchFamily="34" charset="0"/>
              <a:buChar char="•"/>
            </a:pPr>
            <a:r>
              <a:rPr sz="2000" dirty="0" smtClean="0">
                <a:solidFill>
                  <a:schemeClr val="tx1"/>
                </a:solidFill>
              </a:rPr>
              <a:t>Lack of financial resources to build a database/information system </a:t>
            </a:r>
          </a:p>
          <a:p>
            <a:pPr lvl="2" eaLnBrk="1" hangingPunct="1">
              <a:buClr>
                <a:schemeClr val="accent5"/>
              </a:buClr>
              <a:buFont typeface="Arial" pitchFamily="34" charset="0"/>
              <a:buChar char="•"/>
            </a:pPr>
            <a:r>
              <a:rPr sz="2000" dirty="0" smtClean="0">
                <a:solidFill>
                  <a:schemeClr val="tx1"/>
                </a:solidFill>
                <a:latin typeface="Lucida Sans Unicode" pitchFamily="34" charset="0"/>
              </a:rPr>
              <a:t>Lack of human recourses to manage data </a:t>
            </a:r>
            <a:endParaRPr sz="2000" dirty="0" smtClean="0">
              <a:latin typeface="Lucida Sans Unicode" pitchFamily="34" charset="0"/>
            </a:endParaRPr>
          </a:p>
          <a:p>
            <a:pPr lvl="1">
              <a:buFont typeface="Courier New" pitchFamily="49" charset="0"/>
              <a:buChar char="o"/>
            </a:pPr>
            <a:endParaRPr b="1" dirty="0" smtClean="0">
              <a:latin typeface="Lucida Sans Unicode" pitchFamily="34" charset="0"/>
            </a:endParaRPr>
          </a:p>
          <a:p>
            <a:endParaRPr lang="el-GR" dirty="0"/>
          </a:p>
        </p:txBody>
      </p:sp>
      <p:sp>
        <p:nvSpPr>
          <p:cNvPr id="3" name="Title 2"/>
          <p:cNvSpPr>
            <a:spLocks noGrp="1"/>
          </p:cNvSpPr>
          <p:nvPr>
            <p:ph type="title"/>
          </p:nvPr>
        </p:nvSpPr>
        <p:spPr>
          <a:xfrm>
            <a:off x="495055" y="142853"/>
            <a:ext cx="8915891" cy="1000131"/>
          </a:xfrm>
        </p:spPr>
        <p:txBody>
          <a:bodyPr/>
          <a:lstStyle/>
          <a:p>
            <a:r>
              <a:rPr sz="3600" smtClean="0">
                <a:solidFill>
                  <a:srgbClr val="0070C0"/>
                </a:solidFill>
              </a:rPr>
              <a:t>SIIF Excel Template Parameters on National Level </a:t>
            </a:r>
            <a:endParaRPr lang="el-GR" sz="3600" dirty="0"/>
          </a:p>
        </p:txBody>
      </p:sp>
      <p:sp>
        <p:nvSpPr>
          <p:cNvPr id="4" name="Slide Number Placeholder 3"/>
          <p:cNvSpPr>
            <a:spLocks noGrp="1"/>
          </p:cNvSpPr>
          <p:nvPr>
            <p:ph type="sldNum" sz="quarter" idx="12"/>
          </p:nvPr>
        </p:nvSpPr>
        <p:spPr/>
        <p:txBody>
          <a:bodyPr/>
          <a:lstStyle/>
          <a:p>
            <a:fld id="{88CFAC10-5A5D-4886-B225-F3FE2786624B}" type="slidenum">
              <a:rPr lang="el-GR" smtClean="0"/>
              <a:pPr/>
              <a:t>28</a:t>
            </a:fld>
            <a:endParaRPr lang="el-GR"/>
          </a:p>
        </p:txBody>
      </p:sp>
      <p:pic>
        <p:nvPicPr>
          <p:cNvPr id="5" name="Picture 6" descr="0"/>
          <p:cNvPicPr>
            <a:picLocks noChangeAspect="1"/>
          </p:cNvPicPr>
          <p:nvPr/>
        </p:nvPicPr>
        <p:blipFill>
          <a:blip r:embed="rId3" cstate="print"/>
          <a:srcRect/>
          <a:stretch>
            <a:fillRect/>
          </a:stretch>
        </p:blipFill>
        <p:spPr bwMode="auto">
          <a:xfrm>
            <a:off x="8667776" y="5929330"/>
            <a:ext cx="792333" cy="79261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ontent Placeholder 1"/>
          <p:cNvSpPr txBox="1">
            <a:spLocks noGrp="1"/>
          </p:cNvSpPr>
          <p:nvPr>
            <p:ph idx="1"/>
          </p:nvPr>
        </p:nvSpPr>
        <p:spPr>
          <a:xfrm>
            <a:off x="488504" y="1340768"/>
            <a:ext cx="8712968" cy="4494163"/>
          </a:xfrm>
        </p:spPr>
        <p:txBody>
          <a:bodyPr/>
          <a:lstStyle/>
          <a:p>
            <a:pPr hangingPunct="1"/>
            <a:r>
              <a:rPr sz="2400" b="1" dirty="0" smtClean="0">
                <a:latin typeface="Lucida Sans Unicode" pitchFamily="34" charset="0"/>
              </a:rPr>
              <a:t>Cyprus is focused on the implementation of the UWWTD 91/271/EEC.</a:t>
            </a:r>
          </a:p>
          <a:p>
            <a:pPr hangingPunct="1"/>
            <a:r>
              <a:rPr sz="2400" b="1" dirty="0" smtClean="0">
                <a:latin typeface="Lucida Sans Unicode" pitchFamily="34" charset="0"/>
              </a:rPr>
              <a:t>Cyprus has expressed interest in becoming pilot MS in the UWWTD SIIF project for the implementation of the UWWTD and public information.</a:t>
            </a:r>
          </a:p>
          <a:p>
            <a:pPr hangingPunct="1"/>
            <a:r>
              <a:rPr sz="2400" b="1" dirty="0" smtClean="0">
                <a:latin typeface="Lucida Sans Unicode" pitchFamily="34" charset="0"/>
              </a:rPr>
              <a:t>Cyprus is still studying the idea of developing and implementing a national UWWTD SIIF.</a:t>
            </a:r>
          </a:p>
          <a:p>
            <a:pPr hangingPunct="1"/>
            <a:r>
              <a:rPr sz="2400" b="1" dirty="0" smtClean="0">
                <a:latin typeface="Lucida Sans Unicode" pitchFamily="34" charset="0"/>
              </a:rPr>
              <a:t>Current Financial situation creates major concerns.</a:t>
            </a:r>
          </a:p>
          <a:p>
            <a:pPr hangingPunct="1"/>
            <a:r>
              <a:rPr sz="2400" b="1" dirty="0" smtClean="0">
                <a:latin typeface="Lucida Sans Unicode" pitchFamily="34" charset="0"/>
              </a:rPr>
              <a:t>Cyprus is expecting </a:t>
            </a:r>
            <a:r>
              <a:rPr sz="2400" b="1" u="sng" dirty="0" smtClean="0">
                <a:latin typeface="Lucida Sans Unicode" pitchFamily="34" charset="0"/>
              </a:rPr>
              <a:t>financial assistance </a:t>
            </a:r>
            <a:r>
              <a:rPr sz="2400" b="1" dirty="0" smtClean="0">
                <a:latin typeface="Lucida Sans Unicode" pitchFamily="34" charset="0"/>
              </a:rPr>
              <a:t>and training by the EC to set up a national UWWTD SIIF.</a:t>
            </a:r>
            <a:endParaRPr sz="2500" b="1" dirty="0" smtClean="0">
              <a:latin typeface="Lucida Sans Unicode" pitchFamily="34" charset="0"/>
            </a:endParaRPr>
          </a:p>
          <a:p>
            <a:pPr hangingPunct="1"/>
            <a:endParaRPr sz="2500" b="1" dirty="0" smtClean="0">
              <a:latin typeface="Lucida Sans Unicode" pitchFamily="34" charset="0"/>
            </a:endParaRPr>
          </a:p>
          <a:p>
            <a:pPr hangingPunct="1"/>
            <a:endParaRPr sz="2100" dirty="0" smtClean="0">
              <a:latin typeface="Lucida Sans Unicode" pitchFamily="34" charset="0"/>
            </a:endParaRPr>
          </a:p>
        </p:txBody>
      </p:sp>
      <p:sp>
        <p:nvSpPr>
          <p:cNvPr id="3" name="Title 2"/>
          <p:cNvSpPr>
            <a:spLocks noGrp="1"/>
          </p:cNvSpPr>
          <p:nvPr>
            <p:ph type="title"/>
          </p:nvPr>
        </p:nvSpPr>
        <p:spPr>
          <a:xfrm>
            <a:off x="309531" y="404664"/>
            <a:ext cx="9101416" cy="720080"/>
          </a:xfrm>
        </p:spPr>
        <p:txBody>
          <a:bodyPr/>
          <a:lstStyle/>
          <a:p>
            <a:pPr hangingPunct="1">
              <a:defRPr/>
            </a:pPr>
            <a:r>
              <a:rPr sz="3400" dirty="0" smtClean="0">
                <a:solidFill>
                  <a:srgbClr val="0070C0"/>
                </a:solidFill>
              </a:rPr>
              <a:t>Concluding Remarks</a:t>
            </a:r>
            <a:endParaRPr lang="el-GR" sz="3400" dirty="0">
              <a:solidFill>
                <a:srgbClr val="0070C0"/>
              </a:solidFill>
            </a:endParaRPr>
          </a:p>
        </p:txBody>
      </p:sp>
      <p:pic>
        <p:nvPicPr>
          <p:cNvPr id="34820"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29</a:t>
            </a:fld>
            <a:endParaRPr lang="el-G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84729" y="1643051"/>
            <a:ext cx="8826217" cy="4364504"/>
          </a:xfrm>
        </p:spPr>
        <p:txBody>
          <a:bodyPr/>
          <a:lstStyle/>
          <a:p>
            <a:pPr indent="-267723">
              <a:spcBef>
                <a:spcPts val="419"/>
              </a:spcBef>
              <a:defRPr/>
            </a:pPr>
            <a:r>
              <a:rPr b="1" smtClean="0">
                <a:solidFill>
                  <a:schemeClr val="tx1"/>
                </a:solidFill>
              </a:rPr>
              <a:t>Responsibilities for urban wastewater data collection and data management</a:t>
            </a:r>
          </a:p>
          <a:p>
            <a:pPr lvl="1" indent="-267723">
              <a:spcBef>
                <a:spcPts val="419"/>
              </a:spcBef>
              <a:buFont typeface="Courier New" pitchFamily="49" charset="0"/>
              <a:buChar char="o"/>
              <a:defRPr/>
            </a:pPr>
            <a:r>
              <a:rPr sz="2600" smtClean="0"/>
              <a:t>Ministry </a:t>
            </a:r>
            <a:r>
              <a:rPr sz="2600" dirty="0" smtClean="0"/>
              <a:t>of Agriculture, Natural Resources and Environment with its two Departments</a:t>
            </a:r>
          </a:p>
          <a:p>
            <a:pPr marL="1436486" lvl="4" indent="-239454">
              <a:spcBef>
                <a:spcPts val="367"/>
              </a:spcBef>
              <a:buClr>
                <a:schemeClr val="accent5"/>
              </a:buClr>
              <a:buFont typeface="Arial" pitchFamily="34" charset="0"/>
              <a:buChar char="•"/>
              <a:defRPr/>
            </a:pPr>
            <a:r>
              <a:rPr sz="2400" smtClean="0"/>
              <a:t>Department </a:t>
            </a:r>
            <a:r>
              <a:rPr sz="2400" dirty="0" smtClean="0"/>
              <a:t>of Environment (DE)</a:t>
            </a:r>
          </a:p>
          <a:p>
            <a:pPr marL="1436486" lvl="4" indent="-239454">
              <a:spcBef>
                <a:spcPts val="367"/>
              </a:spcBef>
              <a:buClr>
                <a:schemeClr val="accent5"/>
              </a:buClr>
              <a:buFont typeface="Arial" pitchFamily="34" charset="0"/>
              <a:buChar char="•"/>
              <a:defRPr/>
            </a:pPr>
            <a:r>
              <a:rPr sz="2400" smtClean="0"/>
              <a:t>Water </a:t>
            </a:r>
            <a:r>
              <a:rPr sz="2400" dirty="0" smtClean="0"/>
              <a:t>Development Department (WDD)</a:t>
            </a:r>
          </a:p>
          <a:p>
            <a:pPr lvl="1" indent="-267723">
              <a:spcBef>
                <a:spcPts val="419"/>
              </a:spcBef>
              <a:buFont typeface="Courier New" pitchFamily="49" charset="0"/>
              <a:buChar char="o"/>
              <a:defRPr/>
            </a:pPr>
            <a:r>
              <a:rPr sz="2600" dirty="0" smtClean="0"/>
              <a:t>Sewerage Boards</a:t>
            </a:r>
            <a:endParaRPr lang="el-GR" sz="2600" dirty="0"/>
          </a:p>
        </p:txBody>
      </p:sp>
      <p:sp>
        <p:nvSpPr>
          <p:cNvPr id="3" name="Title 2"/>
          <p:cNvSpPr>
            <a:spLocks noGrp="1"/>
          </p:cNvSpPr>
          <p:nvPr>
            <p:ph type="title"/>
          </p:nvPr>
        </p:nvSpPr>
        <p:spPr/>
        <p:txBody>
          <a:bodyPr/>
          <a:lstStyle/>
          <a:p>
            <a:pPr>
              <a:defRPr/>
            </a:pPr>
            <a:r>
              <a:rPr sz="3200" smtClean="0">
                <a:solidFill>
                  <a:srgbClr val="0070C0"/>
                </a:solidFill>
              </a:rPr>
              <a:t>Current Situation of urban wastewater data collection and data management</a:t>
            </a:r>
            <a:endParaRPr lang="el-GR" sz="3200" dirty="0"/>
          </a:p>
        </p:txBody>
      </p:sp>
      <p:pic>
        <p:nvPicPr>
          <p:cNvPr id="12292"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3</a:t>
            </a:fld>
            <a:endParaRPr lang="el-G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ontent Placeholder 1"/>
          <p:cNvSpPr txBox="1">
            <a:spLocks noGrp="1"/>
          </p:cNvSpPr>
          <p:nvPr>
            <p:ph idx="1"/>
          </p:nvPr>
        </p:nvSpPr>
        <p:spPr>
          <a:xfrm>
            <a:off x="351329" y="1556884"/>
            <a:ext cx="9047333" cy="4392396"/>
          </a:xfrm>
        </p:spPr>
        <p:txBody>
          <a:bodyPr/>
          <a:lstStyle/>
          <a:p>
            <a:pPr indent="-267723" eaLnBrk="1" hangingPunct="1">
              <a:spcBef>
                <a:spcPts val="419"/>
              </a:spcBef>
              <a:defRPr/>
            </a:pPr>
            <a:r>
              <a:rPr b="1" dirty="0" smtClean="0">
                <a:latin typeface="Lucida Sans Unicode" pitchFamily="34" charset="0"/>
              </a:rPr>
              <a:t>Data Collection and Data Management</a:t>
            </a:r>
          </a:p>
          <a:p>
            <a:pPr marL="650184" lvl="1" indent="-239454" eaLnBrk="1" hangingPunct="1">
              <a:spcBef>
                <a:spcPts val="340"/>
              </a:spcBef>
              <a:buFont typeface="Courier New" pitchFamily="49" charset="0"/>
              <a:buChar char="o"/>
              <a:defRPr/>
            </a:pPr>
            <a:r>
              <a:rPr sz="2600" dirty="0" smtClean="0">
                <a:latin typeface="Lucida Sans Unicode" pitchFamily="34" charset="0"/>
              </a:rPr>
              <a:t>There are several national and regional Water Information Systems related to urban wastewater data in place in Cyprus.</a:t>
            </a:r>
          </a:p>
          <a:p>
            <a:pPr marL="650184" lvl="1" indent="-239454" eaLnBrk="1" hangingPunct="1">
              <a:spcBef>
                <a:spcPts val="340"/>
              </a:spcBef>
              <a:buFont typeface="Courier New" pitchFamily="49" charset="0"/>
              <a:buChar char="o"/>
              <a:defRPr/>
            </a:pPr>
            <a:r>
              <a:rPr sz="2600" dirty="0" smtClean="0">
                <a:latin typeface="Lucida Sans Unicode" pitchFamily="34" charset="0"/>
              </a:rPr>
              <a:t>Specifically there are websites available from eight regions (=Sewerage Boards) and two national departments (WDD &amp; DE).</a:t>
            </a:r>
          </a:p>
          <a:p>
            <a:pPr marL="899615" lvl="2" indent="-239454" eaLnBrk="1" hangingPunct="1">
              <a:spcBef>
                <a:spcPts val="340"/>
              </a:spcBef>
              <a:buClr>
                <a:schemeClr val="accent5"/>
              </a:buClr>
              <a:buFont typeface="Arial" pitchFamily="34" charset="0"/>
              <a:buChar char="•"/>
              <a:defRPr/>
            </a:pPr>
            <a:r>
              <a:rPr dirty="0" smtClean="0">
                <a:latin typeface="Lucida Sans Unicode" pitchFamily="34" charset="0"/>
              </a:rPr>
              <a:t>The websites are not connected to each other.</a:t>
            </a:r>
          </a:p>
          <a:p>
            <a:pPr marL="899615" lvl="2" indent="-239454" eaLnBrk="1" hangingPunct="1">
              <a:spcBef>
                <a:spcPts val="340"/>
              </a:spcBef>
              <a:buClr>
                <a:schemeClr val="accent5"/>
              </a:buClr>
              <a:buFont typeface="Arial" pitchFamily="34" charset="0"/>
              <a:buChar char="•"/>
              <a:defRPr/>
            </a:pPr>
            <a:r>
              <a:rPr lang="en-US" dirty="0" smtClean="0"/>
              <a:t>The information is scattered between the websites and not homogenous for all agglomerations and UWWTPs</a:t>
            </a:r>
            <a:r>
              <a:rPr lang="en-US" sz="2400" dirty="0" smtClean="0"/>
              <a:t>. </a:t>
            </a:r>
            <a:endParaRPr dirty="0" smtClean="0">
              <a:latin typeface="Lucida Sans Unicode" pitchFamily="34" charset="0"/>
            </a:endParaRPr>
          </a:p>
          <a:p>
            <a:pPr marL="383126" indent="-268189" eaLnBrk="1" fontAlgn="auto" hangingPunct="1">
              <a:spcBef>
                <a:spcPts val="419"/>
              </a:spcBef>
              <a:spcAft>
                <a:spcPts val="0"/>
              </a:spcAft>
              <a:buNone/>
              <a:defRPr/>
            </a:pPr>
            <a:endParaRPr sz="1900" dirty="0" smtClean="0"/>
          </a:p>
          <a:p>
            <a:pPr indent="-267723" eaLnBrk="1" hangingPunct="1">
              <a:spcBef>
                <a:spcPts val="419"/>
              </a:spcBef>
              <a:defRPr/>
            </a:pPr>
            <a:endParaRPr dirty="0" smtClean="0">
              <a:latin typeface="Lucida Sans Unicode" pitchFamily="34" charset="0"/>
            </a:endParaRPr>
          </a:p>
          <a:p>
            <a:pPr marL="410730" lvl="1" indent="0" eaLnBrk="1" hangingPunct="1">
              <a:spcBef>
                <a:spcPts val="340"/>
              </a:spcBef>
              <a:buNone/>
              <a:defRPr/>
            </a:pPr>
            <a:endParaRPr dirty="0" smtClean="0">
              <a:latin typeface="Lucida Sans Unicode" pitchFamily="34" charset="0"/>
            </a:endParaRPr>
          </a:p>
        </p:txBody>
      </p:sp>
      <p:sp>
        <p:nvSpPr>
          <p:cNvPr id="3" name="Title 2"/>
          <p:cNvSpPr txBox="1">
            <a:spLocks noGrp="1"/>
          </p:cNvSpPr>
          <p:nvPr>
            <p:ph type="title"/>
          </p:nvPr>
        </p:nvSpPr>
        <p:spPr>
          <a:xfrm>
            <a:off x="351329" y="260804"/>
            <a:ext cx="9203342" cy="1080634"/>
          </a:xfrm>
        </p:spPr>
        <p:txBody>
          <a:bodyPr/>
          <a:lstStyle/>
          <a:p>
            <a:pPr eaLnBrk="1" fontAlgn="auto" hangingPunct="1">
              <a:spcBef>
                <a:spcPts val="0"/>
              </a:spcBef>
              <a:spcAft>
                <a:spcPts val="0"/>
              </a:spcAft>
              <a:defRPr/>
            </a:pPr>
            <a:r>
              <a:rPr sz="3400" dirty="0" smtClean="0">
                <a:solidFill>
                  <a:srgbClr val="0070C0"/>
                </a:solidFill>
              </a:rPr>
              <a:t>Current Situation of urban wastewater data collection and data management</a:t>
            </a:r>
            <a:endParaRPr lang="el-GR" sz="3400" dirty="0" smtClean="0">
              <a:solidFill>
                <a:srgbClr val="0070C0"/>
              </a:solidFill>
            </a:endParaRPr>
          </a:p>
        </p:txBody>
      </p:sp>
      <p:pic>
        <p:nvPicPr>
          <p:cNvPr id="13316"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4</a:t>
            </a:fld>
            <a:endParaRPr lang="el-G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95282" y="1500174"/>
            <a:ext cx="8358246" cy="4507380"/>
          </a:xfrm>
        </p:spPr>
        <p:txBody>
          <a:bodyPr/>
          <a:lstStyle/>
          <a:p>
            <a:pPr indent="-267723">
              <a:spcBef>
                <a:spcPts val="419"/>
              </a:spcBef>
              <a:defRPr/>
            </a:pPr>
            <a:r>
              <a:rPr b="1" dirty="0" smtClean="0">
                <a:solidFill>
                  <a:schemeClr val="tx1"/>
                </a:solidFill>
              </a:rPr>
              <a:t>A </a:t>
            </a:r>
            <a:r>
              <a:rPr b="1" i="1" dirty="0" smtClean="0">
                <a:solidFill>
                  <a:schemeClr val="tx1"/>
                </a:solidFill>
              </a:rPr>
              <a:t>best practice example                                                   </a:t>
            </a:r>
            <a:r>
              <a:rPr b="1" dirty="0" smtClean="0">
                <a:solidFill>
                  <a:schemeClr val="tx1"/>
                </a:solidFill>
              </a:rPr>
              <a:t>for a national UWWTD SIIF element</a:t>
            </a:r>
          </a:p>
          <a:p>
            <a:pPr lvl="2" indent="-267723">
              <a:spcBef>
                <a:spcPts val="419"/>
              </a:spcBef>
              <a:buClr>
                <a:schemeClr val="accent5"/>
              </a:buClr>
              <a:buFont typeface="Courier New" pitchFamily="49" charset="0"/>
              <a:buChar char="o"/>
              <a:defRPr/>
            </a:pPr>
            <a:r>
              <a:rPr sz="2400" dirty="0" smtClean="0">
                <a:solidFill>
                  <a:schemeClr val="tx1"/>
                </a:solidFill>
              </a:rPr>
              <a:t>The following tabular form, which shows regularly updated data regarding the progress of the design, tendering and construction works of the National Implementation Program (NIP) Sewage Schemes, can be regarded as a best practice example</a:t>
            </a:r>
            <a:r>
              <a:rPr sz="2400" b="1" dirty="0" smtClean="0">
                <a:solidFill>
                  <a:schemeClr val="tx1"/>
                </a:solidFill>
              </a:rPr>
              <a:t> </a:t>
            </a:r>
            <a:r>
              <a:rPr sz="2400" dirty="0" smtClean="0">
                <a:solidFill>
                  <a:schemeClr val="tx1"/>
                </a:solidFill>
              </a:rPr>
              <a:t>for a national UWWTD SIIF element.</a:t>
            </a:r>
          </a:p>
          <a:p>
            <a:pPr lvl="2" indent="-267723">
              <a:spcBef>
                <a:spcPts val="419"/>
              </a:spcBef>
              <a:buClr>
                <a:schemeClr val="accent5"/>
              </a:buClr>
              <a:buFont typeface="Courier New" pitchFamily="49" charset="0"/>
              <a:buChar char="o"/>
              <a:defRPr/>
            </a:pPr>
            <a:r>
              <a:rPr sz="2400" dirty="0" smtClean="0">
                <a:solidFill>
                  <a:schemeClr val="tx1"/>
                </a:solidFill>
              </a:rPr>
              <a:t>Same data are kept in a map form, which are updated regularly as well. </a:t>
            </a:r>
          </a:p>
          <a:p>
            <a:pPr marL="651315" lvl="1" indent="-239454" eaLnBrk="1" fontAlgn="auto" hangingPunct="1">
              <a:spcBef>
                <a:spcPts val="340"/>
              </a:spcBef>
              <a:spcAft>
                <a:spcPts val="0"/>
              </a:spcAft>
              <a:buFont typeface="Verdana"/>
              <a:buChar char="◦"/>
              <a:defRPr/>
            </a:pPr>
            <a:endParaRPr sz="2300" dirty="0" smtClean="0">
              <a:solidFill>
                <a:schemeClr val="tx1"/>
              </a:solidFill>
            </a:endParaRPr>
          </a:p>
          <a:p>
            <a:pPr marL="651315" lvl="1" indent="-239454" eaLnBrk="1" fontAlgn="auto" hangingPunct="1">
              <a:spcBef>
                <a:spcPts val="340"/>
              </a:spcBef>
              <a:spcAft>
                <a:spcPts val="0"/>
              </a:spcAft>
              <a:buFont typeface="Verdana"/>
              <a:buChar char="◦"/>
              <a:defRPr/>
            </a:pPr>
            <a:endParaRPr sz="2300" dirty="0" smtClean="0">
              <a:solidFill>
                <a:schemeClr val="tx1"/>
              </a:solidFill>
            </a:endParaRPr>
          </a:p>
          <a:p>
            <a:pPr marL="650184" lvl="1" indent="-239454">
              <a:spcBef>
                <a:spcPts val="340"/>
              </a:spcBef>
              <a:buFont typeface="Courier New" pitchFamily="49" charset="0"/>
              <a:buChar char="o"/>
              <a:defRPr/>
            </a:pPr>
            <a:endParaRPr sz="2500" b="1" dirty="0" smtClean="0"/>
          </a:p>
          <a:p>
            <a:pPr indent="-267723">
              <a:spcBef>
                <a:spcPts val="419"/>
              </a:spcBef>
              <a:defRPr/>
            </a:pPr>
            <a:endParaRPr lang="el-GR" dirty="0"/>
          </a:p>
        </p:txBody>
      </p:sp>
      <p:sp>
        <p:nvSpPr>
          <p:cNvPr id="3" name="Title 2"/>
          <p:cNvSpPr>
            <a:spLocks noGrp="1"/>
          </p:cNvSpPr>
          <p:nvPr>
            <p:ph type="title"/>
          </p:nvPr>
        </p:nvSpPr>
        <p:spPr>
          <a:xfrm>
            <a:off x="495055" y="214289"/>
            <a:ext cx="8915891" cy="1143009"/>
          </a:xfrm>
        </p:spPr>
        <p:txBody>
          <a:bodyPr/>
          <a:lstStyle/>
          <a:p>
            <a:pPr>
              <a:defRPr/>
            </a:pPr>
            <a:r>
              <a:rPr sz="3400" dirty="0" smtClean="0">
                <a:solidFill>
                  <a:srgbClr val="0070C0"/>
                </a:solidFill>
              </a:rPr>
              <a:t>Current Situation of urban wastewater data collection and data management</a:t>
            </a:r>
            <a:endParaRPr lang="el-GR" sz="3400" dirty="0"/>
          </a:p>
        </p:txBody>
      </p:sp>
      <p:pic>
        <p:nvPicPr>
          <p:cNvPr id="17412" name="Picture 6" descr="0"/>
          <p:cNvPicPr>
            <a:picLocks noChangeAspect="1"/>
          </p:cNvPicPr>
          <p:nvPr/>
        </p:nvPicPr>
        <p:blipFill>
          <a:blip r:embed="rId3" cstate="print"/>
          <a:srcRect/>
          <a:stretch>
            <a:fillRect/>
          </a:stretch>
        </p:blipFill>
        <p:spPr bwMode="auto">
          <a:xfrm>
            <a:off x="8822531" y="5857876"/>
            <a:ext cx="792333" cy="792616"/>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88CFAC10-5A5D-4886-B225-F3FE2786624B}" type="slidenum">
              <a:rPr lang="el-GR" smtClean="0"/>
              <a:pPr/>
              <a:t>5</a:t>
            </a:fld>
            <a:endParaRPr lang="el-G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35" name="Rectangle 8"/>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36" name="Rectangle 9"/>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37" name="Rectangle 10"/>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38" name="Rectangle 11"/>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39" name="Rectangle 12"/>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0" name="Rectangle 13"/>
          <p:cNvSpPr>
            <a:spLocks noChangeArrowheads="1"/>
          </p:cNvSpPr>
          <p:nvPr/>
        </p:nvSpPr>
        <p:spPr bwMode="auto">
          <a:xfrm>
            <a:off x="124439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1" name="Rectangle 14"/>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2" name="Rectangle 15"/>
          <p:cNvSpPr>
            <a:spLocks noChangeArrowheads="1"/>
          </p:cNvSpPr>
          <p:nvPr/>
        </p:nvSpPr>
        <p:spPr bwMode="auto">
          <a:xfrm>
            <a:off x="124439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3" name="Rectangle 16"/>
          <p:cNvSpPr>
            <a:spLocks noChangeArrowheads="1"/>
          </p:cNvSpPr>
          <p:nvPr/>
        </p:nvSpPr>
        <p:spPr bwMode="auto">
          <a:xfrm>
            <a:off x="13435259"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4" name="Rectangle 17"/>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5" name="Rectangle 18"/>
          <p:cNvSpPr>
            <a:spLocks noChangeArrowheads="1"/>
          </p:cNvSpPr>
          <p:nvPr/>
        </p:nvSpPr>
        <p:spPr bwMode="auto">
          <a:xfrm>
            <a:off x="153958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6" name="Rectangle 19"/>
          <p:cNvSpPr>
            <a:spLocks noChangeArrowheads="1"/>
          </p:cNvSpPr>
          <p:nvPr/>
        </p:nvSpPr>
        <p:spPr bwMode="auto">
          <a:xfrm>
            <a:off x="1634539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7" name="Rectangle 20"/>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8" name="Rectangle 21"/>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49" name="Rectangle 22"/>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50" name="Rectangle 23"/>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51" name="Rectangle 24"/>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52" name="Rectangle 25"/>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53" name="Rectangle 26"/>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54" name="Rectangle 27"/>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55" name="Rectangle 28"/>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56" name="Rectangle 29"/>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57" name="Rectangle 30"/>
          <p:cNvSpPr>
            <a:spLocks noChangeArrowheads="1"/>
          </p:cNvSpPr>
          <p:nvPr/>
        </p:nvSpPr>
        <p:spPr bwMode="auto">
          <a:xfrm>
            <a:off x="16508772"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58" name="Rectangle 31"/>
          <p:cNvSpPr>
            <a:spLocks noChangeArrowheads="1"/>
          </p:cNvSpPr>
          <p:nvPr/>
        </p:nvSpPr>
        <p:spPr bwMode="auto">
          <a:xfrm>
            <a:off x="17528363"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59" name="Rectangle 32"/>
          <p:cNvSpPr>
            <a:spLocks noChangeArrowheads="1"/>
          </p:cNvSpPr>
          <p:nvPr/>
        </p:nvSpPr>
        <p:spPr bwMode="auto">
          <a:xfrm>
            <a:off x="18546725"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60" name="Rectangle 33"/>
          <p:cNvSpPr>
            <a:spLocks noChangeArrowheads="1"/>
          </p:cNvSpPr>
          <p:nvPr/>
        </p:nvSpPr>
        <p:spPr bwMode="auto">
          <a:xfrm>
            <a:off x="19566315"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61" name="Rectangle 34"/>
          <p:cNvSpPr>
            <a:spLocks noChangeArrowheads="1"/>
          </p:cNvSpPr>
          <p:nvPr/>
        </p:nvSpPr>
        <p:spPr bwMode="auto">
          <a:xfrm>
            <a:off x="20585906" y="6509885"/>
            <a:ext cx="0" cy="224518"/>
          </a:xfrm>
          <a:prstGeom prst="rect">
            <a:avLst/>
          </a:prstGeom>
          <a:solidFill>
            <a:srgbClr val="6600CC"/>
          </a:solidFill>
          <a:ln w="9525" algn="ctr">
            <a:noFill/>
            <a:round/>
            <a:headEnd/>
            <a:tailEnd/>
          </a:ln>
        </p:spPr>
        <p:txBody>
          <a:bodyPr lIns="95782" tIns="47891" rIns="95782" bIns="47891"/>
          <a:lstStyle/>
          <a:p>
            <a:endParaRPr lang="en-US"/>
          </a:p>
        </p:txBody>
      </p:sp>
      <p:graphicFrame>
        <p:nvGraphicFramePr>
          <p:cNvPr id="37" name="Table 36"/>
          <p:cNvGraphicFramePr>
            <a:graphicFrameLocks noGrp="1"/>
          </p:cNvGraphicFramePr>
          <p:nvPr/>
        </p:nvGraphicFramePr>
        <p:xfrm>
          <a:off x="116455" y="188641"/>
          <a:ext cx="9614331" cy="6564454"/>
        </p:xfrm>
        <a:graphic>
          <a:graphicData uri="http://schemas.openxmlformats.org/drawingml/2006/table">
            <a:tbl>
              <a:tblPr/>
              <a:tblGrid>
                <a:gridCol w="429412"/>
                <a:gridCol w="429412"/>
                <a:gridCol w="1804693"/>
                <a:gridCol w="429412"/>
                <a:gridCol w="342368"/>
                <a:gridCol w="275056"/>
                <a:gridCol w="336568"/>
                <a:gridCol w="90524"/>
                <a:gridCol w="110254"/>
                <a:gridCol w="90524"/>
                <a:gridCol w="110254"/>
                <a:gridCol w="35740"/>
                <a:gridCol w="35740"/>
                <a:gridCol w="35740"/>
                <a:gridCol w="35740"/>
                <a:gridCol w="35740"/>
                <a:gridCol w="35740"/>
                <a:gridCol w="35740"/>
                <a:gridCol w="35740"/>
                <a:gridCol w="27517"/>
                <a:gridCol w="27517"/>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gridCol w="35740"/>
              </a:tblGrid>
              <a:tr h="247616">
                <a:tc gridSpan="156">
                  <a:txBody>
                    <a:bodyPr/>
                    <a:lstStyle/>
                    <a:p>
                      <a:pPr algn="ctr" fontAlgn="ctr"/>
                      <a:r>
                        <a:rPr lang="en-US" sz="700" b="1" i="0" u="none" strike="noStrike" dirty="0">
                          <a:latin typeface="Arial"/>
                        </a:rPr>
                        <a:t>UPDATED CONSTRUCTION TIMESCHEDULE FOR THE NATIONAL IMPLEMENTATION PROGRAMME OF THE UWWTD 91/271/ΕEC COMPARED TO NIP 2008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15555">
                <a:tc gridSpan="2">
                  <a:txBody>
                    <a:bodyPr/>
                    <a:lstStyle/>
                    <a:p>
                      <a:pPr algn="l" fontAlgn="ctr"/>
                      <a:r>
                        <a:rPr lang="en-US" sz="700" b="1" i="0" u="none" strike="noStrike" dirty="0">
                          <a:latin typeface="Arial"/>
                        </a:rPr>
                        <a:t>Date :  October 2013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l" fontAlgn="t"/>
                      <a:r>
                        <a:rPr lang="en-US" sz="700" b="1" i="0" u="none" strike="noStrike">
                          <a:latin typeface="Arial"/>
                        </a:rPr>
                        <a:t>Compliance with the UWWTD</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n-US"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l" fontAlgn="ctr"/>
                      <a:r>
                        <a:rPr lang="en-US" sz="700" b="1" i="0" u="none" strike="noStrike">
                          <a:latin typeface="Arial"/>
                        </a:rPr>
                        <a:t>Today</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4710">
                <a:tc rowSpan="2">
                  <a:txBody>
                    <a:bodyPr/>
                    <a:lstStyle/>
                    <a:p>
                      <a:pPr algn="ctr" fontAlgn="ctr"/>
                      <a:r>
                        <a:rPr lang="en-US" sz="700" b="1" i="0" u="none" strike="noStrike" dirty="0">
                          <a:latin typeface="Arial"/>
                        </a:rPr>
                        <a:t>Complex No.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a:latin typeface="Arial"/>
                        </a:rPr>
                        <a:t>Agglo.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dirty="0">
                          <a:latin typeface="Arial"/>
                        </a:rPr>
                        <a:t>Project Description  / </a:t>
                      </a:r>
                      <a:r>
                        <a:rPr lang="en-US" sz="700" b="1" i="0" u="none" strike="noStrike" dirty="0" err="1">
                          <a:latin typeface="Arial"/>
                        </a:rPr>
                        <a:t>Implemeting</a:t>
                      </a:r>
                      <a:r>
                        <a:rPr lang="en-US" sz="700" b="1" i="0" u="none" strike="noStrike" dirty="0">
                          <a:latin typeface="Arial"/>
                        </a:rPr>
                        <a:t> Authority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Size of Project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700" b="1" i="0" u="none" strike="noStrike">
                          <a:latin typeface="Arial"/>
                        </a:rPr>
                        <a:t> Construction Year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rowSpan="2">
                  <a:txBody>
                    <a:bodyPr/>
                    <a:lstStyle/>
                    <a:p>
                      <a:pPr algn="ctr" fontAlgn="ctr"/>
                      <a:r>
                        <a:rPr lang="en-US" sz="700" b="1" i="0" u="none" strike="noStrike">
                          <a:latin typeface="Arial"/>
                        </a:rPr>
                        <a:t>Duration     (months)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n-US" sz="700" b="1" i="0" u="none" strike="noStrike">
                          <a:latin typeface="Arial"/>
                        </a:rPr>
                        <a:t>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13">
                  <a:txBody>
                    <a:bodyPr/>
                    <a:lstStyle/>
                    <a:p>
                      <a:pPr algn="ctr" fontAlgn="ctr"/>
                      <a:r>
                        <a:rPr lang="en-US" sz="700" b="1" i="0" u="none" strike="noStrike">
                          <a:latin typeface="Arial"/>
                        </a:rPr>
                        <a:t> 2009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 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 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 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dirty="0">
                          <a:latin typeface="Arial"/>
                        </a:rPr>
                        <a:t>2013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dirty="0">
                          <a:latin typeface="Arial"/>
                        </a:rPr>
                        <a:t> 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 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dirty="0">
                          <a:latin typeface="Arial"/>
                        </a:rPr>
                        <a:t>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700" b="1" i="0" u="none" strike="noStrike">
                          <a:latin typeface="Arial"/>
                        </a:rPr>
                        <a:t>2020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1184">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en-US" sz="700" b="1" i="0" u="none" strike="noStrike">
                          <a:latin typeface="Arial"/>
                        </a:rPr>
                        <a:t>% completed as at 30/9/2013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1" i="0" u="none" strike="noStrike" dirty="0">
                          <a:latin typeface="Arial"/>
                        </a:rPr>
                        <a:t>Start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1" i="0" u="none" strike="noStrike" dirty="0">
                          <a:latin typeface="Arial"/>
                        </a:rPr>
                        <a:t>End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4">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n-US" sz="700" b="0" i="0" u="none" strike="noStrike">
                        <a:latin typeface="Arial"/>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ctr"/>
                      <a:r>
                        <a:rPr lang="en-US" sz="700" b="0" i="0" u="none" strike="noStrike" dirty="0">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6612">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Urban Agglomerations By Urban Sewerage Boards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endParaRPr lang="en-US"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endParaRPr lang="en-US" sz="4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n-US" sz="300" b="0" i="0" u="none" strike="noStrike">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endParaRPr lang="en-US" sz="400" b="0" i="0" u="none" strike="noStrike">
                        <a:solidFill>
                          <a:srgbClr val="FF0000"/>
                        </a:solidFill>
                        <a:latin typeface="Arial"/>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8">
                  <a:txBody>
                    <a:bodyPr/>
                    <a:lstStyle/>
                    <a:p>
                      <a:pPr algn="l" fontAlgn="ctr"/>
                      <a:endParaRPr lang="en-US" sz="700" b="1" i="0" u="sng" strike="noStrike" dirty="0">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778">
                <a:tc>
                  <a:txBody>
                    <a:bodyPr/>
                    <a:lstStyle/>
                    <a:p>
                      <a:pPr algn="l" fontAlgn="b"/>
                      <a:r>
                        <a:rPr lang="en-US" sz="7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Nicosia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8">
                  <a:txBody>
                    <a:bodyPr/>
                    <a:lstStyle/>
                    <a:p>
                      <a:pPr algn="l" fontAlgn="ctr"/>
                      <a:r>
                        <a:rPr lang="en-US" sz="700" b="1" i="0" u="sng" strike="noStrike" dirty="0">
                          <a:latin typeface="Arial"/>
                        </a:rPr>
                        <a:t>Revised as of September 2013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348">
                <a:tc rowSpan="2">
                  <a:txBody>
                    <a:bodyPr/>
                    <a:lstStyle/>
                    <a:p>
                      <a:pPr algn="ctr" fontAlgn="t"/>
                      <a:r>
                        <a:rPr lang="en-US" sz="700" b="1" i="0" u="none" strike="noStrike">
                          <a:latin typeface="Arial"/>
                        </a:rPr>
                        <a:t>1</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1" i="0" u="none" strike="noStrike" dirty="0">
                          <a:latin typeface="Arial"/>
                        </a:rPr>
                        <a:t>CY11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en-US" sz="700" b="0" i="0" u="none" strike="noStrike" dirty="0">
                          <a:latin typeface="Arial"/>
                        </a:rPr>
                        <a:t>Nicosia Networks (Nicosia, </a:t>
                      </a:r>
                      <a:r>
                        <a:rPr lang="en-US" sz="700" b="0" i="0" u="none" strike="noStrike" dirty="0" err="1">
                          <a:latin typeface="Arial"/>
                        </a:rPr>
                        <a:t>Strovolos</a:t>
                      </a:r>
                      <a:r>
                        <a:rPr lang="en-US" sz="700" b="0" i="0" u="none" strike="noStrike" dirty="0">
                          <a:latin typeface="Arial"/>
                        </a:rPr>
                        <a:t>, </a:t>
                      </a:r>
                      <a:r>
                        <a:rPr lang="en-US" sz="700" b="0" i="0" u="none" strike="noStrike" dirty="0" err="1">
                          <a:latin typeface="Arial"/>
                        </a:rPr>
                        <a:t>Lakatamia</a:t>
                      </a:r>
                      <a:r>
                        <a:rPr lang="en-US" sz="700" b="0" i="0" u="none" strike="noStrike" dirty="0">
                          <a:latin typeface="Arial"/>
                        </a:rPr>
                        <a:t>, </a:t>
                      </a:r>
                      <a:r>
                        <a:rPr lang="en-US" sz="700" b="0" i="0" u="none" strike="noStrike" dirty="0" err="1">
                          <a:latin typeface="Arial"/>
                        </a:rPr>
                        <a:t>Aglantzia</a:t>
                      </a:r>
                      <a:r>
                        <a:rPr lang="en-US" sz="700" b="0" i="0" u="none" strike="noStrike" dirty="0">
                          <a:latin typeface="Arial"/>
                        </a:rPr>
                        <a:t>, </a:t>
                      </a:r>
                      <a:r>
                        <a:rPr lang="en-US" sz="700" b="0" i="0" u="none" strike="noStrike" dirty="0" err="1">
                          <a:latin typeface="Arial"/>
                        </a:rPr>
                        <a:t>Egkomi</a:t>
                      </a:r>
                      <a:r>
                        <a:rPr lang="en-US" sz="700" b="0" i="0" u="none" strike="noStrike" dirty="0">
                          <a:latin typeface="Arial"/>
                        </a:rPr>
                        <a:t>, </a:t>
                      </a:r>
                      <a:r>
                        <a:rPr lang="en-US" sz="700" b="0" i="0" u="none" strike="noStrike" dirty="0" err="1">
                          <a:latin typeface="Arial"/>
                        </a:rPr>
                        <a:t>Latsia</a:t>
                      </a:r>
                      <a:r>
                        <a:rPr lang="en-US" sz="700" b="0" i="0" u="none" strike="noStrike" dirty="0">
                          <a:latin typeface="Arial"/>
                        </a:rPr>
                        <a:t>, </a:t>
                      </a:r>
                      <a:r>
                        <a:rPr lang="en-US" sz="700" b="0" i="0" u="none" strike="noStrike" dirty="0" err="1">
                          <a:latin typeface="Arial"/>
                        </a:rPr>
                        <a:t>Agios</a:t>
                      </a:r>
                      <a:r>
                        <a:rPr lang="en-US" sz="700" b="0" i="0" u="none" strike="noStrike" dirty="0">
                          <a:latin typeface="Arial"/>
                        </a:rPr>
                        <a:t> </a:t>
                      </a:r>
                      <a:r>
                        <a:rPr lang="en-US" sz="700" b="0" i="0" u="none" strike="noStrike" dirty="0" err="1">
                          <a:latin typeface="Arial"/>
                        </a:rPr>
                        <a:t>Dometios</a:t>
                      </a:r>
                      <a:r>
                        <a:rPr lang="en-US" sz="700" b="0" i="0" u="none" strike="noStrike" dirty="0">
                          <a:latin typeface="Arial"/>
                        </a:rPr>
                        <a: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1150km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2010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gridSpan="3">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4">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rowSpan="2" gridSpan="3">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rowSpan="2" hMerge="1">
                  <a:txBody>
                    <a:bodyPr/>
                    <a:lstStyle/>
                    <a:p>
                      <a:endParaRPr lang="en-US"/>
                    </a:p>
                  </a:txBody>
                  <a:tcPr/>
                </a:tc>
                <a:tc rowSpan="2"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ctr"/>
                      <a:r>
                        <a:rPr lang="en-U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00FF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00FF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00FF00"/>
                    </a:solidFill>
                  </a:tcPr>
                </a:tc>
                <a:tc gridSpan="25">
                  <a:txBody>
                    <a:bodyPr/>
                    <a:lstStyle/>
                    <a:p>
                      <a:pPr algn="l" fontAlgn="ctr"/>
                      <a:r>
                        <a:rPr lang="en-US" sz="700" b="0" i="0" u="none" strike="noStrike" dirty="0">
                          <a:latin typeface="Arial"/>
                        </a:rPr>
                        <a:t>Design stage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121281">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700" b="0" i="0" u="none" strike="noStrike">
                          <a:latin typeface="Arial"/>
                        </a:rPr>
                        <a:t>100%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4"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a:noFill/>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ctr"/>
                      <a:r>
                        <a:rPr lang="en-U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FFF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FFFF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FFFF00"/>
                    </a:solidFill>
                  </a:tcPr>
                </a:tc>
                <a:tc gridSpan="25">
                  <a:txBody>
                    <a:bodyPr/>
                    <a:lstStyle/>
                    <a:p>
                      <a:pPr algn="l" fontAlgn="ctr"/>
                      <a:r>
                        <a:rPr lang="en-US" sz="700" b="0" i="0" u="none" strike="noStrike" dirty="0">
                          <a:latin typeface="Arial"/>
                        </a:rPr>
                        <a:t>Tendering Phase</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207778">
                <a:tc>
                  <a:txBody>
                    <a:bodyPr/>
                    <a:lstStyle/>
                    <a:p>
                      <a:pPr algn="ctr" fontAlgn="t"/>
                      <a:r>
                        <a:rPr lang="en-US"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Mia Milia A'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20,000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FF00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FF000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FF0000"/>
                    </a:solidFill>
                  </a:tcPr>
                </a:tc>
                <a:tc gridSpan="25">
                  <a:txBody>
                    <a:bodyPr/>
                    <a:lstStyle/>
                    <a:p>
                      <a:pPr algn="l" fontAlgn="ctr"/>
                      <a:r>
                        <a:rPr lang="en-US" sz="700" b="0" i="0" u="none" strike="noStrike">
                          <a:latin typeface="Arial"/>
                        </a:rPr>
                        <a:t>Networks Construction</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778">
                <a:tc>
                  <a:txBody>
                    <a:bodyPr/>
                    <a:lstStyle/>
                    <a:p>
                      <a:pPr algn="ctr" fontAlgn="t"/>
                      <a:r>
                        <a:rPr lang="en-US"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a:latin typeface="Arial"/>
                        </a:rPr>
                        <a:t>Mia </a:t>
                      </a:r>
                      <a:r>
                        <a:rPr lang="en-US" sz="700" b="0" i="0" u="none" strike="noStrike" dirty="0" err="1">
                          <a:latin typeface="Arial"/>
                        </a:rPr>
                        <a:t>Milia</a:t>
                      </a:r>
                      <a:r>
                        <a:rPr lang="en-US" sz="700" b="0" i="0" u="none" strike="noStrike" dirty="0">
                          <a:latin typeface="Arial"/>
                        </a:rPr>
                        <a:t> new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30,000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2013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ctr"/>
                      <a:r>
                        <a:rPr lang="en-U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3366FF"/>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3366FF"/>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3366FF"/>
                    </a:solidFill>
                  </a:tcPr>
                </a:tc>
                <a:tc gridSpan="25">
                  <a:txBody>
                    <a:bodyPr/>
                    <a:lstStyle/>
                    <a:p>
                      <a:pPr algn="l" fontAlgn="ctr"/>
                      <a:r>
                        <a:rPr lang="en-US" sz="700" b="0" i="0" u="none" strike="noStrike" dirty="0">
                          <a:latin typeface="Arial"/>
                        </a:rPr>
                        <a:t>UWWTPs Construction</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207778">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Anthoupolis</a:t>
                      </a:r>
                      <a:r>
                        <a:rPr lang="en-US" sz="700" b="0" i="0" u="none" strike="noStrike" dirty="0">
                          <a:latin typeface="Arial"/>
                        </a:rPr>
                        <a:t>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13,000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ctr"/>
                      <a:r>
                        <a:rPr lang="en-US" sz="4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dirty="0">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ctr"/>
                      <a:r>
                        <a:rPr lang="en-U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solidFill>
                      <a:srgbClr val="7030A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7030A0"/>
                    </a:solidFill>
                  </a:tcPr>
                </a:tc>
                <a:tc>
                  <a:txBody>
                    <a:bodyPr/>
                    <a:lstStyle/>
                    <a:p>
                      <a:pPr algn="l" fontAlgn="ctr"/>
                      <a:r>
                        <a:rPr lang="en-US" sz="700" b="0" i="0" u="none" strike="noStrike">
                          <a:latin typeface="Arial"/>
                        </a:rPr>
                        <a:t> </a:t>
                      </a:r>
                    </a:p>
                  </a:txBody>
                  <a:tcPr marL="0" marR="0" marT="0" marB="0" anchor="ctr">
                    <a:lnL>
                      <a:noFill/>
                    </a:lnL>
                    <a:lnR>
                      <a:noFill/>
                    </a:lnR>
                    <a:lnT>
                      <a:noFill/>
                    </a:lnT>
                    <a:lnB>
                      <a:noFill/>
                    </a:lnB>
                    <a:solidFill>
                      <a:srgbClr val="7030A0"/>
                    </a:solidFill>
                  </a:tcPr>
                </a:tc>
                <a:tc gridSpan="25">
                  <a:txBody>
                    <a:bodyPr/>
                    <a:lstStyle/>
                    <a:p>
                      <a:pPr algn="l" fontAlgn="ctr"/>
                      <a:r>
                        <a:rPr lang="en-US" sz="700" b="0" i="0" u="none" strike="noStrike" dirty="0">
                          <a:latin typeface="Arial"/>
                        </a:rPr>
                        <a:t>In operation</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218574">
                <a:tc>
                  <a:txBody>
                    <a:bodyPr/>
                    <a:lstStyle/>
                    <a:p>
                      <a:pPr algn="ctr" fontAlgn="t"/>
                      <a:r>
                        <a:rPr lang="en-US"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Anthoupolis</a:t>
                      </a:r>
                      <a:r>
                        <a:rPr lang="en-US" sz="700" b="0" i="0" u="none" strike="noStrike" dirty="0">
                          <a:latin typeface="Arial"/>
                        </a:rPr>
                        <a:t> UWWTP                                                       </a:t>
                      </a:r>
                      <a:r>
                        <a:rPr lang="en-US" sz="700" b="0" i="0" u="none" strike="noStrike" dirty="0" err="1">
                          <a:latin typeface="Arial"/>
                        </a:rPr>
                        <a:t>Timeschedule</a:t>
                      </a:r>
                      <a:r>
                        <a:rPr lang="en-US" sz="700" b="0" i="0" u="none" strike="noStrike" dirty="0">
                          <a:latin typeface="Arial"/>
                        </a:rPr>
                        <a:t> for NIP-2008 of UWWTD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4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n-US" sz="4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solidFill>
                      <a:srgbClr val="000000"/>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000000"/>
                    </a:solid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solidFill>
                      <a:srgbClr val="000000"/>
                    </a:solidFill>
                  </a:tcPr>
                </a:tc>
                <a:tc gridSpan="25">
                  <a:txBody>
                    <a:bodyPr/>
                    <a:lstStyle/>
                    <a:p>
                      <a:pPr algn="l" fontAlgn="ctr"/>
                      <a:r>
                        <a:rPr lang="en-US" sz="700" b="0" i="0" u="none" strike="noStrike" dirty="0">
                          <a:latin typeface="Arial"/>
                        </a:rPr>
                        <a:t>NIP 2008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778">
                <a:tc>
                  <a:txBody>
                    <a:bodyPr/>
                    <a:lstStyle/>
                    <a:p>
                      <a:pPr algn="ctr" fontAlgn="t"/>
                      <a:r>
                        <a:rPr lang="en-US"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Vathia</a:t>
                      </a:r>
                      <a:r>
                        <a:rPr lang="en-US" sz="700" b="0" i="0" u="none" strike="noStrike" dirty="0">
                          <a:latin typeface="Arial"/>
                        </a:rPr>
                        <a:t> </a:t>
                      </a:r>
                      <a:r>
                        <a:rPr lang="en-US" sz="700" b="0" i="0" u="none" strike="noStrike" dirty="0" err="1">
                          <a:latin typeface="Arial"/>
                        </a:rPr>
                        <a:t>Gonia</a:t>
                      </a:r>
                      <a:r>
                        <a:rPr lang="en-US" sz="700" b="0" i="0" u="none" strike="noStrike" dirty="0">
                          <a:latin typeface="Arial"/>
                        </a:rPr>
                        <a:t> A'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22,000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gridSpan="3">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gridSpan="4">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hMerge="1">
                  <a:txBody>
                    <a:bodyPr/>
                    <a:lstStyle/>
                    <a:p>
                      <a:endParaRPr lang="en-US"/>
                    </a:p>
                  </a:txBody>
                  <a:tcPr/>
                </a:tc>
                <a:tc hMerge="1">
                  <a:txBody>
                    <a:bodyPr/>
                    <a:lstStyle/>
                    <a:p>
                      <a:endParaRPr lang="en-US"/>
                    </a:p>
                  </a:txBody>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dirty="0">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7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pattFill prst="dnDiag">
                      <a:fgClr>
                        <a:srgbClr val="7030A0"/>
                      </a:fgClr>
                      <a:bgClr>
                        <a:srgbClr val="FF0000"/>
                      </a:bgClr>
                    </a:patt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pattFill prst="dnDiag">
                      <a:fgClr>
                        <a:srgbClr val="7030A0"/>
                      </a:fgClr>
                      <a:bgClr>
                        <a:srgbClr val="FF0000"/>
                      </a:bgClr>
                    </a:pattFill>
                  </a:tcPr>
                </a:tc>
                <a:tc>
                  <a:txBody>
                    <a:bodyPr/>
                    <a:lstStyle/>
                    <a:p>
                      <a:pPr algn="l" fontAlgn="b"/>
                      <a:r>
                        <a:rPr lang="en-US" sz="700" b="0" i="0" u="none" strike="noStrike">
                          <a:solidFill>
                            <a:srgbClr val="000000"/>
                          </a:solidFill>
                          <a:latin typeface="Calibri"/>
                        </a:rPr>
                        <a:t> </a:t>
                      </a:r>
                    </a:p>
                  </a:txBody>
                  <a:tcPr marL="0" marR="0" marT="0" marB="0" anchor="b">
                    <a:lnL>
                      <a:noFill/>
                    </a:lnL>
                    <a:lnR>
                      <a:noFill/>
                    </a:lnR>
                    <a:lnT>
                      <a:noFill/>
                    </a:lnT>
                    <a:lnB>
                      <a:noFill/>
                    </a:lnB>
                    <a:pattFill prst="dnDiag">
                      <a:fgClr>
                        <a:srgbClr val="7030A0"/>
                      </a:fgClr>
                      <a:bgClr>
                        <a:srgbClr val="FF0000"/>
                      </a:bgClr>
                    </a:pattFill>
                  </a:tcPr>
                </a:tc>
                <a:tc rowSpan="2" gridSpan="25">
                  <a:txBody>
                    <a:bodyPr/>
                    <a:lstStyle/>
                    <a:p>
                      <a:pPr algn="l" fontAlgn="ctr"/>
                      <a:r>
                        <a:rPr lang="en-US" sz="700" b="0" i="0" u="none" strike="noStrike" dirty="0">
                          <a:latin typeface="Arial"/>
                        </a:rPr>
                        <a:t>Network construction and partly in operation</a:t>
                      </a:r>
                    </a:p>
                  </a:txBody>
                  <a:tcPr marL="0" marR="0" marT="0" marB="0" anchor="ctr">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rowSpan="2" h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218574">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Vathia Gonia A' UWWTP                                                       Timeschedule for NIP-2008 of UWWTD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n-US" sz="400" b="0" i="0" u="none" strike="noStrike" dirty="0">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gridSpan="2">
                  <a:txBody>
                    <a:bodyPr/>
                    <a:lstStyle/>
                    <a:p>
                      <a:pPr algn="l" fontAlgn="b"/>
                      <a:r>
                        <a:rPr lang="en-US" sz="4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pPr algn="l" fontAlgn="b"/>
                      <a:endParaRPr lang="en-US" sz="400" b="0" i="0" u="none" strike="noStrike" dirty="0">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dirty="0">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25"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778">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Central Vathia Gonia UWWTP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2,200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1998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solidFill>
                            <a:srgbClr val="FF0000"/>
                          </a:solidFill>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030A0"/>
                    </a:solidFill>
                  </a:tcPr>
                </a:tc>
              </a:tr>
              <a:tr h="121281">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dirty="0">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7237">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CY31,32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dirty="0" err="1">
                          <a:latin typeface="Arial"/>
                        </a:rPr>
                        <a:t>Paralimni</a:t>
                      </a:r>
                      <a:r>
                        <a:rPr lang="en-US" sz="700" b="1" i="0" u="sng" strike="noStrike" dirty="0">
                          <a:latin typeface="Arial"/>
                        </a:rPr>
                        <a:t>/</a:t>
                      </a:r>
                      <a:r>
                        <a:rPr lang="en-US" sz="700" b="1" i="0" u="sng" strike="noStrike" dirty="0" err="1">
                          <a:latin typeface="Arial"/>
                        </a:rPr>
                        <a:t>Agia</a:t>
                      </a:r>
                      <a:r>
                        <a:rPr lang="en-US" sz="700" b="1" i="0" u="sng" strike="noStrike" dirty="0">
                          <a:latin typeface="Arial"/>
                        </a:rPr>
                        <a:t> Napa WDD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dirty="0">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dirty="0">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778">
                <a:tc rowSpan="2">
                  <a:txBody>
                    <a:bodyPr/>
                    <a:lstStyle/>
                    <a:p>
                      <a:pPr algn="ctr"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en-US" sz="700" b="0" i="0" u="none" strike="noStrike" dirty="0" err="1">
                          <a:latin typeface="Arial"/>
                        </a:rPr>
                        <a:t>Paralimni</a:t>
                      </a:r>
                      <a:r>
                        <a:rPr lang="en-US" sz="700" b="0" i="0" u="none" strike="noStrike" dirty="0">
                          <a:latin typeface="Arial"/>
                        </a:rPr>
                        <a:t>/</a:t>
                      </a:r>
                      <a:r>
                        <a:rPr lang="en-US" sz="700" b="0" i="0" u="none" strike="noStrike" dirty="0" err="1">
                          <a:latin typeface="Arial"/>
                        </a:rPr>
                        <a:t>Agia</a:t>
                      </a:r>
                      <a:r>
                        <a:rPr lang="en-US" sz="700" b="0" i="0" u="none" strike="noStrike" dirty="0">
                          <a:latin typeface="Arial"/>
                        </a:rPr>
                        <a:t> Napa Networks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110km &amp;75km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113196">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t"/>
                      <a:r>
                        <a:rPr lang="en-US" sz="700" b="0" i="0" u="none" strike="noStrike">
                          <a:latin typeface="Arial"/>
                        </a:rPr>
                        <a:t>100%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07778">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Paralimni/Agia Napa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21,000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2002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4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3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117237">
                <a:tc>
                  <a:txBody>
                    <a:bodyPr/>
                    <a:lstStyle/>
                    <a:p>
                      <a:pPr algn="l" fontAlgn="b"/>
                      <a:r>
                        <a:rPr lang="en-US"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pPr algn="l"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4654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700" b="1" i="0" u="sng" strike="noStrike">
                          <a:latin typeface="Arial"/>
                        </a:rPr>
                        <a:t>Limassol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308254">
                <a:tc rowSpan="2">
                  <a:txBody>
                    <a:bodyPr/>
                    <a:lstStyle/>
                    <a:p>
                      <a:pPr algn="ctr" fontAlgn="t"/>
                      <a:r>
                        <a:rPr lang="en-US" sz="700" b="1" i="0" u="none" strike="noStrike">
                          <a:latin typeface="Arial"/>
                        </a:rPr>
                        <a:t>2</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1" i="0" u="none" strike="noStrike">
                          <a:latin typeface="Arial"/>
                        </a:rPr>
                        <a:t>CY51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en-US" sz="700" b="0" i="0" u="none" strike="noStrike" dirty="0" err="1">
                          <a:latin typeface="Arial"/>
                        </a:rPr>
                        <a:t>Limassol</a:t>
                      </a:r>
                      <a:r>
                        <a:rPr lang="en-US" sz="700" b="0" i="0" u="none" strike="noStrike" dirty="0">
                          <a:latin typeface="Arial"/>
                        </a:rPr>
                        <a:t> Networks (</a:t>
                      </a:r>
                      <a:r>
                        <a:rPr lang="en-US" sz="700" b="0" i="0" u="none" strike="noStrike" dirty="0" err="1">
                          <a:latin typeface="Arial"/>
                        </a:rPr>
                        <a:t>Limassol</a:t>
                      </a:r>
                      <a:r>
                        <a:rPr lang="en-US" sz="700" b="0" i="0" u="none" strike="noStrike" dirty="0">
                          <a:latin typeface="Arial"/>
                        </a:rPr>
                        <a:t> center, Kato </a:t>
                      </a:r>
                      <a:r>
                        <a:rPr lang="en-US" sz="700" b="0" i="0" u="none" strike="noStrike" dirty="0" err="1">
                          <a:latin typeface="Arial"/>
                        </a:rPr>
                        <a:t>Polemidia</a:t>
                      </a:r>
                      <a:r>
                        <a:rPr lang="en-US" sz="700" b="0" i="0" u="none" strike="noStrike" dirty="0">
                          <a:latin typeface="Arial"/>
                        </a:rPr>
                        <a:t> lower area, Mesa </a:t>
                      </a:r>
                      <a:r>
                        <a:rPr lang="en-US" sz="700" b="0" i="0" u="none" strike="noStrike" dirty="0" err="1">
                          <a:latin typeface="Arial"/>
                        </a:rPr>
                        <a:t>Geitonia</a:t>
                      </a:r>
                      <a:r>
                        <a:rPr lang="en-US" sz="700" b="0" i="0" u="none" strike="noStrike" dirty="0">
                          <a:latin typeface="Arial"/>
                        </a:rPr>
                        <a:t> center, </a:t>
                      </a:r>
                      <a:r>
                        <a:rPr lang="en-US" sz="700" b="0" i="0" u="none" strike="noStrike" dirty="0" err="1">
                          <a:latin typeface="Arial"/>
                        </a:rPr>
                        <a:t>Germasogeia</a:t>
                      </a:r>
                      <a:r>
                        <a:rPr lang="en-US" sz="700" b="0" i="0" u="none" strike="noStrike" dirty="0">
                          <a:latin typeface="Arial"/>
                        </a:rPr>
                        <a:t> center, </a:t>
                      </a:r>
                      <a:r>
                        <a:rPr lang="en-US" sz="700" b="0" i="0" u="none" strike="noStrike" dirty="0" err="1">
                          <a:latin typeface="Arial"/>
                        </a:rPr>
                        <a:t>Agios</a:t>
                      </a:r>
                      <a:r>
                        <a:rPr lang="en-US" sz="700" b="0" i="0" u="none" strike="noStrike" dirty="0">
                          <a:latin typeface="Arial"/>
                        </a:rPr>
                        <a:t> </a:t>
                      </a:r>
                      <a:r>
                        <a:rPr lang="en-US" sz="700" b="0" i="0" u="none" strike="noStrike" dirty="0" err="1">
                          <a:latin typeface="Arial"/>
                        </a:rPr>
                        <a:t>Athanasios</a:t>
                      </a:r>
                      <a:r>
                        <a:rPr lang="en-US" sz="700" b="0" i="0" u="none" strike="noStrike" dirty="0">
                          <a:latin typeface="Arial"/>
                        </a:rPr>
                        <a:t> center, </a:t>
                      </a:r>
                      <a:r>
                        <a:rPr lang="en-US" sz="700" b="0" i="0" u="none" strike="noStrike" dirty="0" err="1">
                          <a:latin typeface="Arial"/>
                        </a:rPr>
                        <a:t>Pyrgos</a:t>
                      </a:r>
                      <a:r>
                        <a:rPr lang="en-US" sz="700" b="0" i="0" u="none" strike="noStrike" dirty="0">
                          <a:latin typeface="Arial"/>
                        </a:rPr>
                        <a:t> Tourist Area, </a:t>
                      </a:r>
                      <a:r>
                        <a:rPr lang="en-US" sz="700" b="0" i="0" u="none" strike="noStrike" dirty="0" err="1">
                          <a:latin typeface="Arial"/>
                        </a:rPr>
                        <a:t>Parekklisia</a:t>
                      </a:r>
                      <a:r>
                        <a:rPr lang="en-US" sz="700" b="0" i="0" u="none" strike="noStrike" dirty="0">
                          <a:latin typeface="Arial"/>
                        </a:rPr>
                        <a:t> Tourist Area, </a:t>
                      </a:r>
                      <a:r>
                        <a:rPr lang="en-US" sz="700" b="0" i="0" u="none" strike="noStrike" dirty="0" err="1">
                          <a:latin typeface="Arial"/>
                        </a:rPr>
                        <a:t>Agios</a:t>
                      </a:r>
                      <a:r>
                        <a:rPr lang="en-US" sz="700" b="0" i="0" u="none" strike="noStrike" dirty="0">
                          <a:latin typeface="Arial"/>
                        </a:rPr>
                        <a:t> </a:t>
                      </a:r>
                      <a:r>
                        <a:rPr lang="en-US" sz="700" b="0" i="0" u="none" strike="noStrike" dirty="0" err="1">
                          <a:latin typeface="Arial"/>
                        </a:rPr>
                        <a:t>Tychonas</a:t>
                      </a:r>
                      <a:r>
                        <a:rPr lang="en-US" sz="700" b="0" i="0" u="none" strike="noStrike" dirty="0">
                          <a:latin typeface="Arial"/>
                        </a:rPr>
                        <a:t> Tourist Area, </a:t>
                      </a:r>
                      <a:r>
                        <a:rPr lang="en-US" sz="700" b="0" i="0" u="none" strike="noStrike" dirty="0" err="1">
                          <a:latin typeface="Arial"/>
                        </a:rPr>
                        <a:t>Moutagiaka</a:t>
                      </a:r>
                      <a:r>
                        <a:rPr lang="en-US" sz="700" b="0" i="0" u="none" strike="noStrike" dirty="0">
                          <a:latin typeface="Arial"/>
                        </a:rPr>
                        <a:t> Tourist Area)</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0" i="0" u="none" strike="noStrike">
                          <a:latin typeface="Arial"/>
                        </a:rPr>
                        <a:t>460km</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2010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379402">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700" b="0" i="0" u="none" strike="noStrike">
                          <a:latin typeface="Arial"/>
                        </a:rPr>
                        <a:t>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dnDiag">
                      <a:fgClr>
                        <a:srgbClr val="7030A0"/>
                      </a:fgClr>
                      <a:bgClr>
                        <a:srgbClr val="FF0000"/>
                      </a:bgClr>
                    </a:patt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0777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Limassol</a:t>
                      </a:r>
                      <a:r>
                        <a:rPr lang="en-US" sz="700" b="0" i="0" u="none" strike="noStrike" dirty="0">
                          <a:latin typeface="Arial"/>
                        </a:rPr>
                        <a:t> Networks time schedule of NIP 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2007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l" fontAlgn="ctr"/>
                      <a:r>
                        <a:rPr lang="en-US" sz="3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0777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700" b="0" i="0" u="none" strike="noStrike">
                          <a:latin typeface="Arial"/>
                        </a:rPr>
                        <a:t>Limassol Moni phase A' UWWTP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22,000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1995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0777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700" b="0" i="0" u="none" strike="noStrike" dirty="0">
                          <a:latin typeface="Arial"/>
                        </a:rPr>
                        <a:t>Limassol Moni phase  B' UWWTP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40,000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2009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ctr"/>
                      <a:r>
                        <a:rPr lang="en-US" sz="3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ctr"/>
                      <a:r>
                        <a:rPr lang="en-US" sz="300" b="0" i="0" u="none" strike="noStrike">
                          <a:latin typeface="Arial"/>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0777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Limassol</a:t>
                      </a:r>
                      <a:r>
                        <a:rPr lang="en-US" sz="700" b="0" i="0" u="none" strike="noStrike" dirty="0">
                          <a:latin typeface="Arial"/>
                        </a:rPr>
                        <a:t> phase 'B UWWTP </a:t>
                      </a:r>
                      <a:r>
                        <a:rPr lang="en-US" sz="700" b="0" i="0" u="none" strike="noStrike" dirty="0" err="1">
                          <a:latin typeface="Arial"/>
                        </a:rPr>
                        <a:t>timeschedule</a:t>
                      </a:r>
                      <a:r>
                        <a:rPr lang="en-US" sz="700" b="0" i="0" u="none" strike="noStrike" dirty="0">
                          <a:latin typeface="Arial"/>
                        </a:rPr>
                        <a:t> of NIP 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D0D0D"/>
                    </a:solidFill>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07778">
                <a:tc>
                  <a:txBody>
                    <a:bodyPr/>
                    <a:lstStyle/>
                    <a:p>
                      <a:pPr algn="ctr" fontAlgn="ctr"/>
                      <a:r>
                        <a:rPr lang="en-US"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dirty="0" err="1">
                          <a:latin typeface="Arial"/>
                        </a:rPr>
                        <a:t>Limassol</a:t>
                      </a:r>
                      <a:r>
                        <a:rPr lang="en-US" sz="700" b="0" i="0" u="none" strike="noStrike" dirty="0">
                          <a:latin typeface="Arial"/>
                        </a:rPr>
                        <a:t> West UWWTP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dirty="0">
                          <a:latin typeface="Arial"/>
                        </a:rPr>
                        <a:t>20,000 m</a:t>
                      </a:r>
                      <a:r>
                        <a:rPr lang="en-US" sz="700" b="0" i="0" u="none" strike="noStrike" baseline="30000" dirty="0">
                          <a:latin typeface="Arial"/>
                        </a:rPr>
                        <a:t>3</a:t>
                      </a:r>
                      <a:r>
                        <a:rPr lang="en-US" sz="700" b="0" i="0" u="none" strike="noStrike" dirty="0">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2">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pPr algn="ctr" fontAlgn="b"/>
                      <a:endParaRPr lang="en-US" sz="4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n-US" sz="300" b="0" i="0" u="none" strike="noStrike">
                          <a:latin typeface="Arial"/>
                        </a:rPr>
                        <a:t> </a:t>
                      </a:r>
                    </a:p>
                  </a:txBody>
                  <a:tcPr marL="0" marR="0" marT="0"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solidFill>
                      <a:srgbClr val="00FF00"/>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solidFill>
                      <a:srgbClr val="3366FF"/>
                    </a:solidFill>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n-US" sz="400" b="0" i="0" u="none" strike="noStrike" dirty="0">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r>
            </a:tbl>
          </a:graphicData>
        </a:graphic>
      </p:graphicFrame>
      <p:sp>
        <p:nvSpPr>
          <p:cNvPr id="18463" name="AutoShape 11"/>
          <p:cNvSpPr>
            <a:spLocks noChangeArrowheads="1"/>
          </p:cNvSpPr>
          <p:nvPr/>
        </p:nvSpPr>
        <p:spPr bwMode="auto">
          <a:xfrm>
            <a:off x="6278469" y="908277"/>
            <a:ext cx="77390" cy="771071"/>
          </a:xfrm>
          <a:prstGeom prst="downArrow">
            <a:avLst>
              <a:gd name="adj1" fmla="val 50000"/>
              <a:gd name="adj2" fmla="val 201383"/>
            </a:avLst>
          </a:prstGeom>
          <a:solidFill>
            <a:srgbClr val="FF0000"/>
          </a:solidFill>
          <a:ln w="9525">
            <a:solidFill>
              <a:srgbClr val="000000"/>
            </a:solidFill>
            <a:miter lim="800000"/>
            <a:headEnd/>
            <a:tailEnd/>
          </a:ln>
        </p:spPr>
        <p:txBody>
          <a:bodyPr lIns="95782" tIns="47891" rIns="95782" bIns="47891"/>
          <a:lstStyle/>
          <a:p>
            <a:endParaRPr lang="en-US"/>
          </a:p>
        </p:txBody>
      </p:sp>
      <p:sp>
        <p:nvSpPr>
          <p:cNvPr id="18464" name="AutoShape 2"/>
          <p:cNvSpPr>
            <a:spLocks noChangeArrowheads="1"/>
          </p:cNvSpPr>
          <p:nvPr/>
        </p:nvSpPr>
        <p:spPr bwMode="auto">
          <a:xfrm>
            <a:off x="6513097" y="765402"/>
            <a:ext cx="233400" cy="710973"/>
          </a:xfrm>
          <a:prstGeom prst="downArrow">
            <a:avLst>
              <a:gd name="adj1" fmla="val 50000"/>
              <a:gd name="adj2" fmla="val 201819"/>
            </a:avLst>
          </a:prstGeom>
          <a:solidFill>
            <a:srgbClr val="FF0000"/>
          </a:solidFill>
          <a:ln w="9525">
            <a:solidFill>
              <a:srgbClr val="000000"/>
            </a:solidFill>
            <a:miter lim="800000"/>
            <a:headEnd/>
            <a:tailEnd/>
          </a:ln>
        </p:spPr>
        <p:txBody>
          <a:bodyPr lIns="95782" tIns="47891" rIns="95782" bIns="47891"/>
          <a:lstStyle/>
          <a:p>
            <a:endParaRPr lang="en-US"/>
          </a:p>
        </p:txBody>
      </p:sp>
      <p:sp>
        <p:nvSpPr>
          <p:cNvPr id="18465" name="Rectangle 40"/>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66" name="Rectangle 41"/>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67" name="Rectangle 42"/>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68" name="Rectangle 43"/>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69" name="Rectangle 44"/>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0" name="Rectangle 45"/>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1" name="Rectangle 46"/>
          <p:cNvSpPr>
            <a:spLocks noChangeArrowheads="1"/>
          </p:cNvSpPr>
          <p:nvPr/>
        </p:nvSpPr>
        <p:spPr bwMode="auto">
          <a:xfrm>
            <a:off x="124439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2" name="Rectangle 47"/>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3" name="Rectangle 48"/>
          <p:cNvSpPr>
            <a:spLocks noChangeArrowheads="1"/>
          </p:cNvSpPr>
          <p:nvPr/>
        </p:nvSpPr>
        <p:spPr bwMode="auto">
          <a:xfrm>
            <a:off x="124439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4" name="Rectangle 49"/>
          <p:cNvSpPr>
            <a:spLocks noChangeArrowheads="1"/>
          </p:cNvSpPr>
          <p:nvPr/>
        </p:nvSpPr>
        <p:spPr bwMode="auto">
          <a:xfrm>
            <a:off x="13435259"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5" name="Rectangle 50"/>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6" name="Rectangle 51"/>
          <p:cNvSpPr>
            <a:spLocks noChangeArrowheads="1"/>
          </p:cNvSpPr>
          <p:nvPr/>
        </p:nvSpPr>
        <p:spPr bwMode="auto">
          <a:xfrm>
            <a:off x="1539582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7" name="Rectangle 52"/>
          <p:cNvSpPr>
            <a:spLocks noChangeArrowheads="1"/>
          </p:cNvSpPr>
          <p:nvPr/>
        </p:nvSpPr>
        <p:spPr bwMode="auto">
          <a:xfrm>
            <a:off x="16345391"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8" name="Rectangle 53"/>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79" name="Rectangle 54"/>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80" name="Rectangle 55"/>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81" name="Rectangle 56"/>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82" name="Rectangle 57"/>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83" name="Rectangle 58"/>
          <p:cNvSpPr>
            <a:spLocks noChangeArrowheads="1"/>
          </p:cNvSpPr>
          <p:nvPr/>
        </p:nvSpPr>
        <p:spPr bwMode="auto">
          <a:xfrm>
            <a:off x="11453813"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84" name="Rectangle 59"/>
          <p:cNvSpPr>
            <a:spLocks noChangeArrowheads="1"/>
          </p:cNvSpPr>
          <p:nvPr/>
        </p:nvSpPr>
        <p:spPr bwMode="auto">
          <a:xfrm>
            <a:off x="10463704"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85" name="Rectangle 60"/>
          <p:cNvSpPr>
            <a:spLocks noChangeArrowheads="1"/>
          </p:cNvSpPr>
          <p:nvPr/>
        </p:nvSpPr>
        <p:spPr bwMode="auto">
          <a:xfrm>
            <a:off x="12443921"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86" name="Rectangle 61"/>
          <p:cNvSpPr>
            <a:spLocks noChangeArrowheads="1"/>
          </p:cNvSpPr>
          <p:nvPr/>
        </p:nvSpPr>
        <p:spPr bwMode="auto">
          <a:xfrm>
            <a:off x="13435259" y="1790474"/>
            <a:ext cx="0" cy="352651"/>
          </a:xfrm>
          <a:prstGeom prst="rect">
            <a:avLst/>
          </a:prstGeom>
          <a:solidFill>
            <a:srgbClr val="FF0000"/>
          </a:solidFill>
          <a:ln w="9525" algn="ctr">
            <a:noFill/>
            <a:round/>
            <a:headEnd/>
            <a:tailEnd/>
          </a:ln>
        </p:spPr>
        <p:txBody>
          <a:bodyPr lIns="95782" tIns="47891" rIns="95782" bIns="47891"/>
          <a:lstStyle/>
          <a:p>
            <a:endParaRPr lang="en-US"/>
          </a:p>
        </p:txBody>
      </p:sp>
      <p:sp>
        <p:nvSpPr>
          <p:cNvPr id="18487" name="Rectangle 62"/>
          <p:cNvSpPr>
            <a:spLocks noChangeArrowheads="1"/>
          </p:cNvSpPr>
          <p:nvPr/>
        </p:nvSpPr>
        <p:spPr bwMode="auto">
          <a:xfrm>
            <a:off x="14425367" y="1790474"/>
            <a:ext cx="0" cy="352651"/>
          </a:xfrm>
          <a:prstGeom prst="rect">
            <a:avLst/>
          </a:prstGeom>
          <a:solidFill>
            <a:srgbClr val="6600CC"/>
          </a:solidFill>
          <a:ln w="9525" algn="ctr">
            <a:noFill/>
            <a:round/>
            <a:headEnd/>
            <a:tailEnd/>
          </a:ln>
        </p:spPr>
        <p:txBody>
          <a:bodyPr lIns="95782" tIns="47891" rIns="95782" bIns="47891"/>
          <a:lstStyle/>
          <a:p>
            <a:endParaRPr lang="en-US"/>
          </a:p>
        </p:txBody>
      </p:sp>
      <p:sp>
        <p:nvSpPr>
          <p:cNvPr id="18488" name="Rectangle 63"/>
          <p:cNvSpPr>
            <a:spLocks noChangeArrowheads="1"/>
          </p:cNvSpPr>
          <p:nvPr/>
        </p:nvSpPr>
        <p:spPr bwMode="auto">
          <a:xfrm>
            <a:off x="16508772"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89" name="Rectangle 64"/>
          <p:cNvSpPr>
            <a:spLocks noChangeArrowheads="1"/>
          </p:cNvSpPr>
          <p:nvPr/>
        </p:nvSpPr>
        <p:spPr bwMode="auto">
          <a:xfrm>
            <a:off x="17528363"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90" name="Rectangle 65"/>
          <p:cNvSpPr>
            <a:spLocks noChangeArrowheads="1"/>
          </p:cNvSpPr>
          <p:nvPr/>
        </p:nvSpPr>
        <p:spPr bwMode="auto">
          <a:xfrm>
            <a:off x="18546725"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91" name="Rectangle 66"/>
          <p:cNvSpPr>
            <a:spLocks noChangeArrowheads="1"/>
          </p:cNvSpPr>
          <p:nvPr/>
        </p:nvSpPr>
        <p:spPr bwMode="auto">
          <a:xfrm>
            <a:off x="19566315"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18492" name="Rectangle 67"/>
          <p:cNvSpPr>
            <a:spLocks noChangeArrowheads="1"/>
          </p:cNvSpPr>
          <p:nvPr/>
        </p:nvSpPr>
        <p:spPr bwMode="auto">
          <a:xfrm>
            <a:off x="20585906" y="6509885"/>
            <a:ext cx="0" cy="224518"/>
          </a:xfrm>
          <a:prstGeom prst="rect">
            <a:avLst/>
          </a:prstGeom>
          <a:solidFill>
            <a:srgbClr val="6600CC"/>
          </a:solidFill>
          <a:ln w="9525" algn="ctr">
            <a:noFill/>
            <a:round/>
            <a:headEnd/>
            <a:tailEnd/>
          </a:ln>
        </p:spPr>
        <p:txBody>
          <a:bodyPr lIns="95782" tIns="47891" rIns="95782" bIns="47891"/>
          <a:lstStyle/>
          <a:p>
            <a:endParaRPr lang="en-US"/>
          </a:p>
        </p:txBody>
      </p:sp>
      <p:sp>
        <p:nvSpPr>
          <p:cNvPr id="63" name="Slide Number Placeholder 62"/>
          <p:cNvSpPr>
            <a:spLocks noGrp="1"/>
          </p:cNvSpPr>
          <p:nvPr>
            <p:ph type="sldNum" sz="quarter" idx="12"/>
          </p:nvPr>
        </p:nvSpPr>
        <p:spPr/>
        <p:txBody>
          <a:bodyPr/>
          <a:lstStyle/>
          <a:p>
            <a:fld id="{88CFAC10-5A5D-4886-B225-F3FE2786624B}" type="slidenum">
              <a:rPr lang="el-GR" smtClean="0"/>
              <a:pPr/>
              <a:t>6</a:t>
            </a:fld>
            <a:endParaRPr lang="el-G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AutoShape 11"/>
          <p:cNvSpPr>
            <a:spLocks noChangeArrowheads="1"/>
          </p:cNvSpPr>
          <p:nvPr/>
        </p:nvSpPr>
        <p:spPr bwMode="auto">
          <a:xfrm>
            <a:off x="14427824" y="493259"/>
            <a:ext cx="82304" cy="1678214"/>
          </a:xfrm>
          <a:prstGeom prst="downArrow">
            <a:avLst>
              <a:gd name="adj1" fmla="val 50000"/>
              <a:gd name="adj2" fmla="val 201466"/>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6" name="TextBox 7"/>
          <p:cNvSpPr txBox="1"/>
          <p:nvPr/>
        </p:nvSpPr>
        <p:spPr>
          <a:xfrm>
            <a:off x="12821047" y="28697464"/>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21508" name="AutoShape 2"/>
          <p:cNvSpPr>
            <a:spLocks noChangeArrowheads="1"/>
          </p:cNvSpPr>
          <p:nvPr/>
        </p:nvSpPr>
        <p:spPr bwMode="auto">
          <a:xfrm>
            <a:off x="15139081" y="588509"/>
            <a:ext cx="175665" cy="1256393"/>
          </a:xfrm>
          <a:prstGeom prst="downArrow">
            <a:avLst>
              <a:gd name="adj1" fmla="val 50000"/>
              <a:gd name="adj2" fmla="val 202136"/>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21509" name="AutoShape 11"/>
          <p:cNvSpPr>
            <a:spLocks noChangeArrowheads="1"/>
          </p:cNvSpPr>
          <p:nvPr/>
        </p:nvSpPr>
        <p:spPr bwMode="auto">
          <a:xfrm>
            <a:off x="14427824" y="493259"/>
            <a:ext cx="82304" cy="1678214"/>
          </a:xfrm>
          <a:prstGeom prst="downArrow">
            <a:avLst>
              <a:gd name="adj1" fmla="val 50000"/>
              <a:gd name="adj2" fmla="val 201466"/>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9" name="TextBox 71"/>
          <p:cNvSpPr txBox="1"/>
          <p:nvPr/>
        </p:nvSpPr>
        <p:spPr>
          <a:xfrm>
            <a:off x="12821047" y="28835803"/>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n-US"/>
          </a:p>
        </p:txBody>
      </p:sp>
      <p:sp>
        <p:nvSpPr>
          <p:cNvPr id="10" name="TextBox 84"/>
          <p:cNvSpPr txBox="1"/>
          <p:nvPr/>
        </p:nvSpPr>
        <p:spPr>
          <a:xfrm>
            <a:off x="12821047" y="22220464"/>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21513" name="AutoShape 11"/>
          <p:cNvSpPr>
            <a:spLocks noChangeArrowheads="1"/>
          </p:cNvSpPr>
          <p:nvPr/>
        </p:nvSpPr>
        <p:spPr bwMode="auto">
          <a:xfrm>
            <a:off x="14427824" y="493259"/>
            <a:ext cx="82304" cy="1678214"/>
          </a:xfrm>
          <a:prstGeom prst="downArrow">
            <a:avLst>
              <a:gd name="adj1" fmla="val 50000"/>
              <a:gd name="adj2" fmla="val 201466"/>
            </a:avLst>
          </a:prstGeom>
          <a:solidFill>
            <a:srgbClr val="FF0000"/>
          </a:solidFill>
          <a:ln w="9525">
            <a:solidFill>
              <a:srgbClr val="000000"/>
            </a:solidFill>
            <a:miter lim="800000"/>
            <a:headEnd/>
            <a:tailEnd/>
          </a:ln>
        </p:spPr>
        <p:txBody>
          <a:bodyPr lIns="95782" tIns="47891" rIns="95782" bIns="47891"/>
          <a:lstStyle/>
          <a:p>
            <a:endParaRPr lang="el-GR"/>
          </a:p>
        </p:txBody>
      </p:sp>
      <p:sp>
        <p:nvSpPr>
          <p:cNvPr id="15" name="TextBox 84"/>
          <p:cNvSpPr txBox="1"/>
          <p:nvPr/>
        </p:nvSpPr>
        <p:spPr>
          <a:xfrm>
            <a:off x="12821047" y="22220464"/>
            <a:ext cx="193499" cy="265994"/>
          </a:xfrm>
          <a:prstGeom prst="rect">
            <a:avLst/>
          </a:prstGeom>
          <a:noFill/>
        </p:spPr>
        <p:style>
          <a:lnRef idx="0">
            <a:scrgbClr r="0" g="0" b="0"/>
          </a:lnRef>
          <a:fillRef idx="0">
            <a:scrgbClr r="0" g="0" b="0"/>
          </a:fillRef>
          <a:effectRef idx="0">
            <a:scrgbClr r="0" g="0" b="0"/>
          </a:effectRef>
          <a:fontRef idx="minor">
            <a:schemeClr val="tx1"/>
          </a:fontRef>
        </p:style>
        <p:txBody>
          <a:bodyPr wrap="none" lIns="95782" tIns="47891" rIns="95782" bIns="47891">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defRPr/>
            </a:pPr>
            <a:endParaRPr lang="el-GR"/>
          </a:p>
        </p:txBody>
      </p:sp>
      <p:sp>
        <p:nvSpPr>
          <p:cNvPr id="21515" name="AutoShape 11"/>
          <p:cNvSpPr>
            <a:spLocks noChangeArrowheads="1"/>
          </p:cNvSpPr>
          <p:nvPr/>
        </p:nvSpPr>
        <p:spPr bwMode="auto">
          <a:xfrm>
            <a:off x="6249144" y="836712"/>
            <a:ext cx="77391" cy="772206"/>
          </a:xfrm>
          <a:prstGeom prst="downArrow">
            <a:avLst>
              <a:gd name="adj1" fmla="val 50000"/>
              <a:gd name="adj2" fmla="val 201677"/>
            </a:avLst>
          </a:prstGeom>
          <a:solidFill>
            <a:srgbClr val="FF0000"/>
          </a:solidFill>
          <a:ln w="9525">
            <a:solidFill>
              <a:srgbClr val="000000"/>
            </a:solidFill>
            <a:miter lim="800000"/>
            <a:headEnd/>
            <a:tailEnd/>
          </a:ln>
        </p:spPr>
        <p:txBody>
          <a:bodyPr lIns="95782" tIns="47891" rIns="95782" bIns="47891"/>
          <a:lstStyle/>
          <a:p>
            <a:endParaRPr lang="en-US"/>
          </a:p>
        </p:txBody>
      </p:sp>
      <p:sp>
        <p:nvSpPr>
          <p:cNvPr id="21516" name="AutoShape 2"/>
          <p:cNvSpPr>
            <a:spLocks noChangeArrowheads="1"/>
          </p:cNvSpPr>
          <p:nvPr/>
        </p:nvSpPr>
        <p:spPr bwMode="auto">
          <a:xfrm>
            <a:off x="6482544" y="693837"/>
            <a:ext cx="233400" cy="712107"/>
          </a:xfrm>
          <a:prstGeom prst="downArrow">
            <a:avLst>
              <a:gd name="adj1" fmla="val 50000"/>
              <a:gd name="adj2" fmla="val 202141"/>
            </a:avLst>
          </a:prstGeom>
          <a:solidFill>
            <a:srgbClr val="FF0000"/>
          </a:solidFill>
          <a:ln w="9525">
            <a:solidFill>
              <a:srgbClr val="000000"/>
            </a:solidFill>
            <a:miter lim="800000"/>
            <a:headEnd/>
            <a:tailEnd/>
          </a:ln>
        </p:spPr>
        <p:txBody>
          <a:bodyPr lIns="95782" tIns="47891" rIns="95782" bIns="47891"/>
          <a:lstStyle/>
          <a:p>
            <a:endParaRPr lang="en-US"/>
          </a:p>
        </p:txBody>
      </p:sp>
      <p:graphicFrame>
        <p:nvGraphicFramePr>
          <p:cNvPr id="13" name="Table 12"/>
          <p:cNvGraphicFramePr>
            <a:graphicFrameLocks noGrp="1"/>
          </p:cNvGraphicFramePr>
          <p:nvPr/>
        </p:nvGraphicFramePr>
        <p:xfrm>
          <a:off x="200472" y="188640"/>
          <a:ext cx="9505074" cy="6480719"/>
        </p:xfrm>
        <a:graphic>
          <a:graphicData uri="http://schemas.openxmlformats.org/drawingml/2006/table">
            <a:tbl>
              <a:tblPr/>
              <a:tblGrid>
                <a:gridCol w="410519"/>
                <a:gridCol w="410519"/>
                <a:gridCol w="1723328"/>
                <a:gridCol w="410519"/>
                <a:gridCol w="336399"/>
                <a:gridCol w="330696"/>
                <a:gridCol w="320718"/>
                <a:gridCol w="106906"/>
                <a:gridCol w="106906"/>
                <a:gridCol w="106906"/>
                <a:gridCol w="106906"/>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gridCol w="35658"/>
              </a:tblGrid>
              <a:tr h="109156">
                <a:tc gridSpan="155">
                  <a:txBody>
                    <a:bodyPr/>
                    <a:lstStyle/>
                    <a:p>
                      <a:pPr algn="ctr" fontAlgn="ctr"/>
                      <a:r>
                        <a:rPr lang="en-US" sz="700" b="1" i="0" u="none" strike="noStrike" dirty="0">
                          <a:latin typeface="Arial"/>
                        </a:rPr>
                        <a:t>UPDATED CONSTRUCTION TIMESCHEDULE FOR THE NATIONAL IMPLEMENTATION PROGRAMME OF THE UWWTD 91/271/ΕEC COMPARED TO NIP 2008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436623">
                <a:tc gridSpan="2">
                  <a:txBody>
                    <a:bodyPr/>
                    <a:lstStyle/>
                    <a:p>
                      <a:pPr algn="l" fontAlgn="ctr"/>
                      <a:r>
                        <a:rPr lang="en-US" sz="700" b="1" i="0" u="none" strike="noStrike">
                          <a:latin typeface="Arial"/>
                        </a:rPr>
                        <a:t>Date :  October 2013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l-GR"/>
                    </a:p>
                  </a:txBody>
                  <a:tcPr/>
                </a:tc>
                <a:tc>
                  <a:txBody>
                    <a:bodyPr/>
                    <a:lstStyle/>
                    <a:p>
                      <a:pPr algn="l" fontAlgn="b"/>
                      <a:r>
                        <a:rPr lang="el-GR" sz="700" b="0" i="0" u="none" strike="noStrike" dirty="0">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l" fontAlgn="t"/>
                      <a:r>
                        <a:rPr lang="en-US" sz="700" b="1" i="0" u="none" strike="noStrike">
                          <a:latin typeface="Arial"/>
                        </a:rPr>
                        <a:t>Compliance with the UWWTD</a:t>
                      </a: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l-GR" sz="700" b="1" i="0" u="none" strike="noStrike">
                          <a:latin typeface="Arial"/>
                        </a:rPr>
                        <a:t> </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algn="l" fontAlgn="ctr"/>
                      <a:r>
                        <a:rPr lang="en-US" sz="700" b="1" i="0" u="none" strike="noStrike">
                          <a:latin typeface="Arial"/>
                        </a:rPr>
                        <a:t>Today</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7467">
                <a:tc rowSpan="2">
                  <a:txBody>
                    <a:bodyPr/>
                    <a:lstStyle/>
                    <a:p>
                      <a:pPr algn="ctr" fontAlgn="ctr"/>
                      <a:r>
                        <a:rPr lang="en-US" sz="700" b="1" i="0" u="none" strike="noStrike" dirty="0">
                          <a:latin typeface="Arial"/>
                        </a:rPr>
                        <a:t>Complex No.</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a:latin typeface="Arial"/>
                        </a:rPr>
                        <a:t>Agglo. ID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dirty="0">
                          <a:latin typeface="Arial"/>
                        </a:rPr>
                        <a:t>Project Description  / </a:t>
                      </a:r>
                      <a:r>
                        <a:rPr lang="en-US" sz="700" b="1" i="0" u="none" strike="noStrike" dirty="0" err="1">
                          <a:latin typeface="Arial"/>
                        </a:rPr>
                        <a:t>Implemeting</a:t>
                      </a:r>
                      <a:r>
                        <a:rPr lang="en-US" sz="700" b="1" i="0" u="none" strike="noStrike" dirty="0">
                          <a:latin typeface="Arial"/>
                        </a:rPr>
                        <a:t> Authority</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Size of Project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700" b="1" i="0" u="none" strike="noStrike">
                          <a:latin typeface="Arial"/>
                        </a:rPr>
                        <a:t> Construction Year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rowSpan="2">
                  <a:txBody>
                    <a:bodyPr/>
                    <a:lstStyle/>
                    <a:p>
                      <a:pPr algn="ctr" fontAlgn="ctr"/>
                      <a:r>
                        <a:rPr lang="en-US" sz="700" b="1" i="0" u="none" strike="noStrike">
                          <a:latin typeface="Arial"/>
                        </a:rPr>
                        <a:t>Duration     (months)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l-GR" sz="700" b="1" i="0" u="none" strike="noStrike">
                          <a:latin typeface="Arial"/>
                        </a:rPr>
                        <a:t>2008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dirty="0">
                          <a:latin typeface="Arial"/>
                        </a:rPr>
                        <a:t>2013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 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2019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gridSpan="12">
                  <a:txBody>
                    <a:bodyPr/>
                    <a:lstStyle/>
                    <a:p>
                      <a:pPr algn="ctr" fontAlgn="ctr"/>
                      <a:r>
                        <a:rPr lang="el-GR" sz="700" b="1" i="0" u="none" strike="noStrike">
                          <a:latin typeface="Arial"/>
                        </a:rPr>
                        <a:t>2020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c hMerge="1">
                  <a:txBody>
                    <a:bodyPr/>
                    <a:lstStyle/>
                    <a:p>
                      <a:endParaRPr lang="el-GR"/>
                    </a:p>
                  </a:txBody>
                  <a:tcPr/>
                </a:tc>
              </a:tr>
              <a:tr h="545779">
                <a:tc vMerge="1">
                  <a:txBody>
                    <a:bodyPr/>
                    <a:lstStyle/>
                    <a:p>
                      <a:endParaRPr lang="el-GR"/>
                    </a:p>
                  </a:txBody>
                  <a:tcPr/>
                </a:tc>
                <a:tc vMerge="1">
                  <a:txBody>
                    <a:bodyPr/>
                    <a:lstStyle/>
                    <a:p>
                      <a:endParaRPr lang="el-GR"/>
                    </a:p>
                  </a:txBody>
                  <a:tcPr/>
                </a:tc>
                <a:tc vMerge="1">
                  <a:txBody>
                    <a:bodyPr/>
                    <a:lstStyle/>
                    <a:p>
                      <a:endParaRPr lang="el-GR"/>
                    </a:p>
                  </a:txBody>
                  <a:tcPr/>
                </a:tc>
                <a:tc>
                  <a:txBody>
                    <a:bodyPr/>
                    <a:lstStyle/>
                    <a:p>
                      <a:pPr algn="ctr" fontAlgn="ctr"/>
                      <a:r>
                        <a:rPr lang="en-US" sz="700" b="1" i="0" u="none" strike="noStrike">
                          <a:latin typeface="Arial"/>
                        </a:rPr>
                        <a:t>% completed as at 30/9/2013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1" i="0" u="none" strike="noStrike">
                          <a:latin typeface="Arial"/>
                        </a:rPr>
                        <a:t>Start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700" b="1" i="0" u="none" strike="noStrike">
                          <a:latin typeface="Arial"/>
                        </a:rPr>
                        <a:t>End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l-GR"/>
                    </a:p>
                  </a:txBody>
                  <a:tcPr/>
                </a:tc>
                <a:tc>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ctr"/>
                      <a:r>
                        <a:rPr lang="el-GR" sz="700" b="0" i="0" u="none" strike="noStrike">
                          <a:latin typeface="Arial"/>
                        </a:rPr>
                        <a:t>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r>
              <a:tr h="327467">
                <a:tc>
                  <a:txBody>
                    <a:bodyPr/>
                    <a:lstStyle/>
                    <a:p>
                      <a:pPr algn="ctr" fontAlgn="ctr"/>
                      <a:r>
                        <a:rPr lang="el-GR"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Rural Agglomerations By Water Development Department and Municipalities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t"/>
                      <a:r>
                        <a:rPr lang="el-GR" sz="700" b="1" i="0" u="none" strike="noStrike" dirty="0">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Solea Complex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t"/>
                      <a:r>
                        <a:rPr lang="el-GR" sz="700" b="1" i="0" u="none" strike="noStrike" dirty="0">
                          <a:latin typeface="Arial"/>
                        </a:rPr>
                        <a:t>12</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 110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Kakopetria -Galata Networks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27,7 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08-2011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10-2013</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t"/>
                      <a:r>
                        <a:rPr lang="el-GR"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dirty="0">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latin typeface="Arial"/>
                        </a:rPr>
                        <a:t> </a:t>
                      </a:r>
                    </a:p>
                  </a:txBody>
                  <a:tcPr marL="0" marR="0" marT="0" marB="0">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l" fontAlgn="t"/>
                      <a:r>
                        <a:rPr lang="el-GR" sz="700" b="1" i="0" u="none" strike="noStrike">
                          <a:latin typeface="Arial"/>
                        </a:rPr>
                        <a:t> </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Solea Phase A´ UWWTP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1000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dirty="0">
                          <a:latin typeface="Arial"/>
                        </a:rPr>
                        <a:t>01-2015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dirty="0">
                          <a:latin typeface="Arial"/>
                        </a:rPr>
                        <a:t>6-2016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18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3366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70C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1"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1"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1"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Rural Agglomerations By Urban Sewerage Boards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1"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1"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Nicosia Sewerage Board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dirty="0">
                          <a:latin typeface="Arial"/>
                        </a:rPr>
                        <a:t>13</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CY111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Geri Network</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36 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09/2008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02/2011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30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18311">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Its connection to Vathia Gonia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1,850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it-IT" sz="700" b="0" i="0" u="none" strike="noStrike">
                          <a:latin typeface="Arial"/>
                        </a:rPr>
                        <a:t>Geri Network (Latsia /Geri contract)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14 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2009</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36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7030A0"/>
                    </a:solidFill>
                  </a:tcPr>
                </a:tc>
              </a:tr>
              <a:tr h="218311">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Its connection to Vathia Gonia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460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rowSpan="2">
                  <a:txBody>
                    <a:bodyPr/>
                    <a:lstStyle/>
                    <a:p>
                      <a:pPr algn="ctr" fontAlgn="ctr"/>
                      <a:r>
                        <a:rPr lang="el-GR" sz="700" b="1" i="0" u="none" strike="noStrike" dirty="0">
                          <a:latin typeface="Arial"/>
                        </a:rPr>
                        <a:t>14</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US" sz="700" b="1" i="0" u="none" strike="noStrike">
                          <a:latin typeface="Arial"/>
                        </a:rPr>
                        <a:t>CY112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t"/>
                      <a:r>
                        <a:rPr lang="en-US" sz="700" b="0" i="0" u="none" strike="noStrike">
                          <a:latin typeface="Arial"/>
                        </a:rPr>
                        <a:t>Tseri Network</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55,4 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dot"/>
                      <a:round/>
                      <a:headEnd type="none" w="med" len="med"/>
                      <a:tailEnd type="none" w="med" len="med"/>
                    </a:lnB>
                  </a:tcPr>
                </a:tc>
                <a:tc rowSpan="2">
                  <a:txBody>
                    <a:bodyPr/>
                    <a:lstStyle/>
                    <a:p>
                      <a:pPr algn="ctr" fontAlgn="ctr"/>
                      <a:r>
                        <a:rPr lang="el-GR" sz="700" b="0" i="0" u="none" strike="noStrike">
                          <a:latin typeface="Arial"/>
                        </a:rPr>
                        <a:t>04/2010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l-GR" sz="700" b="0" i="0" u="none" strike="noStrike">
                          <a:latin typeface="Arial"/>
                        </a:rPr>
                        <a:t>06/2012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l-GR" sz="700" b="0" i="0" u="none" strike="noStrike">
                          <a:latin typeface="Arial"/>
                        </a:rPr>
                        <a:t>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gridSpan="3">
                  <a:txBody>
                    <a:bodyPr/>
                    <a:lstStyle/>
                    <a:p>
                      <a:pPr algn="ctr" fontAlgn="b"/>
                      <a:r>
                        <a:rPr lang="el-GR" sz="7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vMerge="1">
                  <a:txBody>
                    <a:bodyPr/>
                    <a:lstStyle/>
                    <a:p>
                      <a:endParaRPr lang="el-GR"/>
                    </a:p>
                  </a:txBody>
                  <a:tcPr/>
                </a:tc>
                <a:tc vMerge="1">
                  <a:txBody>
                    <a:bodyPr/>
                    <a:lstStyle/>
                    <a:p>
                      <a:endParaRPr lang="el-GR"/>
                    </a:p>
                  </a:txBody>
                  <a:tcPr/>
                </a:tc>
                <a:tc vMerge="1">
                  <a:txBody>
                    <a:bodyPr/>
                    <a:lstStyle/>
                    <a:p>
                      <a:endParaRPr lang="el-GR"/>
                    </a:p>
                  </a:txBody>
                  <a:tcPr/>
                </a:tc>
                <a:tc>
                  <a:txBody>
                    <a:bodyPr/>
                    <a:lstStyle/>
                    <a:p>
                      <a:pPr algn="r" fontAlgn="t"/>
                      <a:r>
                        <a:rPr lang="el-GR" sz="700" b="0" i="0" u="none" strike="noStrike">
                          <a:latin typeface="Arial"/>
                        </a:rPr>
                        <a:t>100,00%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l-GR"/>
                    </a:p>
                  </a:txBody>
                  <a:tcPr/>
                </a:tc>
                <a:tc vMerge="1">
                  <a:txBody>
                    <a:bodyPr/>
                    <a:lstStyle/>
                    <a:p>
                      <a:endParaRPr lang="el-GR"/>
                    </a:p>
                  </a:txBody>
                  <a:tcPr/>
                </a:tc>
                <a:tc vMerge="1">
                  <a:txBody>
                    <a:bodyPr/>
                    <a:lstStyle/>
                    <a:p>
                      <a:endParaRPr lang="el-GR"/>
                    </a:p>
                  </a:txBody>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Its connection to the Anthoupolis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1306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hMerge="1">
                  <a:txBody>
                    <a:bodyPr/>
                    <a:lstStyle/>
                    <a:p>
                      <a:endParaRPr lang="el-GR"/>
                    </a:p>
                  </a:txBody>
                  <a:tcPr/>
                </a:tc>
                <a:tc hMerge="1">
                  <a:txBody>
                    <a:bodyPr/>
                    <a:lstStyle/>
                    <a:p>
                      <a:endParaRPr lang="el-GR"/>
                    </a:p>
                  </a:txBody>
                  <a:tcPr/>
                </a:tc>
                <a:tc>
                  <a:txBody>
                    <a:bodyPr/>
                    <a:lstStyle/>
                    <a:p>
                      <a:pPr algn="l" fontAlgn="ctr"/>
                      <a:r>
                        <a:rPr lang="el-GR"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ctr"/>
                      <a:r>
                        <a:rPr lang="el-GR" sz="700" b="0" i="0" u="none" strike="noStrike">
                          <a:latin typeface="Arial"/>
                        </a:rPr>
                        <a:t> </a:t>
                      </a:r>
                    </a:p>
                  </a:txBody>
                  <a:tcPr marL="0" marR="0" marT="0" marB="0" anchor="ctr">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327467">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Tseri, Yeri Networks                                                       Timeschedule for NIP-2008 of UWWTD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000000"/>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dirty="0">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Larnaca District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dirty="0">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Rural Agglomerations By Urban Sewerage Boards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700" b="1"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1" i="0" u="sng" strike="noStrike">
                          <a:latin typeface="Arial"/>
                        </a:rPr>
                        <a:t>Larnaca Sewerage Board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dirty="0">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FF"/>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ctr"/>
                      <a:r>
                        <a:rPr lang="el-GR" sz="700" b="0" i="0" u="none" strike="noStrike">
                          <a:latin typeface="Arial"/>
                        </a:rPr>
                        <a:t> </a:t>
                      </a:r>
                    </a:p>
                  </a:txBody>
                  <a:tcPr marL="0" marR="0" marT="0" marB="0" anchor="ctr">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a:latin typeface="Arial"/>
                        </a:rPr>
                        <a:t>15</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 402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Aradippou Networks &amp;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132.0 km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2016</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30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solidFill>
                            <a:srgbClr val="FFFF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FF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solidFill>
                            <a:srgbClr val="FFFF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solidFill>
                            <a:srgbClr val="FFFF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solidFill>
                            <a:srgbClr val="FFFF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solidFill>
                            <a:srgbClr val="FFFF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solidFill>
                            <a:srgbClr val="FFFF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Aradippou Networks (NIP 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7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Aradippou  UWWTP (NIP 2008)</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4,933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30</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700" b="1"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a:txBody>
                    <a:bodyPr/>
                    <a:lstStyle/>
                    <a:p>
                      <a:pPr algn="ctr" fontAlgn="ctr"/>
                      <a:r>
                        <a:rPr lang="el-GR" sz="700" b="1" i="0" u="none" strike="noStrike" dirty="0">
                          <a:latin typeface="Arial"/>
                        </a:rPr>
                        <a:t>16</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 406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Livadia Center Networks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l-GR" sz="700" b="0" i="0" u="none" strike="noStrike">
                        <a:latin typeface="Arial"/>
                      </a:endParaRP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endParaRPr lang="el-GR"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a:noFill/>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a:noFill/>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a:txBody>
                    <a:bodyPr/>
                    <a:lstStyle/>
                    <a:p>
                      <a:pPr algn="ctr" fontAlgn="ctr"/>
                      <a:r>
                        <a:rPr lang="el-GR" sz="700" b="1" i="0" u="none" strike="noStrike">
                          <a:latin typeface="Arial"/>
                        </a:rPr>
                        <a:t>17</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 412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Pyla Center Networks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a:noFill/>
                    </a:lnT>
                    <a:lnB>
                      <a:noFill/>
                    </a:lnB>
                  </a:tcPr>
                </a:tc>
                <a:tc>
                  <a:txBody>
                    <a:bodyPr/>
                    <a:lstStyle/>
                    <a:p>
                      <a:pPr algn="l" fontAlgn="b"/>
                      <a:endParaRPr lang="el-GR" sz="700" b="0" i="0" u="none" strike="noStrike" dirty="0">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endParaRPr lang="el-GR" sz="700" b="0" i="0" u="none" strike="noStrike">
                        <a:latin typeface="Arial"/>
                      </a:endParaRPr>
                    </a:p>
                  </a:txBody>
                  <a:tcPr marL="0" marR="0" marT="0" marB="0" anchor="b">
                    <a:lnL>
                      <a:noFill/>
                    </a:lnL>
                    <a:lnR>
                      <a:noFill/>
                    </a:lnR>
                    <a:lnT>
                      <a:noFill/>
                    </a:lnT>
                    <a:lnB>
                      <a:noFill/>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dirty="0">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34104">
                <a:tc>
                  <a:txBody>
                    <a:bodyPr/>
                    <a:lstStyle/>
                    <a:p>
                      <a:pPr algn="ctr" fontAlgn="ctr"/>
                      <a:r>
                        <a:rPr lang="el-GR" sz="700" b="1" i="0" u="none" strike="noStrike" dirty="0">
                          <a:latin typeface="Arial"/>
                        </a:rPr>
                        <a:t>18</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700" b="1" i="0" u="none" strike="noStrike">
                          <a:latin typeface="Arial"/>
                        </a:rPr>
                        <a:t>CY 414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Oroklini Center Networks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2015</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2017</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24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w="6350" cap="flat" cmpd="sng" algn="ctr">
                      <a:solidFill>
                        <a:srgbClr val="000000"/>
                      </a:solidFill>
                      <a:prstDash val="dot"/>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endParaRPr lang="el-GR" sz="700" b="0" i="0" u="none" strike="noStrike">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a:noFill/>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dot"/>
                      <a:round/>
                      <a:headEnd type="none" w="med" len="med"/>
                      <a:tailEnd type="none" w="med" len="med"/>
                    </a:lnB>
                  </a:tcPr>
                </a:tc>
                <a:tc gridSpan="3">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gridSpan="3">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hMerge="1">
                  <a:txBody>
                    <a:bodyPr/>
                    <a:lstStyle/>
                    <a:p>
                      <a:endParaRPr lang="el-GR"/>
                    </a:p>
                  </a:txBody>
                  <a:tcPr/>
                </a:tc>
                <a:tc hMerge="1">
                  <a:txBody>
                    <a:bodyPr/>
                    <a:lstStyle/>
                    <a:p>
                      <a:endParaRPr lang="el-GR"/>
                    </a:p>
                  </a:txBody>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0000"/>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218311">
                <a:tc>
                  <a:txBody>
                    <a:bodyPr/>
                    <a:lstStyle/>
                    <a:p>
                      <a:pPr algn="ctr" fontAlgn="ctr"/>
                      <a:r>
                        <a:rPr lang="el-GR" sz="4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l-GR" sz="700" b="1" i="0" u="none" strike="noStrike">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US" sz="700" b="0" i="0" u="none" strike="noStrike">
                          <a:latin typeface="Arial"/>
                        </a:rPr>
                        <a:t>Aradippou  UWWTP</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n-US" sz="700" b="0" i="0" u="none" strike="noStrike">
                          <a:latin typeface="Arial"/>
                        </a:rPr>
                        <a:t>4,933 m</a:t>
                      </a:r>
                      <a:r>
                        <a:rPr lang="en-US" sz="700" b="0" i="0" u="none" strike="noStrike" baseline="30000">
                          <a:latin typeface="Arial"/>
                        </a:rPr>
                        <a:t>3</a:t>
                      </a:r>
                      <a:r>
                        <a:rPr lang="en-US" sz="700" b="0" i="0" u="none" strike="noStrike">
                          <a:latin typeface="Arial"/>
                        </a:rPr>
                        <a:t>/d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pattFill prst="upDiag">
                      <a:fgClr>
                        <a:srgbClr val="000000"/>
                      </a:fgClr>
                      <a:bgClr>
                        <a:srgbClr val="000000"/>
                      </a:bgClr>
                    </a:patt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r h="109156">
                <a:tc>
                  <a:txBody>
                    <a:bodyPr/>
                    <a:lstStyle/>
                    <a:p>
                      <a:pPr algn="ctr" fontAlgn="ctr"/>
                      <a:r>
                        <a:rPr lang="el-GR" sz="400" b="1"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l-GR" sz="700" b="0" i="0" u="none" strike="noStrike">
                          <a:latin typeface="Arial"/>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ctr" fontAlgn="b"/>
                      <a:r>
                        <a:rPr lang="el-GR" sz="700" b="0" i="0" u="none" strike="noStrike">
                          <a:solidFill>
                            <a:srgbClr val="FF0000"/>
                          </a:solidFill>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FF"/>
                    </a:solidFill>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w="6350" cap="flat" cmpd="sng" algn="ctr">
                      <a:solidFill>
                        <a:srgbClr val="000000"/>
                      </a:solidFill>
                      <a:prstDash val="dot"/>
                      <a:round/>
                      <a:headEnd type="none" w="med" len="med"/>
                      <a:tailEnd type="none" w="med" len="med"/>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a:latin typeface="Arial"/>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l-GR" sz="700" b="0" i="0" u="none" strike="noStrike" dirty="0">
                          <a:latin typeface="Arial"/>
                        </a:rPr>
                        <a:t> </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sp>
        <p:nvSpPr>
          <p:cNvPr id="14" name="AutoShape 11"/>
          <p:cNvSpPr>
            <a:spLocks noChangeArrowheads="1"/>
          </p:cNvSpPr>
          <p:nvPr/>
        </p:nvSpPr>
        <p:spPr bwMode="auto">
          <a:xfrm>
            <a:off x="13468350" y="495300"/>
            <a:ext cx="76200" cy="1685925"/>
          </a:xfrm>
          <a:prstGeom prst="downArrow">
            <a:avLst>
              <a:gd name="adj1" fmla="val 50000"/>
              <a:gd name="adj2" fmla="val 200897"/>
            </a:avLst>
          </a:prstGeom>
          <a:solidFill>
            <a:srgbClr val="FF0000"/>
          </a:solidFill>
          <a:ln w="9525">
            <a:solidFill>
              <a:srgbClr val="000000"/>
            </a:solidFill>
            <a:miter lim="800000"/>
            <a:headEnd/>
            <a:tailEnd/>
          </a:ln>
        </p:spPr>
      </p:sp>
      <p:sp>
        <p:nvSpPr>
          <p:cNvPr id="16" name="AutoShape 2"/>
          <p:cNvSpPr>
            <a:spLocks noChangeArrowheads="1"/>
          </p:cNvSpPr>
          <p:nvPr/>
        </p:nvSpPr>
        <p:spPr bwMode="auto">
          <a:xfrm>
            <a:off x="14125753" y="591649"/>
            <a:ext cx="161925" cy="1260528"/>
          </a:xfrm>
          <a:prstGeom prst="downArrow">
            <a:avLst>
              <a:gd name="adj1" fmla="val 50000"/>
              <a:gd name="adj2" fmla="val 202170"/>
            </a:avLst>
          </a:prstGeom>
          <a:solidFill>
            <a:srgbClr val="FF0000"/>
          </a:solidFill>
          <a:ln w="9525">
            <a:solidFill>
              <a:srgbClr val="000000"/>
            </a:solidFill>
            <a:miter lim="800000"/>
            <a:headEnd/>
            <a:tailEnd/>
          </a:ln>
        </p:spPr>
      </p:sp>
      <p:sp>
        <p:nvSpPr>
          <p:cNvPr id="17" name="AutoShape 11"/>
          <p:cNvSpPr>
            <a:spLocks noChangeArrowheads="1"/>
          </p:cNvSpPr>
          <p:nvPr/>
        </p:nvSpPr>
        <p:spPr bwMode="auto">
          <a:xfrm>
            <a:off x="13468350" y="495300"/>
            <a:ext cx="76200" cy="1685925"/>
          </a:xfrm>
          <a:prstGeom prst="downArrow">
            <a:avLst>
              <a:gd name="adj1" fmla="val 50000"/>
              <a:gd name="adj2" fmla="val 200897"/>
            </a:avLst>
          </a:prstGeom>
          <a:solidFill>
            <a:srgbClr val="FF0000"/>
          </a:solidFill>
          <a:ln w="9525">
            <a:solidFill>
              <a:srgbClr val="000000"/>
            </a:solidFill>
            <a:miter lim="800000"/>
            <a:headEnd/>
            <a:tailEnd/>
          </a:ln>
        </p:spPr>
      </p:sp>
      <p:sp>
        <p:nvSpPr>
          <p:cNvPr id="18" name="TextBox 84"/>
          <p:cNvSpPr txBox="1"/>
          <p:nvPr/>
        </p:nvSpPr>
        <p:spPr>
          <a:xfrm>
            <a:off x="11985047" y="24107775"/>
            <a:ext cx="184731" cy="18617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l-GR"/>
          </a:p>
        </p:txBody>
      </p:sp>
      <p:sp>
        <p:nvSpPr>
          <p:cNvPr id="21" name="Slide Number Placeholder 20"/>
          <p:cNvSpPr>
            <a:spLocks noGrp="1"/>
          </p:cNvSpPr>
          <p:nvPr>
            <p:ph type="sldNum" sz="quarter" idx="12"/>
          </p:nvPr>
        </p:nvSpPr>
        <p:spPr/>
        <p:txBody>
          <a:bodyPr/>
          <a:lstStyle/>
          <a:p>
            <a:fld id="{88CFAC10-5A5D-4886-B225-F3FE2786624B}" type="slidenum">
              <a:rPr lang="el-GR" smtClean="0"/>
              <a:pPr/>
              <a:t>7</a:t>
            </a:fld>
            <a:endParaRPr lang="el-G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94589" y="1"/>
          <a:ext cx="9716823" cy="6597196"/>
        </p:xfrm>
        <a:graphic>
          <a:graphicData uri="http://schemas.openxmlformats.org/presentationml/2006/ole">
            <p:oleObj spid="_x0000_s1026" name="Acrobat Document" r:id="rId4" imgW="6416596" imgH="4534293" progId="AcroExch.Document.11">
              <p:embed/>
            </p:oleObj>
          </a:graphicData>
        </a:graphic>
      </p:graphicFrame>
      <p:sp>
        <p:nvSpPr>
          <p:cNvPr id="5" name="Slide Number Placeholder 4"/>
          <p:cNvSpPr>
            <a:spLocks noGrp="1"/>
          </p:cNvSpPr>
          <p:nvPr>
            <p:ph type="sldNum" sz="quarter" idx="12"/>
          </p:nvPr>
        </p:nvSpPr>
        <p:spPr/>
        <p:txBody>
          <a:bodyPr/>
          <a:lstStyle/>
          <a:p>
            <a:fld id="{88CFAC10-5A5D-4886-B225-F3FE2786624B}" type="slidenum">
              <a:rPr lang="el-GR" smtClean="0"/>
              <a:pPr/>
              <a:t>8</a:t>
            </a:fld>
            <a:endParaRPr lang="el-G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6496" y="1196752"/>
            <a:ext cx="9145016" cy="4875454"/>
          </a:xfrm>
        </p:spPr>
        <p:txBody>
          <a:bodyPr/>
          <a:lstStyle/>
          <a:p>
            <a:pPr eaLnBrk="1" hangingPunct="1"/>
            <a:r>
              <a:rPr b="1" dirty="0" smtClean="0">
                <a:latin typeface="Lucida Sans Unicode" pitchFamily="34" charset="0"/>
              </a:rPr>
              <a:t>Current Status Limitations in setting up a                  National UWWTD SIIF</a:t>
            </a:r>
            <a:endParaRPr sz="2500" dirty="0" smtClean="0">
              <a:latin typeface="Lucida Sans Unicode" pitchFamily="34" charset="0"/>
            </a:endParaRPr>
          </a:p>
          <a:p>
            <a:pPr lvl="1" eaLnBrk="1" hangingPunct="1">
              <a:buFont typeface="Courier New" pitchFamily="49" charset="0"/>
              <a:buChar char="o"/>
            </a:pPr>
            <a:r>
              <a:rPr lang="en-US" sz="2100" dirty="0" smtClean="0">
                <a:solidFill>
                  <a:schemeClr val="tx1"/>
                </a:solidFill>
                <a:latin typeface="Lucida Sans Unicode" pitchFamily="34" charset="0"/>
              </a:rPr>
              <a:t>Administrative structure</a:t>
            </a:r>
            <a:endParaRPr sz="2100" dirty="0" smtClean="0">
              <a:solidFill>
                <a:schemeClr val="tx1"/>
              </a:solidFill>
            </a:endParaRPr>
          </a:p>
          <a:p>
            <a:pPr lvl="1" eaLnBrk="1" hangingPunct="1">
              <a:buFont typeface="Courier New" pitchFamily="49" charset="0"/>
              <a:buChar char="o"/>
            </a:pPr>
            <a:r>
              <a:rPr sz="2100" dirty="0" smtClean="0">
                <a:solidFill>
                  <a:schemeClr val="tx1"/>
                </a:solidFill>
              </a:rPr>
              <a:t>Lack of financial and human resources to build and operate an information system that would bring together the data available at national departments.</a:t>
            </a:r>
            <a:r>
              <a:rPr lang="en-US" sz="2100" dirty="0" smtClean="0">
                <a:solidFill>
                  <a:schemeClr val="tx1"/>
                </a:solidFill>
              </a:rPr>
              <a:t> Data exchange between national departments currently happens via e-mails and Excel-files. </a:t>
            </a:r>
            <a:endParaRPr sz="2100" dirty="0" smtClean="0">
              <a:solidFill>
                <a:schemeClr val="tx1"/>
              </a:solidFill>
            </a:endParaRPr>
          </a:p>
          <a:p>
            <a:pPr lvl="1" eaLnBrk="1" hangingPunct="1">
              <a:buFont typeface="Courier New" pitchFamily="49" charset="0"/>
              <a:buChar char="o"/>
            </a:pPr>
            <a:r>
              <a:rPr sz="2100" dirty="0" smtClean="0">
                <a:solidFill>
                  <a:schemeClr val="tx1"/>
                </a:solidFill>
              </a:rPr>
              <a:t>Lack of financial resources to buy and maintain a web server,        in order to make available online the information in terms of GIS-maps that is currently being implemented by WDD.</a:t>
            </a:r>
          </a:p>
          <a:p>
            <a:pPr lvl="1" eaLnBrk="1" hangingPunct="1">
              <a:buFont typeface="Courier New" pitchFamily="49" charset="0"/>
              <a:buChar char="o"/>
            </a:pPr>
            <a:r>
              <a:rPr sz="2100" dirty="0" smtClean="0">
                <a:solidFill>
                  <a:schemeClr val="tx1"/>
                </a:solidFill>
                <a:latin typeface="Lucida Sans Unicode" pitchFamily="34" charset="0"/>
              </a:rPr>
              <a:t>Lack of financial resources and IT personnel to build an</a:t>
            </a:r>
            <a:r>
              <a:rPr sz="2100" dirty="0" smtClean="0">
                <a:latin typeface="Lucida Sans Unicode" pitchFamily="34" charset="0"/>
              </a:rPr>
              <a:t> information system in which national sites will dynamically be connected to EU level.</a:t>
            </a:r>
            <a:r>
              <a:rPr sz="2100" dirty="0" smtClean="0">
                <a:solidFill>
                  <a:schemeClr val="tx1"/>
                </a:solidFill>
                <a:latin typeface="Lucida Sans Unicode" pitchFamily="34" charset="0"/>
              </a:rPr>
              <a:t>  </a:t>
            </a:r>
          </a:p>
          <a:p>
            <a:pPr lvl="1" eaLnBrk="1" hangingPunct="1">
              <a:buFont typeface="Courier New" pitchFamily="49" charset="0"/>
              <a:buChar char="o"/>
            </a:pPr>
            <a:endParaRPr sz="2100" dirty="0" smtClean="0">
              <a:solidFill>
                <a:schemeClr val="tx1"/>
              </a:solidFill>
              <a:latin typeface="Lucida Sans Unicode" pitchFamily="34" charset="0"/>
            </a:endParaRPr>
          </a:p>
          <a:p>
            <a:endParaRPr lang="el-GR" dirty="0"/>
          </a:p>
        </p:txBody>
      </p:sp>
      <p:sp>
        <p:nvSpPr>
          <p:cNvPr id="3" name="Title 2"/>
          <p:cNvSpPr>
            <a:spLocks noGrp="1"/>
          </p:cNvSpPr>
          <p:nvPr>
            <p:ph type="title"/>
          </p:nvPr>
        </p:nvSpPr>
        <p:spPr>
          <a:xfrm>
            <a:off x="495055" y="142853"/>
            <a:ext cx="8915891" cy="1071569"/>
          </a:xfrm>
        </p:spPr>
        <p:txBody>
          <a:bodyPr/>
          <a:lstStyle/>
          <a:p>
            <a:r>
              <a:rPr sz="3600" smtClean="0">
                <a:solidFill>
                  <a:srgbClr val="0070C0"/>
                </a:solidFill>
              </a:rPr>
              <a:t>Current status and follow-up actions towards national UWWTD SIIF</a:t>
            </a:r>
            <a:endParaRPr lang="el-GR" sz="3600" dirty="0"/>
          </a:p>
        </p:txBody>
      </p:sp>
      <p:sp>
        <p:nvSpPr>
          <p:cNvPr id="6" name="Slide Number Placeholder 5"/>
          <p:cNvSpPr>
            <a:spLocks noGrp="1"/>
          </p:cNvSpPr>
          <p:nvPr>
            <p:ph type="sldNum" sz="quarter" idx="12"/>
          </p:nvPr>
        </p:nvSpPr>
        <p:spPr/>
        <p:txBody>
          <a:bodyPr/>
          <a:lstStyle/>
          <a:p>
            <a:fld id="{88CFAC10-5A5D-4886-B225-F3FE2786624B}" type="slidenum">
              <a:rPr lang="el-GR" smtClean="0"/>
              <a:pPr/>
              <a:t>9</a:t>
            </a:fld>
            <a:endParaRPr lang="el-GR" dirty="0"/>
          </a:p>
        </p:txBody>
      </p:sp>
      <p:pic>
        <p:nvPicPr>
          <p:cNvPr id="7" name="Picture 6" descr="0"/>
          <p:cNvPicPr>
            <a:picLocks noChangeAspect="1"/>
          </p:cNvPicPr>
          <p:nvPr/>
        </p:nvPicPr>
        <p:blipFill>
          <a:blip r:embed="rId3" cstate="print"/>
          <a:srcRect/>
          <a:stretch>
            <a:fillRect/>
          </a:stretch>
        </p:blipFill>
        <p:spPr bwMode="auto">
          <a:xfrm>
            <a:off x="8667776" y="5857892"/>
            <a:ext cx="792333" cy="792616"/>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Concours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1324</TotalTime>
  <Words>2284</Words>
  <Application>Microsoft Office PowerPoint</Application>
  <PresentationFormat>A4 Paper (210x297 mm)</PresentationFormat>
  <Paragraphs>8901</Paragraphs>
  <Slides>29</Slides>
  <Notes>29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Concourse</vt:lpstr>
      <vt:lpstr>Acrobat Document</vt:lpstr>
      <vt:lpstr>UWWTD NATIONAL SIIF PILOT EXERCISE IN                            CYPRUS</vt:lpstr>
      <vt:lpstr>Contents</vt:lpstr>
      <vt:lpstr>Current Situation of urban wastewater data collection and data management</vt:lpstr>
      <vt:lpstr>Current Situation of urban wastewater data collection and data management</vt:lpstr>
      <vt:lpstr>Current Situation of urban wastewater data collection and data management</vt:lpstr>
      <vt:lpstr>Slide 6</vt:lpstr>
      <vt:lpstr>Slide 7</vt:lpstr>
      <vt:lpstr>Slide 8</vt:lpstr>
      <vt:lpstr>Current status and follow-up actions towards national UWWTD SIIF</vt:lpstr>
      <vt:lpstr>Current status and follow-up actions towards national UWWTD SIIF</vt:lpstr>
      <vt:lpstr>SIIF Excel Template Parameters on National Level </vt:lpstr>
      <vt:lpstr>SIIF Excel Template Parameters on National Level </vt:lpstr>
      <vt:lpstr>SIIF Excel Template Parameters on National Level </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SIIF Excel Template Parameters on National Level </vt:lpstr>
      <vt:lpstr>Concluding Remarks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Implementation of Sewerage Systems in Cyprus</dc:title>
  <dc:creator>Dinos Poullis</dc:creator>
  <cp:lastModifiedBy>eleni_000</cp:lastModifiedBy>
  <cp:revision>367</cp:revision>
  <cp:lastPrinted>2012-12-05T15:25:14Z</cp:lastPrinted>
  <dcterms:created xsi:type="dcterms:W3CDTF">2012-12-04T12:30:10Z</dcterms:created>
  <dcterms:modified xsi:type="dcterms:W3CDTF">2013-10-22T11:34:09Z</dcterms:modified>
</cp:coreProperties>
</file>