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7" r:id="rId10"/>
    <p:sldId id="269" r:id="rId11"/>
    <p:sldId id="264" r:id="rId1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  <a:srgbClr val="0F5494"/>
    <a:srgbClr val="3166CF"/>
    <a:srgbClr val="3E6FD2"/>
    <a:srgbClr val="2D5EC1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92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0250039-D669-4097-B607-4702520A5E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155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A73660A1-590C-443B-9724-2C0CB3D5C75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1314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80246F6E-5A31-4D31-87D1-EE03BA2E690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05C82-0FF9-4A9D-94B3-E9E7713AA1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3504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642C0-3D9D-46FC-8005-23845FC6643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92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75DCF-53A2-48A8-B1F2-E363987C88C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404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1BF45-8ECC-42EA-8A4A-9F80B47867B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6308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4ED02-7BEA-4418-8B07-13D00BB83B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7762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52332-1A8E-4629-8059-C4D2DB70792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593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77805-92DB-4C75-9BFD-2FAB59EDE3F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870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2F25F-69CF-4BD6-B299-34B6F3EF51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4969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6A0BC-2281-4A4A-AA09-EE38E7DFF83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280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A2C9-FD45-497E-B1E6-0DA8B73DB0D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0463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EF16F9D-F391-4537-B82B-1D2AFDE8B08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0" y="2565400"/>
            <a:ext cx="8424490" cy="790575"/>
          </a:xfrm>
        </p:spPr>
        <p:txBody>
          <a:bodyPr/>
          <a:lstStyle/>
          <a:p>
            <a:pPr algn="r"/>
            <a:r>
              <a:rPr lang="en-GB" altLang="en-US" sz="4400" dirty="0" smtClean="0"/>
              <a:t>DIME and ITDG governance structure</a:t>
            </a:r>
            <a:br>
              <a:rPr lang="en-GB" altLang="en-US" sz="4400" dirty="0" smtClean="0"/>
            </a:br>
            <a:r>
              <a:rPr lang="en-GB" altLang="en-US" sz="4400" dirty="0" smtClean="0"/>
              <a:t>and mandate</a:t>
            </a:r>
            <a:endParaRPr lang="en-GB" altLang="en-US" sz="44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509120"/>
            <a:ext cx="8532812" cy="1728787"/>
          </a:xfrm>
        </p:spPr>
        <p:txBody>
          <a:bodyPr/>
          <a:lstStyle/>
          <a:p>
            <a:r>
              <a:rPr lang="fr-BE" altLang="en-US" dirty="0" smtClean="0"/>
              <a:t>DIME/ITDG – Item 2</a:t>
            </a:r>
          </a:p>
          <a:p>
            <a:r>
              <a:rPr lang="fr-BE" altLang="en-US" dirty="0" err="1" smtClean="0"/>
              <a:t>February</a:t>
            </a:r>
            <a:r>
              <a:rPr lang="fr-BE" altLang="en-US" dirty="0" smtClean="0"/>
              <a:t> 2015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Mandate of groups in the governance of DIME and ITDG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6872"/>
            <a:ext cx="8229600" cy="3744416"/>
          </a:xfrm>
        </p:spPr>
        <p:txBody>
          <a:bodyPr/>
          <a:lstStyle/>
          <a:p>
            <a:pPr>
              <a:buClrTx/>
            </a:pPr>
            <a:r>
              <a:rPr lang="en-GB" altLang="en-US" dirty="0" smtClean="0"/>
              <a:t>Common template for the mandate of WGs, EGs, TFs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The mandate is given by the "</a:t>
            </a:r>
            <a:r>
              <a:rPr lang="en-GB" altLang="en-US" dirty="0" err="1" smtClean="0"/>
              <a:t>mandant</a:t>
            </a:r>
            <a:r>
              <a:rPr lang="en-GB" altLang="en-US" dirty="0" smtClean="0"/>
              <a:t>" group (e.g. for WG the DIME or the ITDG)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fr-BE" altLang="en-US" dirty="0" err="1" smtClean="0"/>
              <a:t>Next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step</a:t>
            </a:r>
            <a:r>
              <a:rPr lang="fr-BE" altLang="en-US" dirty="0" smtClean="0"/>
              <a:t>: </a:t>
            </a:r>
            <a:r>
              <a:rPr lang="fr-BE" altLang="en-US" dirty="0" err="1" smtClean="0"/>
              <a:t>acceptance</a:t>
            </a:r>
            <a:r>
              <a:rPr lang="fr-BE" altLang="en-US" dirty="0" smtClean="0"/>
              <a:t> mandate by "</a:t>
            </a:r>
            <a:r>
              <a:rPr lang="fr-BE" altLang="en-US" dirty="0" err="1" smtClean="0"/>
              <a:t>mandatary</a:t>
            </a:r>
            <a:r>
              <a:rPr lang="fr-BE" altLang="en-US" dirty="0" smtClean="0"/>
              <a:t>" groups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41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BE" dirty="0" smtClean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 smtClean="0"/>
          </a:p>
          <a:p>
            <a:pPr marL="0" indent="0" algn="ctr">
              <a:buNone/>
            </a:pPr>
            <a:r>
              <a:rPr lang="fr-BE" dirty="0" err="1" smtClean="0"/>
              <a:t>Thank</a:t>
            </a:r>
            <a:r>
              <a:rPr lang="fr-BE" dirty="0" smtClean="0"/>
              <a:t> </a:t>
            </a:r>
            <a:r>
              <a:rPr lang="fr-BE" dirty="0" err="1" smtClean="0"/>
              <a:t>you</a:t>
            </a:r>
            <a:r>
              <a:rPr lang="fr-BE" dirty="0" smtClean="0"/>
              <a:t> for </a:t>
            </a:r>
            <a:r>
              <a:rPr lang="fr-BE" dirty="0" err="1" smtClean="0"/>
              <a:t>your</a:t>
            </a:r>
            <a:r>
              <a:rPr lang="fr-BE" dirty="0" smtClean="0"/>
              <a:t>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4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DIME/ITDG is asked to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8352928" cy="4536504"/>
          </a:xfrm>
        </p:spPr>
        <p:txBody>
          <a:bodyPr/>
          <a:lstStyle/>
          <a:p>
            <a:pPr>
              <a:buClrTx/>
            </a:pPr>
            <a:r>
              <a:rPr lang="en-US" altLang="en-US" dirty="0" smtClean="0"/>
              <a:t>Express views on the proposed new governance</a:t>
            </a:r>
          </a:p>
          <a:p>
            <a:pPr>
              <a:buClrTx/>
            </a:pPr>
            <a:endParaRPr lang="en-US" altLang="en-US" sz="1600" dirty="0"/>
          </a:p>
          <a:p>
            <a:pPr>
              <a:buClrTx/>
            </a:pPr>
            <a:r>
              <a:rPr lang="en-GB" altLang="en-US" dirty="0" smtClean="0"/>
              <a:t>Adopt the mandate of the DIME/ITDG SG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Express views on the proposed mandate and rules of procedures for the DIME and the ITDG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Express views on the proposal for the template mandates to be used for the WGs, EGs and TFs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Take note of the timetable of the 2015 meetings</a:t>
            </a:r>
            <a:endParaRPr lang="en-US" altLang="en-US" dirty="0" smtClean="0"/>
          </a:p>
          <a:p>
            <a:pPr>
              <a:buClrTx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936625"/>
          </a:xfrm>
        </p:spPr>
        <p:txBody>
          <a:bodyPr/>
          <a:lstStyle/>
          <a:p>
            <a:pPr marL="3175"/>
            <a:r>
              <a:rPr lang="fr-BE" dirty="0" smtClean="0"/>
              <a:t>New </a:t>
            </a:r>
            <a:r>
              <a:rPr lang="fr-BE" dirty="0" err="1" smtClean="0"/>
              <a:t>Governance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854470"/>
              </p:ext>
            </p:extLst>
          </p:nvPr>
        </p:nvGraphicFramePr>
        <p:xfrm>
          <a:off x="323530" y="1988840"/>
          <a:ext cx="8496941" cy="4464495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720078"/>
                <a:gridCol w="1574630"/>
                <a:gridCol w="1516623"/>
                <a:gridCol w="1334929"/>
                <a:gridCol w="1894978"/>
                <a:gridCol w="1455703"/>
              </a:tblGrid>
              <a:tr h="2976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Layer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Type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Nature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Members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Representative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Parent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8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Director Group (DG)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Permanent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All MSs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Senior Management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ESSC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8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Working Group (WG)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Permanent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All MSs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Middle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Management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DG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8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Expert Group (EG)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Permanent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Some MSs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Experts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DG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5952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Task Force (TF)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Temporary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Some MSs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Experts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WG or EG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8928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User Groups (UG)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Temporary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Some MSs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Users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WG or EG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8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Layer 1 - strategic</a:t>
            </a:r>
            <a:endParaRPr lang="en-US" alt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415628" y="3140968"/>
            <a:ext cx="5596532" cy="1728192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40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</a:rPr>
              <a:t>DIME</a:t>
            </a:r>
            <a:endParaRPr kumimoji="0" lang="en-GB" sz="4000" b="0" i="0" u="none" strike="noStrike" cap="none" normalizeH="0" baseline="0" dirty="0" smtClean="0">
              <a:ln>
                <a:noFill/>
              </a:ln>
              <a:effectLst/>
              <a:latin typeface="Verdana" pitchFamily="34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131840" y="3140968"/>
            <a:ext cx="5596532" cy="172819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ITDG</a:t>
            </a:r>
            <a:endParaRPr kumimoji="0" lang="en-GB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Verdana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4067944" y="3157736"/>
            <a:ext cx="1080120" cy="1080000"/>
          </a:xfrm>
          <a:prstGeom prst="ellips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Joint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434110" y="4237736"/>
            <a:ext cx="2347788" cy="614660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Verdana" pitchFamily="34" charset="0"/>
              </a:rPr>
              <a:t>DIME/ITDG SG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26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4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Layer 2 - operational</a:t>
            </a:r>
            <a:endParaRPr lang="en-US" alt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1907704" y="3140968"/>
            <a:ext cx="2572196" cy="1728192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4000" dirty="0" smtClean="0"/>
              <a:t>WG</a:t>
            </a:r>
          </a:p>
          <a:p>
            <a:pPr marL="3175" algn="ctr"/>
            <a:r>
              <a:rPr lang="fr-BE" sz="2000" dirty="0" err="1" smtClean="0"/>
              <a:t>Confidentiality</a:t>
            </a:r>
            <a:endParaRPr lang="en-GB" sz="2000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6732240" y="3140968"/>
            <a:ext cx="2284164" cy="172819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4000" dirty="0" smtClean="0">
                <a:solidFill>
                  <a:srgbClr val="FF0000"/>
                </a:solidFill>
              </a:rPr>
              <a:t>WG</a:t>
            </a:r>
          </a:p>
          <a:p>
            <a:pPr marL="3175" algn="ctr"/>
            <a:r>
              <a:rPr lang="fr-BE" sz="2000" dirty="0" smtClean="0">
                <a:solidFill>
                  <a:srgbClr val="FF0000"/>
                </a:solidFill>
              </a:rPr>
              <a:t>IT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107504" y="3125688"/>
            <a:ext cx="1656184" cy="1728192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4000" dirty="0" smtClean="0"/>
              <a:t>WG</a:t>
            </a:r>
          </a:p>
          <a:p>
            <a:pPr marL="3175" algn="ctr"/>
            <a:r>
              <a:rPr lang="fr-BE" sz="2000" dirty="0" err="1" smtClean="0"/>
              <a:t>Quality</a:t>
            </a:r>
            <a:endParaRPr lang="en-GB" sz="2000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4561954" y="3125688"/>
            <a:ext cx="2078186" cy="1728192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4000" dirty="0" smtClean="0"/>
              <a:t>WG</a:t>
            </a:r>
          </a:p>
          <a:p>
            <a:pPr marL="3175" algn="ctr"/>
            <a:r>
              <a:rPr lang="fr-BE" sz="2000" dirty="0" err="1" smtClean="0"/>
              <a:t>Methodology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0979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Layer 3 - technical</a:t>
            </a:r>
            <a:endParaRPr lang="en-US" altLang="en-US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268932" y="1916832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/>
              <a:t>EG</a:t>
            </a:r>
            <a:endParaRPr lang="fr-BE" sz="2400" dirty="0"/>
          </a:p>
          <a:p>
            <a:pPr marL="3175" algn="ctr"/>
            <a:r>
              <a:rPr lang="fr-BE" sz="1800" dirty="0" smtClean="0"/>
              <a:t>Standardisation</a:t>
            </a:r>
            <a:endParaRPr lang="en-GB" sz="1800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2149524" y="1937916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/>
              <a:t>EG</a:t>
            </a:r>
            <a:endParaRPr lang="fr-BE" sz="2400" dirty="0"/>
          </a:p>
          <a:p>
            <a:pPr marL="3175" algn="ctr"/>
            <a:r>
              <a:rPr lang="fr-BE" sz="2400" dirty="0" smtClean="0"/>
              <a:t>SDC</a:t>
            </a:r>
            <a:endParaRPr lang="en-GB" sz="2400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271512" y="3317220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/>
              <a:t>EG</a:t>
            </a:r>
            <a:endParaRPr lang="fr-BE" sz="2400" dirty="0"/>
          </a:p>
          <a:p>
            <a:pPr marL="3175" algn="ctr"/>
            <a:r>
              <a:rPr lang="fr-BE" sz="1800" dirty="0" err="1" smtClean="0"/>
              <a:t>Seasonal</a:t>
            </a:r>
            <a:r>
              <a:rPr lang="fr-BE" sz="1800" dirty="0" smtClean="0"/>
              <a:t> </a:t>
            </a:r>
            <a:r>
              <a:rPr lang="fr-BE" sz="1800" dirty="0" err="1" smtClean="0"/>
              <a:t>Adjustment</a:t>
            </a:r>
            <a:endParaRPr lang="en-GB" sz="1800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251520" y="4757180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>
                <a:solidFill>
                  <a:srgbClr val="00B050"/>
                </a:solidFill>
              </a:rPr>
              <a:t>EG</a:t>
            </a:r>
            <a:endParaRPr lang="fr-BE" sz="2400" dirty="0">
              <a:solidFill>
                <a:srgbClr val="00B050"/>
              </a:solidFill>
            </a:endParaRPr>
          </a:p>
          <a:p>
            <a:pPr marL="3175" algn="ctr"/>
            <a:r>
              <a:rPr lang="fr-BE" sz="2400" dirty="0" smtClean="0">
                <a:solidFill>
                  <a:srgbClr val="00B050"/>
                </a:solidFill>
              </a:rPr>
              <a:t>ESS EA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149524" y="3317220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/>
              <a:t>TF</a:t>
            </a:r>
            <a:endParaRPr lang="fr-BE" sz="2400" dirty="0"/>
          </a:p>
          <a:p>
            <a:pPr marL="3175" algn="ctr"/>
            <a:r>
              <a:rPr lang="fr-BE" sz="1800" dirty="0" smtClean="0"/>
              <a:t>Information </a:t>
            </a:r>
            <a:r>
              <a:rPr lang="fr-BE" sz="1800" dirty="0" err="1" smtClean="0"/>
              <a:t>models</a:t>
            </a:r>
            <a:endParaRPr lang="en-GB" sz="1800" dirty="0"/>
          </a:p>
        </p:txBody>
      </p:sp>
      <p:sp>
        <p:nvSpPr>
          <p:cNvPr id="13" name="Rounded Rectangle 12"/>
          <p:cNvSpPr/>
          <p:nvPr/>
        </p:nvSpPr>
        <p:spPr bwMode="auto">
          <a:xfrm>
            <a:off x="2160736" y="4766656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F5494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/>
              <a:t>EG</a:t>
            </a:r>
            <a:endParaRPr lang="fr-BE" sz="2400" dirty="0"/>
          </a:p>
          <a:p>
            <a:pPr marL="3175" algn="ctr"/>
            <a:r>
              <a:rPr lang="fr-BE" sz="2000" dirty="0" err="1" smtClean="0"/>
              <a:t>Metadata</a:t>
            </a:r>
            <a:r>
              <a:rPr lang="fr-BE" sz="2000" dirty="0"/>
              <a:t/>
            </a:r>
            <a:br>
              <a:rPr lang="fr-BE" sz="2000" dirty="0"/>
            </a:br>
            <a:r>
              <a:rPr lang="fr-BE" sz="2000" dirty="0" err="1" smtClean="0"/>
              <a:t>Classific</a:t>
            </a:r>
            <a:r>
              <a:rPr lang="fr-BE" sz="2000" dirty="0" smtClean="0"/>
              <a:t>.</a:t>
            </a:r>
            <a:endParaRPr lang="en-GB" sz="2000" dirty="0"/>
          </a:p>
        </p:txBody>
      </p:sp>
      <p:sp>
        <p:nvSpPr>
          <p:cNvPr id="14" name="Rounded Rectangle 13"/>
          <p:cNvSpPr/>
          <p:nvPr/>
        </p:nvSpPr>
        <p:spPr bwMode="auto">
          <a:xfrm>
            <a:off x="5076056" y="1929060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>
                <a:solidFill>
                  <a:srgbClr val="FF0000"/>
                </a:solidFill>
              </a:rPr>
              <a:t>TF</a:t>
            </a:r>
            <a:endParaRPr lang="fr-BE" sz="2400" dirty="0">
              <a:solidFill>
                <a:srgbClr val="FF0000"/>
              </a:solidFill>
            </a:endParaRPr>
          </a:p>
          <a:p>
            <a:pPr marL="3175" algn="ctr"/>
            <a:r>
              <a:rPr lang="fr-BE" sz="2000" dirty="0" smtClean="0">
                <a:solidFill>
                  <a:srgbClr val="FF0000"/>
                </a:solidFill>
              </a:rPr>
              <a:t>ESS VIP IT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5076056" y="3323580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>
                <a:solidFill>
                  <a:srgbClr val="FF0000"/>
                </a:solidFill>
              </a:rPr>
              <a:t>TF</a:t>
            </a:r>
            <a:endParaRPr lang="fr-BE" sz="2400" dirty="0">
              <a:solidFill>
                <a:srgbClr val="FF0000"/>
              </a:solidFill>
            </a:endParaRPr>
          </a:p>
          <a:p>
            <a:pPr marL="3175" algn="ctr"/>
            <a:r>
              <a:rPr lang="fr-BE" sz="1800" dirty="0" err="1" smtClean="0">
                <a:solidFill>
                  <a:srgbClr val="FF0000"/>
                </a:solidFill>
              </a:rPr>
              <a:t>Shared</a:t>
            </a:r>
            <a:r>
              <a:rPr lang="fr-BE" sz="1800" dirty="0" smtClean="0">
                <a:solidFill>
                  <a:srgbClr val="FF0000"/>
                </a:solidFill>
              </a:rPr>
              <a:t> Services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087268" y="4757800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>
                <a:solidFill>
                  <a:srgbClr val="FF0000"/>
                </a:solidFill>
              </a:rPr>
              <a:t>TF</a:t>
            </a:r>
            <a:endParaRPr lang="fr-BE" sz="2400" dirty="0">
              <a:solidFill>
                <a:srgbClr val="FF0000"/>
              </a:solidFill>
            </a:endParaRPr>
          </a:p>
          <a:p>
            <a:pPr marL="3175" algn="ctr"/>
            <a:r>
              <a:rPr lang="fr-BE" sz="1800" dirty="0" smtClean="0">
                <a:solidFill>
                  <a:srgbClr val="FF0000"/>
                </a:solidFill>
              </a:rPr>
              <a:t>SDMX Tools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092280" y="1937916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>
                <a:solidFill>
                  <a:srgbClr val="FF0000"/>
                </a:solidFill>
              </a:rPr>
              <a:t>EG</a:t>
            </a:r>
            <a:endParaRPr lang="fr-BE" sz="2400" dirty="0">
              <a:solidFill>
                <a:srgbClr val="FF0000"/>
              </a:solidFill>
            </a:endParaRPr>
          </a:p>
          <a:p>
            <a:pPr marL="3175" algn="ctr"/>
            <a:r>
              <a:rPr lang="fr-BE" sz="2400" dirty="0" smtClean="0">
                <a:solidFill>
                  <a:srgbClr val="FF0000"/>
                </a:solidFill>
              </a:rPr>
              <a:t>Security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7092280" y="3332436"/>
            <a:ext cx="1728192" cy="1239416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fr-BE" sz="2400" dirty="0" smtClean="0">
                <a:solidFill>
                  <a:srgbClr val="00B050"/>
                </a:solidFill>
              </a:rPr>
              <a:t>TF</a:t>
            </a:r>
            <a:endParaRPr lang="fr-BE" sz="2400" dirty="0">
              <a:solidFill>
                <a:srgbClr val="00B050"/>
              </a:solidFill>
            </a:endParaRPr>
          </a:p>
          <a:p>
            <a:pPr marL="3175" algn="ctr"/>
            <a:r>
              <a:rPr lang="fr-BE" sz="2400" dirty="0" err="1" smtClean="0">
                <a:solidFill>
                  <a:srgbClr val="00B050"/>
                </a:solidFill>
              </a:rPr>
              <a:t>Big</a:t>
            </a:r>
            <a:r>
              <a:rPr lang="fr-BE" sz="2400" dirty="0" smtClean="0">
                <a:solidFill>
                  <a:srgbClr val="00B050"/>
                </a:solidFill>
              </a:rPr>
              <a:t> Data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2" name="Hexagon 1"/>
          <p:cNvSpPr/>
          <p:nvPr/>
        </p:nvSpPr>
        <p:spPr bwMode="auto">
          <a:xfrm>
            <a:off x="3960048" y="5564596"/>
            <a:ext cx="1044000" cy="936000"/>
          </a:xfrm>
          <a:prstGeom prst="hexagon">
            <a:avLst/>
          </a:prstGeom>
          <a:noFill/>
          <a:ln w="38100" cap="flat" cmpd="sng" algn="ctr">
            <a:solidFill>
              <a:srgbClr val="0F5494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800" dirty="0" smtClean="0"/>
              <a:t>UG SA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</a:endParaRPr>
          </a:p>
        </p:txBody>
      </p:sp>
      <p:sp>
        <p:nvSpPr>
          <p:cNvPr id="19" name="Hexagon 18"/>
          <p:cNvSpPr/>
          <p:nvPr/>
        </p:nvSpPr>
        <p:spPr bwMode="auto">
          <a:xfrm>
            <a:off x="7488376" y="5564596"/>
            <a:ext cx="1044000" cy="936000"/>
          </a:xfrm>
          <a:prstGeom prst="hexagon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800" dirty="0" smtClean="0">
                <a:solidFill>
                  <a:srgbClr val="FF0000"/>
                </a:solidFill>
              </a:rPr>
              <a:t>UG EV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378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869103"/>
              </p:ext>
            </p:extLst>
          </p:nvPr>
        </p:nvGraphicFramePr>
        <p:xfrm>
          <a:off x="827584" y="548680"/>
          <a:ext cx="7344816" cy="803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8" name="Visio" r:id="rId3" imgW="7412520" imgH="9741062" progId="Visio.Drawing.11">
                  <p:embed/>
                </p:oleObj>
              </mc:Choice>
              <mc:Fallback>
                <p:oleObj name="Visio" r:id="rId3" imgW="7412520" imgH="974106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48680"/>
                        <a:ext cx="7344816" cy="8039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03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Mandate DIME/ITDG SG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6872"/>
            <a:ext cx="8229600" cy="3744416"/>
          </a:xfrm>
        </p:spPr>
        <p:txBody>
          <a:bodyPr/>
          <a:lstStyle/>
          <a:p>
            <a:pPr>
              <a:buClrTx/>
            </a:pPr>
            <a:r>
              <a:rPr lang="en-GB" altLang="en-US" dirty="0" smtClean="0"/>
              <a:t>Following discussion in the DIME/ITDG SG meeting in December 2014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Mandate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Rules of procedure</a:t>
            </a:r>
          </a:p>
          <a:p>
            <a:pPr>
              <a:buClrTx/>
            </a:pPr>
            <a:endParaRPr lang="en-GB" altLang="en-US" dirty="0"/>
          </a:p>
          <a:p>
            <a:pPr>
              <a:buClrTx/>
            </a:pPr>
            <a:r>
              <a:rPr lang="fr-BE" altLang="en-US" dirty="0" err="1" smtClean="0"/>
              <a:t>Renew</a:t>
            </a:r>
            <a:r>
              <a:rPr lang="fr-BE" altLang="en-US" dirty="0" smtClean="0"/>
              <a:t> DIME/ITDG SG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064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936625"/>
          </a:xfrm>
        </p:spPr>
        <p:txBody>
          <a:bodyPr/>
          <a:lstStyle/>
          <a:p>
            <a:pPr marL="3175"/>
            <a:r>
              <a:rPr lang="en-US" altLang="en-US" dirty="0" smtClean="0"/>
              <a:t>Mandate &amp; </a:t>
            </a:r>
            <a:r>
              <a:rPr lang="en-US" altLang="en-US" dirty="0" err="1" smtClean="0"/>
              <a:t>RoP</a:t>
            </a:r>
            <a:r>
              <a:rPr lang="en-US" altLang="en-US" dirty="0" smtClean="0"/>
              <a:t> DIME and ITDG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6872"/>
            <a:ext cx="8229600" cy="3744416"/>
          </a:xfrm>
        </p:spPr>
        <p:txBody>
          <a:bodyPr/>
          <a:lstStyle/>
          <a:p>
            <a:pPr>
              <a:buClrTx/>
            </a:pPr>
            <a:r>
              <a:rPr lang="en-GB" altLang="en-US" dirty="0" smtClean="0"/>
              <a:t>Alignment required by ESSC to insert ESS Vision 2020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Occasion to revise the mandates of the DIME and ITDG</a:t>
            </a:r>
          </a:p>
          <a:p>
            <a:pPr>
              <a:buClrTx/>
            </a:pPr>
            <a:endParaRPr lang="en-GB" altLang="en-US" sz="1600" dirty="0" smtClean="0"/>
          </a:p>
          <a:p>
            <a:pPr>
              <a:buClrTx/>
            </a:pPr>
            <a:r>
              <a:rPr lang="en-GB" altLang="en-US" dirty="0" smtClean="0"/>
              <a:t>Rules of procedure – as for other DGs according to ESSC governance</a:t>
            </a:r>
          </a:p>
          <a:p>
            <a:pPr>
              <a:buClrTx/>
            </a:pPr>
            <a:endParaRPr lang="en-GB" altLang="en-US" dirty="0"/>
          </a:p>
          <a:p>
            <a:pPr>
              <a:buClrTx/>
            </a:pPr>
            <a:r>
              <a:rPr lang="fr-BE" altLang="en-US" dirty="0" err="1" smtClean="0"/>
              <a:t>Next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step</a:t>
            </a:r>
            <a:r>
              <a:rPr lang="fr-BE" altLang="en-US" dirty="0" smtClean="0"/>
              <a:t>: ESSC </a:t>
            </a:r>
            <a:r>
              <a:rPr lang="fr-BE" altLang="en-US" dirty="0" err="1" smtClean="0"/>
              <a:t>endorsement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88</TotalTime>
  <Words>320</Words>
  <Application>Microsoft Office PowerPoint</Application>
  <PresentationFormat>On-screen Show (4:3)</PresentationFormat>
  <Paragraphs>116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Verdana</vt:lpstr>
      <vt:lpstr>Calibri</vt:lpstr>
      <vt:lpstr>blank</vt:lpstr>
      <vt:lpstr>Microsoft Visio Drawing</vt:lpstr>
      <vt:lpstr>DIME and ITDG governance structure and mandate</vt:lpstr>
      <vt:lpstr>DIME/ITDG is asked to</vt:lpstr>
      <vt:lpstr>New Governance</vt:lpstr>
      <vt:lpstr>Layer 1 - strategic</vt:lpstr>
      <vt:lpstr>Layer 2 - operational</vt:lpstr>
      <vt:lpstr>Layer 3 - technical</vt:lpstr>
      <vt:lpstr>PowerPoint Presentation</vt:lpstr>
      <vt:lpstr>Mandate DIME/ITDG SG</vt:lpstr>
      <vt:lpstr>Mandate &amp; RoP DIME and ITDG</vt:lpstr>
      <vt:lpstr>Mandate of groups in the governance of DIME and ITDG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 and ITDG governance structure and mandate</dc:title>
  <dc:creator>BARCELLAN Roberto (ESTAT)</dc:creator>
  <cp:lastModifiedBy>BARCELLAN Roberto (ESTAT)</cp:lastModifiedBy>
  <cp:revision>8</cp:revision>
  <dcterms:created xsi:type="dcterms:W3CDTF">2015-02-23T10:12:16Z</dcterms:created>
  <dcterms:modified xsi:type="dcterms:W3CDTF">2015-02-23T11:41:11Z</dcterms:modified>
</cp:coreProperties>
</file>