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7"/>
  </p:notesMasterIdLst>
  <p:sldIdLst>
    <p:sldId id="256" r:id="rId3"/>
    <p:sldId id="269" r:id="rId4"/>
    <p:sldId id="267" r:id="rId5"/>
    <p:sldId id="264" r:id="rId6"/>
  </p:sldIdLst>
  <p:sldSz cx="9144000" cy="6858000" type="screen4x3"/>
  <p:notesSz cx="6858000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726" y="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BE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BE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fr-BE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87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fr-BE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88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A403ACE4-B387-408B-9974-BD3B49DDC833}" type="slidenum">
              <a:rPr lang="fr-BE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9162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3883680" y="9378360"/>
            <a:ext cx="2972160" cy="49392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2C75B73E-B1A2-45A8-BD63-11C0C987B807}" type="slidenum">
              <a:rPr lang="fr-BE" sz="1200">
                <a:solidFill>
                  <a:srgbClr val="000000"/>
                </a:solidFill>
                <a:latin typeface="Arial"/>
                <a:ea typeface="+mn-ea"/>
              </a:rPr>
              <a:t>1</a:t>
            </a:fld>
            <a:endParaRPr/>
          </a:p>
        </p:txBody>
      </p:sp>
      <p:sp>
        <p:nvSpPr>
          <p:cNvPr id="103" name="CustomShape 2"/>
          <p:cNvSpPr/>
          <p:nvPr/>
        </p:nvSpPr>
        <p:spPr>
          <a:xfrm>
            <a:off x="1003680" y="750600"/>
            <a:ext cx="4848480" cy="370152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85440" y="4690080"/>
            <a:ext cx="5475240" cy="44330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3883680" y="9378360"/>
            <a:ext cx="2972160" cy="49392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907971AB-1D26-44FB-9012-59E7FCEA2177}" type="slidenum">
              <a:rPr lang="fr-BE" sz="1200">
                <a:solidFill>
                  <a:srgbClr val="000000"/>
                </a:solidFill>
                <a:latin typeface="Arial"/>
                <a:ea typeface="+mn-ea"/>
              </a:rPr>
              <a:t>4</a:t>
            </a:fld>
            <a:endParaRPr/>
          </a:p>
        </p:txBody>
      </p:sp>
      <p:sp>
        <p:nvSpPr>
          <p:cNvPr id="109" name="CustomShape 2"/>
          <p:cNvSpPr/>
          <p:nvPr/>
        </p:nvSpPr>
        <p:spPr>
          <a:xfrm>
            <a:off x="925920" y="740520"/>
            <a:ext cx="5006880" cy="37029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85440" y="4690080"/>
            <a:ext cx="5475240" cy="44330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640" y="491112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23864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676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0" name="Picture 39"/>
          <p:cNvPicPr/>
          <p:nvPr/>
        </p:nvPicPr>
        <p:blipFill>
          <a:blip r:embed="rId2"/>
          <a:stretch>
            <a:fillRect/>
          </a:stretch>
        </p:blipFill>
        <p:spPr>
          <a:xfrm>
            <a:off x="1166400" y="3933000"/>
            <a:ext cx="2346120" cy="1872000"/>
          </a:xfrm>
          <a:prstGeom prst="rect">
            <a:avLst/>
          </a:prstGeom>
          <a:ln>
            <a:noFill/>
          </a:ln>
        </p:spPr>
      </p:pic>
      <p:pic>
        <p:nvPicPr>
          <p:cNvPr id="41" name="Picture 40"/>
          <p:cNvPicPr/>
          <p:nvPr/>
        </p:nvPicPr>
        <p:blipFill>
          <a:blip r:embed="rId2"/>
          <a:stretch>
            <a:fillRect/>
          </a:stretch>
        </p:blipFill>
        <p:spPr>
          <a:xfrm>
            <a:off x="1166400" y="3933000"/>
            <a:ext cx="2346120" cy="187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67640" y="3933000"/>
            <a:ext cx="3744000" cy="1872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140000" y="1641600"/>
            <a:ext cx="4536000" cy="9680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6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67640" y="3933000"/>
            <a:ext cx="3744000" cy="1872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23864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640" y="491112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640" y="491112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23864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676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82" name="Picture 81"/>
          <p:cNvPicPr/>
          <p:nvPr/>
        </p:nvPicPr>
        <p:blipFill>
          <a:blip r:embed="rId2"/>
          <a:stretch>
            <a:fillRect/>
          </a:stretch>
        </p:blipFill>
        <p:spPr>
          <a:xfrm>
            <a:off x="1166400" y="3933000"/>
            <a:ext cx="2346120" cy="1872000"/>
          </a:xfrm>
          <a:prstGeom prst="rect">
            <a:avLst/>
          </a:prstGeom>
          <a:ln>
            <a:noFill/>
          </a:ln>
        </p:spPr>
      </p:pic>
      <p:pic>
        <p:nvPicPr>
          <p:cNvPr id="83" name="Picture 82"/>
          <p:cNvPicPr/>
          <p:nvPr/>
        </p:nvPicPr>
        <p:blipFill>
          <a:blip r:embed="rId2"/>
          <a:stretch>
            <a:fillRect/>
          </a:stretch>
        </p:blipFill>
        <p:spPr>
          <a:xfrm>
            <a:off x="1166400" y="3933000"/>
            <a:ext cx="2346120" cy="187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140000" y="1641600"/>
            <a:ext cx="4536000" cy="9680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6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18720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2386440" y="491112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140000" y="1512000"/>
            <a:ext cx="4536000" cy="2347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676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2386440" y="3933000"/>
            <a:ext cx="1827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67640" y="4911120"/>
            <a:ext cx="3744000" cy="892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0" y="1125360"/>
            <a:ext cx="9143640" cy="5732280"/>
          </a:xfrm>
          <a:prstGeom prst="rect">
            <a:avLst/>
          </a:prstGeom>
          <a:solidFill>
            <a:srgbClr val="0F5494"/>
          </a:solidFill>
          <a:ln w="73080">
            <a:solidFill>
              <a:srgbClr val="0F5494"/>
            </a:solidFill>
            <a:miter/>
          </a:ln>
        </p:spPr>
      </p:sp>
      <p:pic>
        <p:nvPicPr>
          <p:cNvPr id="9" name="Picture 6"/>
          <p:cNvPicPr/>
          <p:nvPr/>
        </p:nvPicPr>
        <p:blipFill>
          <a:blip r:embed="rId14"/>
          <a:stretch>
            <a:fillRect/>
          </a:stretch>
        </p:blipFill>
        <p:spPr>
          <a:xfrm>
            <a:off x="3906000" y="309600"/>
            <a:ext cx="1584000" cy="1099800"/>
          </a:xfrm>
          <a:prstGeom prst="rect">
            <a:avLst/>
          </a:prstGeom>
          <a:ln w="9360">
            <a:noFill/>
          </a:ln>
        </p:spPr>
      </p:pic>
      <p:sp>
        <p:nvSpPr>
          <p:cNvPr id="2" name="CustomShape 2"/>
          <p:cNvSpPr/>
          <p:nvPr/>
        </p:nvSpPr>
        <p:spPr>
          <a:xfrm>
            <a:off x="4230000" y="6669360"/>
            <a:ext cx="684000" cy="215640"/>
          </a:xfrm>
          <a:prstGeom prst="rect">
            <a:avLst/>
          </a:prstGeom>
          <a:solidFill>
            <a:srgbClr val="133176"/>
          </a:solidFill>
          <a:ln w="9360">
            <a:solidFill>
              <a:srgbClr val="133176"/>
            </a:solidFill>
            <a:round/>
          </a:ln>
        </p:spPr>
      </p:sp>
      <p:sp>
        <p:nvSpPr>
          <p:cNvPr id="3" name="PlaceHolder 3"/>
          <p:cNvSpPr>
            <a:spLocks noGrp="1"/>
          </p:cNvSpPr>
          <p:nvPr>
            <p:ph type="title"/>
          </p:nvPr>
        </p:nvSpPr>
        <p:spPr>
          <a:xfrm>
            <a:off x="4140000" y="1641600"/>
            <a:ext cx="4536000" cy="20880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GB" sz="4800" b="1">
                <a:solidFill>
                  <a:srgbClr val="FFD624"/>
                </a:solidFill>
                <a:latin typeface="Verdana"/>
              </a:rPr>
              <a:t>Click to edit the title text formatTitle</a:t>
            </a:r>
            <a:endParaRPr/>
          </a:p>
        </p:txBody>
      </p:sp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467640" y="3933000"/>
            <a:ext cx="3744000" cy="187200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Sixth Outline Level</a:t>
            </a:r>
            <a:endParaRPr/>
          </a:p>
          <a:p>
            <a:pPr>
              <a:lnSpc>
                <a:spcPct val="100000"/>
              </a:lnSpc>
            </a:pPr>
            <a:r>
              <a:rPr lang="en-GB" sz="3000" b="1">
                <a:solidFill>
                  <a:srgbClr val="FFFFFF"/>
                </a:solidFill>
                <a:latin typeface="Verdana"/>
              </a:rPr>
              <a:t>Seventh Outline LevelSubtitle</a:t>
            </a:r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PlaceHolder 6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" name="PlaceHolder 7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52D9D5AF-3B65-4287-BB05-843F410E1057}" type="slidenum">
              <a:rPr lang="fr-BE" sz="1400">
                <a:solidFill>
                  <a:srgbClr val="FFFFFF"/>
                </a:solidFill>
                <a:latin typeface="Arial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0" y="0"/>
            <a:ext cx="9143640" cy="988560"/>
          </a:xfrm>
          <a:prstGeom prst="rect">
            <a:avLst/>
          </a:prstGeom>
          <a:solidFill>
            <a:srgbClr val="0F5494"/>
          </a:solidFill>
          <a:ln w="9360">
            <a:solidFill>
              <a:srgbClr val="0F5494"/>
            </a:solidFill>
            <a:round/>
          </a:ln>
        </p:spPr>
      </p:sp>
      <p:pic>
        <p:nvPicPr>
          <p:cNvPr id="43" name="Picture 5"/>
          <p:cNvPicPr/>
          <p:nvPr/>
        </p:nvPicPr>
        <p:blipFill>
          <a:blip r:embed="rId14"/>
          <a:stretch>
            <a:fillRect/>
          </a:stretch>
        </p:blipFill>
        <p:spPr>
          <a:xfrm>
            <a:off x="3920400" y="3600"/>
            <a:ext cx="1510920" cy="1510920"/>
          </a:xfrm>
          <a:prstGeom prst="rect">
            <a:avLst/>
          </a:prstGeom>
          <a:ln w="9360">
            <a:noFill/>
          </a:ln>
        </p:spPr>
      </p:pic>
      <p:sp>
        <p:nvSpPr>
          <p:cNvPr id="44" name="CustomShape 2"/>
          <p:cNvSpPr/>
          <p:nvPr/>
        </p:nvSpPr>
        <p:spPr>
          <a:xfrm>
            <a:off x="4262400" y="6669360"/>
            <a:ext cx="596520" cy="198000"/>
          </a:xfrm>
          <a:prstGeom prst="rect">
            <a:avLst/>
          </a:prstGeom>
          <a:solidFill>
            <a:srgbClr val="133176"/>
          </a:solidFill>
          <a:ln w="9360">
            <a:solidFill>
              <a:srgbClr val="133176"/>
            </a:solidFill>
            <a:round/>
          </a:ln>
        </p:spPr>
      </p:sp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468360" y="1556280"/>
            <a:ext cx="8229240" cy="9363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GB" sz="3000" b="1">
                <a:solidFill>
                  <a:srgbClr val="0F5494"/>
                </a:solidFill>
                <a:latin typeface="Verdana"/>
              </a:rPr>
              <a:t>Click to edit the title text formatClick to edit Master title style</a:t>
            </a:r>
            <a:endParaRPr/>
          </a:p>
        </p:txBody>
      </p:sp>
      <p:sp>
        <p:nvSpPr>
          <p:cNvPr id="46" name="PlaceHolder 4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7" name="PlaceHolder 5"/>
          <p:cNvSpPr>
            <a:spLocks noGrp="1"/>
          </p:cNvSpPr>
          <p:nvPr>
            <p:ph type="ftr"/>
          </p:nvPr>
        </p:nvSpPr>
        <p:spPr>
          <a:xfrm>
            <a:off x="3124080" y="6237360"/>
            <a:ext cx="2895120" cy="483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8" name="PlaceHolder 6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5545D363-30E6-449A-B47D-1703E9036D9B}" type="slidenum">
              <a:rPr lang="fr-BE" sz="1400">
                <a:solidFill>
                  <a:srgbClr val="000000"/>
                </a:solidFill>
                <a:latin typeface="Arial"/>
              </a:rPr>
              <a:t>‹#›</a:t>
            </a:fld>
            <a:endParaRPr/>
          </a:p>
        </p:txBody>
      </p:sp>
      <p:sp>
        <p:nvSpPr>
          <p:cNvPr id="49" name="PlaceHolder 7"/>
          <p:cNvSpPr>
            <a:spLocks noGrp="1"/>
          </p:cNvSpPr>
          <p:nvPr>
            <p:ph type="body"/>
          </p:nvPr>
        </p:nvSpPr>
        <p:spPr>
          <a:xfrm>
            <a:off x="457200" y="2565000"/>
            <a:ext cx="8229240" cy="363348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400">
                <a:solidFill>
                  <a:srgbClr val="0F5494"/>
                </a:solidFill>
                <a:latin typeface="Verdana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StarSymbol"/>
              <a:buChar char=""/>
            </a:pPr>
            <a:r>
              <a:rPr lang="en-GB" sz="2000" b="1">
                <a:solidFill>
                  <a:srgbClr val="0F5494"/>
                </a:solidFill>
                <a:latin typeface="Verdana"/>
              </a:rPr>
              <a:t>Second level</a:t>
            </a:r>
            <a:endParaRPr/>
          </a:p>
          <a:p>
            <a:r>
              <a:rPr lang="en-GB" sz="1400">
                <a:solidFill>
                  <a:srgbClr val="0F5494"/>
                </a:solidFill>
                <a:latin typeface="Verdana"/>
              </a:rPr>
              <a:t>Third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2"/>
          <p:cNvSpPr/>
          <p:nvPr/>
        </p:nvSpPr>
        <p:spPr>
          <a:xfrm>
            <a:off x="4143672" y="1412776"/>
            <a:ext cx="4515480" cy="5445224"/>
          </a:xfrm>
          <a:prstGeom prst="rect">
            <a:avLst/>
          </a:prstGeom>
          <a:noFill/>
          <a:ln>
            <a:noFill/>
          </a:ln>
        </p:spPr>
        <p:txBody>
          <a:bodyPr lIns="81720" tIns="40680" rIns="81720" bIns="40680"/>
          <a:lstStyle/>
          <a:p>
            <a:pPr algn="ctr">
              <a:lnSpc>
                <a:spcPct val="78000"/>
              </a:lnSpc>
            </a:pPr>
            <a:endParaRPr dirty="0"/>
          </a:p>
          <a:p>
            <a:pPr algn="ctr">
              <a:lnSpc>
                <a:spcPct val="78000"/>
              </a:lnSpc>
            </a:pP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UWWTD expert group meeting</a:t>
            </a:r>
          </a:p>
          <a:p>
            <a:pPr algn="ctr">
              <a:lnSpc>
                <a:spcPct val="78000"/>
              </a:lnSpc>
            </a:pP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9 </a:t>
            </a:r>
            <a:r>
              <a:rPr lang="fr-BE" sz="2500" b="1" dirty="0" err="1" smtClean="0">
                <a:solidFill>
                  <a:srgbClr val="FFFFFF"/>
                </a:solidFill>
                <a:latin typeface="Calibri"/>
              </a:rPr>
              <a:t>November</a:t>
            </a: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 2015</a:t>
            </a:r>
          </a:p>
          <a:p>
            <a:pPr algn="ctr">
              <a:lnSpc>
                <a:spcPct val="78000"/>
              </a:lnSpc>
            </a:pP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Point </a:t>
            </a: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3.2.</a:t>
            </a:r>
            <a:endParaRPr lang="fr-BE" sz="2500" b="1" dirty="0" smtClean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78000"/>
              </a:lnSpc>
            </a:pPr>
            <a:endParaRPr lang="fr-BE" sz="2500" b="1" dirty="0" smtClean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78000"/>
              </a:lnSpc>
            </a:pPr>
            <a:r>
              <a:rPr lang="fr-BE" sz="2500" b="1" dirty="0" smtClean="0">
                <a:solidFill>
                  <a:srgbClr val="FFFFFF"/>
                </a:solidFill>
                <a:latin typeface="Calibri"/>
              </a:rPr>
              <a:t>Sensitive area tables</a:t>
            </a:r>
            <a:endParaRPr lang="fr-BE" sz="2500" b="1" dirty="0" smtClean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78000"/>
              </a:lnSpc>
            </a:pPr>
            <a:endParaRPr lang="fr-BE" sz="2500" b="1" dirty="0" smtClean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78000"/>
              </a:lnSpc>
            </a:pPr>
            <a:endParaRPr dirty="0"/>
          </a:p>
          <a:p>
            <a:pPr algn="ctr">
              <a:lnSpc>
                <a:spcPct val="78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r>
              <a:rPr lang="fr-BE" sz="1500" b="1" dirty="0" err="1">
                <a:solidFill>
                  <a:srgbClr val="FFFFFF"/>
                </a:solidFill>
                <a:latin typeface="Calibri"/>
              </a:rPr>
              <a:t>European</a:t>
            </a:r>
            <a:r>
              <a:rPr lang="fr-BE" sz="1500" b="1" dirty="0">
                <a:solidFill>
                  <a:srgbClr val="FFFFFF"/>
                </a:solidFill>
                <a:latin typeface="Calibri"/>
              </a:rPr>
              <a:t> Commission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fr-BE" sz="1500" b="1" dirty="0" err="1">
                <a:solidFill>
                  <a:srgbClr val="FFFFFF"/>
                </a:solidFill>
                <a:latin typeface="Calibri"/>
              </a:rPr>
              <a:t>Directorate</a:t>
            </a:r>
            <a:r>
              <a:rPr lang="fr-BE" sz="1500" b="1" dirty="0">
                <a:solidFill>
                  <a:srgbClr val="FFFFFF"/>
                </a:solidFill>
                <a:latin typeface="Calibri"/>
              </a:rPr>
              <a:t> General for the </a:t>
            </a:r>
            <a:r>
              <a:rPr lang="fr-BE" sz="1500" b="1" dirty="0" err="1">
                <a:solidFill>
                  <a:srgbClr val="FFFFFF"/>
                </a:solidFill>
                <a:latin typeface="Calibri"/>
              </a:rPr>
              <a:t>Environment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fr-BE" sz="1500" b="1" dirty="0">
                <a:solidFill>
                  <a:srgbClr val="FFFFFF"/>
                </a:solidFill>
                <a:latin typeface="Calibri"/>
              </a:rPr>
              <a:t>unit C.2 - Marine </a:t>
            </a:r>
            <a:r>
              <a:rPr lang="fr-BE" sz="1500" b="1" dirty="0" err="1">
                <a:solidFill>
                  <a:srgbClr val="FFFFFF"/>
                </a:solidFill>
                <a:latin typeface="Calibri"/>
              </a:rPr>
              <a:t>Environment</a:t>
            </a:r>
            <a:r>
              <a:rPr lang="fr-BE" sz="1500" b="1" dirty="0">
                <a:solidFill>
                  <a:srgbClr val="FFFFFF"/>
                </a:solidFill>
                <a:latin typeface="Calibri"/>
              </a:rPr>
              <a:t> &amp; Water </a:t>
            </a:r>
            <a:r>
              <a:rPr lang="fr-BE" sz="1500" b="1" dirty="0" err="1" smtClean="0">
                <a:solidFill>
                  <a:srgbClr val="FFFFFF"/>
                </a:solidFill>
                <a:latin typeface="Calibri"/>
              </a:rPr>
              <a:t>Industry</a:t>
            </a:r>
            <a:endParaRPr lang="fr-BE" sz="1500" b="1" dirty="0" smtClean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fr-BE" sz="1500" b="1" dirty="0" smtClean="0">
                <a:solidFill>
                  <a:srgbClr val="FFFFFF"/>
                </a:solidFill>
                <a:latin typeface="Calibri"/>
              </a:rPr>
              <a:t>Bruno </a:t>
            </a:r>
            <a:r>
              <a:rPr lang="fr-BE" sz="1500" b="1" dirty="0" err="1" smtClean="0">
                <a:solidFill>
                  <a:srgbClr val="FFFFFF"/>
                </a:solidFill>
                <a:latin typeface="Calibri"/>
              </a:rPr>
              <a:t>Rakedjian</a:t>
            </a:r>
            <a:endParaRPr lang="fr-BE" sz="1500" b="1" dirty="0" smtClean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BE" sz="1500" b="1" dirty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BE" sz="1500" b="1" dirty="0" smtClean="0">
              <a:solidFill>
                <a:srgbClr val="FFFFFF"/>
              </a:solidFill>
              <a:latin typeface="Calibri"/>
            </a:endParaRPr>
          </a:p>
          <a:p>
            <a:pPr algn="ctr">
              <a:lnSpc>
                <a:spcPct val="78000"/>
              </a:lnSpc>
            </a:pPr>
            <a:endParaRPr dirty="0"/>
          </a:p>
        </p:txBody>
      </p:sp>
      <p:pic>
        <p:nvPicPr>
          <p:cNvPr id="91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-108520" y="1628640"/>
            <a:ext cx="3196080" cy="432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179512" y="1268640"/>
            <a:ext cx="8964488" cy="5544736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fr-BE" sz="2400" b="1" dirty="0" smtClean="0">
                <a:latin typeface="Verdana"/>
              </a:rPr>
              <a:t>Main changes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Less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sensitive areas are no more "sensitive areas".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They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are in a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separate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table</a:t>
            </a: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The sensitive area table has been split in four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separate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tables to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be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able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to manage situations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where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there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are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several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answers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per sensitive areas.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Some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parameters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have been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added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to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suppress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inconsistencies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.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E.g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starting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date of application of the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requirements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BE" sz="20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r-BE" sz="2000" dirty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 smtClean="0">
              <a:solidFill>
                <a:srgbClr val="00000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03727418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179512" y="1268640"/>
            <a:ext cx="8964488" cy="5544736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fr-BE" sz="2400" b="1" dirty="0" smtClean="0">
                <a:latin typeface="Verdana"/>
              </a:rPr>
              <a:t>Main changes</a:t>
            </a:r>
            <a:endParaRPr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400" dirty="0" err="1">
                <a:solidFill>
                  <a:srgbClr val="000000"/>
                </a:solidFill>
                <a:latin typeface="Verdana"/>
              </a:rPr>
              <a:t>Some</a:t>
            </a:r>
            <a:r>
              <a:rPr lang="fr-BE" sz="2400" dirty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>
                <a:solidFill>
                  <a:srgbClr val="000000"/>
                </a:solidFill>
                <a:latin typeface="Verdana"/>
              </a:rPr>
              <a:t>parameters</a:t>
            </a:r>
            <a:r>
              <a:rPr lang="fr-BE" sz="2400" dirty="0">
                <a:solidFill>
                  <a:srgbClr val="000000"/>
                </a:solidFill>
                <a:latin typeface="Verdana"/>
              </a:rPr>
              <a:t> </a:t>
            </a:r>
            <a:r>
              <a:rPr lang="fr-BE" sz="2400" dirty="0" err="1">
                <a:solidFill>
                  <a:srgbClr val="000000"/>
                </a:solidFill>
                <a:latin typeface="Verdana"/>
              </a:rPr>
              <a:t>related</a:t>
            </a:r>
            <a:r>
              <a:rPr lang="fr-BE" sz="2400" dirty="0">
                <a:solidFill>
                  <a:srgbClr val="000000"/>
                </a:solidFill>
                <a:latin typeface="Verdana"/>
              </a:rPr>
              <a:t> to the INSPIRE directive have been </a:t>
            </a:r>
            <a:r>
              <a:rPr lang="fr-BE" sz="2400" dirty="0" err="1">
                <a:solidFill>
                  <a:srgbClr val="000000"/>
                </a:solidFill>
                <a:latin typeface="Verdana"/>
              </a:rPr>
              <a:t>added</a:t>
            </a:r>
            <a:r>
              <a:rPr lang="fr-BE" sz="2400" dirty="0">
                <a:solidFill>
                  <a:srgbClr val="000000"/>
                </a:solidFill>
                <a:latin typeface="Verdana"/>
              </a:rPr>
              <a:t>. </a:t>
            </a:r>
            <a:r>
              <a:rPr lang="fr-BE" sz="2400" dirty="0" err="1">
                <a:solidFill>
                  <a:srgbClr val="000000"/>
                </a:solidFill>
                <a:latin typeface="Verdana"/>
              </a:rPr>
              <a:t>E.g</a:t>
            </a:r>
            <a:r>
              <a:rPr lang="fr-BE" sz="2400" dirty="0">
                <a:solidFill>
                  <a:srgbClr val="000000"/>
                </a:solidFill>
                <a:latin typeface="Verdana"/>
              </a:rPr>
              <a:t>. </a:t>
            </a:r>
            <a:r>
              <a:rPr lang="fr-BE" sz="2400" dirty="0" err="1">
                <a:solidFill>
                  <a:srgbClr val="000000"/>
                </a:solidFill>
                <a:latin typeface="Verdana"/>
              </a:rPr>
              <a:t>begin</a:t>
            </a:r>
            <a:r>
              <a:rPr lang="fr-BE" sz="2400" dirty="0">
                <a:solidFill>
                  <a:srgbClr val="000000"/>
                </a:solidFill>
                <a:latin typeface="Verdana"/>
              </a:rPr>
              <a:t> life or end of life of </a:t>
            </a:r>
            <a:r>
              <a:rPr lang="fr-BE" sz="2400" dirty="0" err="1">
                <a:solidFill>
                  <a:srgbClr val="000000"/>
                </a:solidFill>
                <a:latin typeface="Verdana"/>
              </a:rPr>
              <a:t>objects</a:t>
            </a:r>
            <a:r>
              <a:rPr lang="fr-BE" sz="2400" dirty="0">
                <a:solidFill>
                  <a:srgbClr val="000000"/>
                </a:solidFill>
                <a:latin typeface="Verdana"/>
              </a:rPr>
              <a:t>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A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specific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table has been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added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to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generate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the life of the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objects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.</a:t>
            </a: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In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order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to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facilitate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the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work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a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prefilled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 table has been </a:t>
            </a:r>
            <a:r>
              <a:rPr lang="fr-BE" sz="2400" dirty="0" err="1" smtClean="0">
                <a:solidFill>
                  <a:srgbClr val="000000"/>
                </a:solidFill>
                <a:latin typeface="Verdana"/>
              </a:rPr>
              <a:t>generated</a:t>
            </a:r>
            <a:r>
              <a:rPr lang="fr-BE" sz="2400" dirty="0" smtClean="0">
                <a:solidFill>
                  <a:srgbClr val="000000"/>
                </a:solidFill>
                <a:latin typeface="Verdana"/>
              </a:rPr>
              <a:t>.</a:t>
            </a:r>
          </a:p>
          <a:p>
            <a:pPr>
              <a:lnSpc>
                <a:spcPct val="100000"/>
              </a:lnSpc>
            </a:pPr>
            <a:endParaRPr lang="fr-BE" sz="2400" dirty="0" smtClean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>
              <a:solidFill>
                <a:srgbClr val="000000"/>
              </a:solidFill>
              <a:latin typeface="Verdana"/>
            </a:endParaRPr>
          </a:p>
          <a:p>
            <a:pPr>
              <a:lnSpc>
                <a:spcPct val="100000"/>
              </a:lnSpc>
            </a:pPr>
            <a:endParaRPr lang="fr-BE" sz="2400" dirty="0" smtClean="0">
              <a:solidFill>
                <a:srgbClr val="00000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00449731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342720" y="5661360"/>
            <a:ext cx="8197560" cy="977400"/>
          </a:xfrm>
          <a:prstGeom prst="rect">
            <a:avLst/>
          </a:prstGeom>
        </p:spPr>
        <p:txBody>
          <a:bodyPr lIns="81720" tIns="42480" rIns="81720" bIns="42480"/>
          <a:lstStyle/>
          <a:p>
            <a:pPr algn="ctr">
              <a:lnSpc>
                <a:spcPct val="100000"/>
              </a:lnSpc>
              <a:buFont typeface="StarSymbol"/>
              <a:buChar char=""/>
            </a:pPr>
            <a:r>
              <a:rPr lang="en-GB" sz="2500" i="1">
                <a:solidFill>
                  <a:srgbClr val="0F5494"/>
                </a:solidFill>
                <a:latin typeface="Verdana"/>
              </a:rPr>
              <a:t>Thank you for your attention.</a:t>
            </a:r>
            <a:endParaRPr/>
          </a:p>
        </p:txBody>
      </p:sp>
      <p:sp>
        <p:nvSpPr>
          <p:cNvPr id="100" name="CustomShape 2"/>
          <p:cNvSpPr/>
          <p:nvPr/>
        </p:nvSpPr>
        <p:spPr>
          <a:xfrm>
            <a:off x="532800" y="152640"/>
            <a:ext cx="8229240" cy="679320"/>
          </a:xfrm>
          <a:prstGeom prst="rect">
            <a:avLst/>
          </a:prstGeom>
          <a:noFill/>
          <a:ln>
            <a:noFill/>
          </a:ln>
        </p:spPr>
        <p:txBody>
          <a:bodyPr lIns="81720" tIns="42480" rIns="81720" bIns="4248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01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131840" y="1484640"/>
            <a:ext cx="2808456" cy="3148204"/>
          </a:xfrm>
          <a:prstGeom prst="rect">
            <a:avLst/>
          </a:prstGeom>
          <a:ln>
            <a:noFill/>
          </a:ln>
        </p:spPr>
      </p:pic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342720" y="5517232"/>
            <a:ext cx="8197920" cy="977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639" tIns="42452" rIns="81639" bIns="42452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358775" indent="0" algn="l" rtl="0" eaLnBrk="0" fontAlgn="base" hangingPunct="0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227523" indent="-227523" algn="ctr">
              <a:buSzPct val="100000"/>
              <a:tabLst>
                <a:tab pos="252004" algn="l"/>
                <a:tab pos="659530" algn="l"/>
                <a:tab pos="1067056" algn="l"/>
                <a:tab pos="1474582" algn="l"/>
                <a:tab pos="1882108" algn="l"/>
                <a:tab pos="2289634" algn="l"/>
                <a:tab pos="2697160" algn="l"/>
                <a:tab pos="3104686" algn="l"/>
                <a:tab pos="3512212" algn="l"/>
                <a:tab pos="3919738" algn="l"/>
                <a:tab pos="4327264" algn="l"/>
                <a:tab pos="4734790" algn="l"/>
                <a:tab pos="5142316" algn="l"/>
                <a:tab pos="5549842" algn="l"/>
                <a:tab pos="5957368" algn="l"/>
                <a:tab pos="6364894" algn="l"/>
                <a:tab pos="6772420" algn="l"/>
                <a:tab pos="7179946" algn="l"/>
                <a:tab pos="7587472" algn="l"/>
                <a:tab pos="7994998" algn="l"/>
              </a:tabLst>
            </a:pPr>
            <a:r>
              <a:rPr lang="en-GB" sz="4100" dirty="0" smtClean="0">
                <a:solidFill>
                  <a:srgbClr val="FFC000"/>
                </a:solidFill>
              </a:rPr>
              <a:t>Thank you for your attention</a:t>
            </a:r>
          </a:p>
          <a:p>
            <a:pPr marL="227523" indent="-227523" algn="ctr">
              <a:buSzPct val="100000"/>
              <a:tabLst>
                <a:tab pos="252004" algn="l"/>
                <a:tab pos="659530" algn="l"/>
                <a:tab pos="1067056" algn="l"/>
                <a:tab pos="1474582" algn="l"/>
                <a:tab pos="1882108" algn="l"/>
                <a:tab pos="2289634" algn="l"/>
                <a:tab pos="2697160" algn="l"/>
                <a:tab pos="3104686" algn="l"/>
                <a:tab pos="3512212" algn="l"/>
                <a:tab pos="3919738" algn="l"/>
                <a:tab pos="4327264" algn="l"/>
                <a:tab pos="4734790" algn="l"/>
                <a:tab pos="5142316" algn="l"/>
                <a:tab pos="5549842" algn="l"/>
                <a:tab pos="5957368" algn="l"/>
                <a:tab pos="6364894" algn="l"/>
                <a:tab pos="6772420" algn="l"/>
                <a:tab pos="7179946" algn="l"/>
                <a:tab pos="7587472" algn="l"/>
                <a:tab pos="7994998" algn="l"/>
              </a:tabLst>
            </a:pPr>
            <a:endParaRPr lang="en-GB" sz="2500" dirty="0" smtClean="0"/>
          </a:p>
          <a:p>
            <a:pPr marL="227523" indent="-227523" algn="ctr">
              <a:buSzPct val="100000"/>
              <a:tabLst>
                <a:tab pos="252004" algn="l"/>
                <a:tab pos="659530" algn="l"/>
                <a:tab pos="1067056" algn="l"/>
                <a:tab pos="1474582" algn="l"/>
                <a:tab pos="1882108" algn="l"/>
                <a:tab pos="2289634" algn="l"/>
                <a:tab pos="2697160" algn="l"/>
                <a:tab pos="3104686" algn="l"/>
                <a:tab pos="3512212" algn="l"/>
                <a:tab pos="3919738" algn="l"/>
                <a:tab pos="4327264" algn="l"/>
                <a:tab pos="4734790" algn="l"/>
                <a:tab pos="5142316" algn="l"/>
                <a:tab pos="5549842" algn="l"/>
                <a:tab pos="5957368" algn="l"/>
                <a:tab pos="6364894" algn="l"/>
                <a:tab pos="6772420" algn="l"/>
                <a:tab pos="7179946" algn="l"/>
                <a:tab pos="7587472" algn="l"/>
                <a:tab pos="7994998" algn="l"/>
              </a:tabLst>
            </a:pPr>
            <a:r>
              <a:rPr lang="fr-BE" sz="2500" dirty="0" smtClean="0">
                <a:solidFill>
                  <a:srgbClr val="FFC000"/>
                </a:solidFill>
              </a:rPr>
              <a:t>bruno.rakedjian@ec.europa.eu</a:t>
            </a:r>
            <a:endParaRPr lang="en-GB" sz="25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156</Words>
  <Application>Microsoft Office PowerPoint</Application>
  <PresentationFormat>On-screen Show (4:3)</PresentationFormat>
  <Paragraphs>44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RAKEDJIAN Bruno (ENV)</dc:creator>
  <cp:lastModifiedBy>RAKEDJIAN Bruno (ENV)</cp:lastModifiedBy>
  <cp:revision>32</cp:revision>
  <dcterms:modified xsi:type="dcterms:W3CDTF">2015-11-06T16:18:49Z</dcterms:modified>
</cp:coreProperties>
</file>