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2" r:id="rId2"/>
    <p:sldMasterId id="2147483764" r:id="rId3"/>
    <p:sldMasterId id="2147483777" r:id="rId4"/>
  </p:sldMasterIdLst>
  <p:notesMasterIdLst>
    <p:notesMasterId r:id="rId21"/>
  </p:notesMasterIdLst>
  <p:handoutMasterIdLst>
    <p:handoutMasterId r:id="rId22"/>
  </p:handoutMasterIdLst>
  <p:sldIdLst>
    <p:sldId id="403" r:id="rId5"/>
    <p:sldId id="539" r:id="rId6"/>
    <p:sldId id="515" r:id="rId7"/>
    <p:sldId id="535" r:id="rId8"/>
    <p:sldId id="531" r:id="rId9"/>
    <p:sldId id="536" r:id="rId10"/>
    <p:sldId id="502" r:id="rId11"/>
    <p:sldId id="538" r:id="rId12"/>
    <p:sldId id="540" r:id="rId13"/>
    <p:sldId id="537" r:id="rId14"/>
    <p:sldId id="545" r:id="rId15"/>
    <p:sldId id="533" r:id="rId16"/>
    <p:sldId id="544" r:id="rId17"/>
    <p:sldId id="546" r:id="rId18"/>
    <p:sldId id="547" r:id="rId19"/>
    <p:sldId id="517" r:id="rId20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6FD2"/>
    <a:srgbClr val="333300"/>
    <a:srgbClr val="2D5EC1"/>
    <a:srgbClr val="BDDEFF"/>
    <a:srgbClr val="99CCFF"/>
    <a:srgbClr val="FFFFFF"/>
    <a:srgbClr val="3166CF"/>
    <a:srgbClr val="FFD624"/>
    <a:srgbClr val="0F5494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>
        <p:scale>
          <a:sx n="100" d="100"/>
          <a:sy n="100" d="100"/>
        </p:scale>
        <p:origin x="-144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2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8" y="2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44751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8" y="9444751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2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8" y="2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70462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7" y="4723171"/>
            <a:ext cx="5445127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44751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8" y="9444751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16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639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68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5631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168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3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380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69906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781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878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4545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371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2558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2388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882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5183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544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4695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59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75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819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3537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9EB-69F1-4A7A-9525-848D1B65E8B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8016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038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2858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77024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591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545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75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9940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4588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7111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1586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0254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36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ChangeArrowheads="1"/>
          </p:cNvSpPr>
          <p:nvPr userDrawn="1"/>
        </p:nvSpPr>
        <p:spPr bwMode="auto">
          <a:xfrm>
            <a:off x="0" y="0"/>
            <a:ext cx="647700" cy="6859588"/>
          </a:xfrm>
          <a:prstGeom prst="rect">
            <a:avLst/>
          </a:prstGeom>
          <a:solidFill>
            <a:srgbClr val="0168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8835" name="Text Box 3"/>
          <p:cNvSpPr txBox="1">
            <a:spLocks noChangeArrowheads="1"/>
          </p:cNvSpPr>
          <p:nvPr userDrawn="1"/>
        </p:nvSpPr>
        <p:spPr bwMode="auto">
          <a:xfrm rot="16200000">
            <a:off x="-2935287" y="3038475"/>
            <a:ext cx="63515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de-DE" sz="1200">
                <a:solidFill>
                  <a:srgbClr val="CCCCFF"/>
                </a:solidFill>
                <a:latin typeface="Arial" charset="0"/>
              </a:rPr>
              <a:t>PIA - Prüfinstitut für Abwassertechnik GmbH</a:t>
            </a:r>
          </a:p>
        </p:txBody>
      </p:sp>
      <p:sp>
        <p:nvSpPr>
          <p:cNvPr id="248836" name="Rectangle 4"/>
          <p:cNvSpPr>
            <a:spLocks noChangeArrowheads="1"/>
          </p:cNvSpPr>
          <p:nvPr userDrawn="1"/>
        </p:nvSpPr>
        <p:spPr bwMode="auto">
          <a:xfrm>
            <a:off x="103188" y="6356350"/>
            <a:ext cx="9040812" cy="503238"/>
          </a:xfrm>
          <a:prstGeom prst="rect">
            <a:avLst/>
          </a:prstGeom>
          <a:solidFill>
            <a:srgbClr val="8AAA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8839" name="Rectangle 7"/>
          <p:cNvSpPr>
            <a:spLocks noChangeArrowheads="1"/>
          </p:cNvSpPr>
          <p:nvPr userDrawn="1"/>
        </p:nvSpPr>
        <p:spPr bwMode="auto">
          <a:xfrm>
            <a:off x="0" y="6354763"/>
            <a:ext cx="6477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8840" name="WordArt 8"/>
          <p:cNvSpPr>
            <a:spLocks noChangeAspect="1" noChangeArrowheads="1" noChangeShapeType="1"/>
          </p:cNvSpPr>
          <p:nvPr userDrawn="1"/>
        </p:nvSpPr>
        <p:spPr bwMode="auto">
          <a:xfrm>
            <a:off x="166688" y="6462713"/>
            <a:ext cx="315912" cy="287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kumimoji="1" lang="en-GB" sz="4400" b="0" kern="10" spc="-220" dirty="0">
                <a:solidFill>
                  <a:srgbClr val="0168B5"/>
                </a:solidFill>
                <a:latin typeface="Arial Black"/>
              </a:rPr>
              <a:t>PIA</a:t>
            </a:r>
          </a:p>
        </p:txBody>
      </p:sp>
      <p:sp>
        <p:nvSpPr>
          <p:cNvPr id="248841" name="Rectangle 9"/>
          <p:cNvSpPr>
            <a:spLocks noChangeArrowheads="1"/>
          </p:cNvSpPr>
          <p:nvPr userDrawn="1"/>
        </p:nvSpPr>
        <p:spPr bwMode="auto">
          <a:xfrm>
            <a:off x="647700" y="476250"/>
            <a:ext cx="8459788" cy="968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5CA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24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12C9EB-69F1-4A7A-9525-848D1B65E8B9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125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86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ed.com/talks/hans_rosling_shows_the_best_stats_you_ve_ever_seen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uwwtd.oieau.fr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12" y="1772816"/>
            <a:ext cx="3446485" cy="379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347864" y="1484784"/>
            <a:ext cx="5652120" cy="4911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 marL="250825" indent="-250825"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1pPr>
            <a:lvl2pPr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2pPr>
            <a:lvl3pPr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3pPr>
            <a:lvl4pPr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4pPr>
            <a:lvl5pPr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5pPr>
            <a:lvl6pPr marL="1524000" indent="-206375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6pPr>
            <a:lvl7pPr marL="1981200" indent="-206375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7pPr>
            <a:lvl8pPr marL="2438400" indent="-206375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8pPr>
            <a:lvl9pPr marL="2895600" indent="-206375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9pPr>
          </a:lstStyle>
          <a:p>
            <a:pPr algn="ctr">
              <a:lnSpc>
                <a:spcPct val="78000"/>
              </a:lnSpc>
            </a:pPr>
            <a:r>
              <a:rPr lang="en-GB" sz="3200" dirty="0" smtClean="0">
                <a:solidFill>
                  <a:srgbClr val="FFFFFF"/>
                </a:solidFill>
                <a:latin typeface="Calibri"/>
              </a:rPr>
              <a:t>UWWTD </a:t>
            </a:r>
            <a:r>
              <a:rPr lang="en-GB" sz="3200" dirty="0">
                <a:solidFill>
                  <a:srgbClr val="FFFFFF"/>
                </a:solidFill>
                <a:latin typeface="Calibri"/>
              </a:rPr>
              <a:t>expert group meeting</a:t>
            </a:r>
          </a:p>
          <a:p>
            <a:pPr algn="ctr">
              <a:lnSpc>
                <a:spcPct val="78000"/>
              </a:lnSpc>
            </a:pPr>
            <a:r>
              <a:rPr lang="fr-FR" sz="3200" dirty="0">
                <a:solidFill>
                  <a:schemeClr val="bg1"/>
                </a:solidFill>
                <a:latin typeface="Calibri" pitchFamily="34" charset="0"/>
              </a:rPr>
              <a:t>9 </a:t>
            </a:r>
            <a:r>
              <a:rPr lang="fr-FR" sz="3200" dirty="0" err="1">
                <a:solidFill>
                  <a:schemeClr val="bg1"/>
                </a:solidFill>
                <a:latin typeface="Calibri" pitchFamily="34" charset="0"/>
              </a:rPr>
              <a:t>November</a:t>
            </a:r>
            <a:r>
              <a:rPr lang="fr-FR" sz="32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fr-FR" sz="3200" dirty="0" smtClean="0">
                <a:solidFill>
                  <a:schemeClr val="bg1"/>
                </a:solidFill>
                <a:latin typeface="Calibri" pitchFamily="34" charset="0"/>
              </a:rPr>
              <a:t>2015</a:t>
            </a:r>
          </a:p>
          <a:p>
            <a:pPr algn="ctr">
              <a:lnSpc>
                <a:spcPct val="78000"/>
              </a:lnSpc>
            </a:pPr>
            <a:r>
              <a:rPr lang="fr-BE" sz="3200" dirty="0">
                <a:solidFill>
                  <a:srgbClr val="FFFFFF"/>
                </a:solidFill>
                <a:latin typeface="Calibri"/>
              </a:rPr>
              <a:t>Point </a:t>
            </a:r>
            <a:r>
              <a:rPr lang="fr-BE" sz="3200" dirty="0" smtClean="0">
                <a:solidFill>
                  <a:srgbClr val="FFFFFF"/>
                </a:solidFill>
                <a:latin typeface="Calibri"/>
              </a:rPr>
              <a:t>1.1</a:t>
            </a:r>
            <a:r>
              <a:rPr lang="fr-BE" sz="3200" dirty="0">
                <a:solidFill>
                  <a:srgbClr val="FFFFFF"/>
                </a:solidFill>
                <a:latin typeface="Calibri"/>
              </a:rPr>
              <a:t>.</a:t>
            </a:r>
          </a:p>
          <a:p>
            <a:pPr algn="ctr">
              <a:lnSpc>
                <a:spcPct val="78000"/>
              </a:lnSpc>
            </a:pPr>
            <a:endParaRPr lang="en-GB" sz="30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r>
              <a:rPr lang="en-GB" sz="3000" dirty="0" smtClean="0">
                <a:solidFill>
                  <a:schemeClr val="bg1"/>
                </a:solidFill>
                <a:latin typeface="Calibri" pitchFamily="34" charset="0"/>
              </a:rPr>
              <a:t>Structured Implementation and Information Framework (SIIF)</a:t>
            </a: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endParaRPr lang="fr-BE" sz="30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r>
              <a:rPr lang="fr-BE" sz="3000" dirty="0" smtClean="0">
                <a:solidFill>
                  <a:schemeClr val="bg1"/>
                </a:solidFill>
                <a:latin typeface="Calibri" pitchFamily="34" charset="0"/>
              </a:rPr>
              <a:t>the concept</a:t>
            </a: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endParaRPr lang="fr-BE" sz="3000" dirty="0">
              <a:solidFill>
                <a:schemeClr val="bg1"/>
              </a:solidFill>
              <a:latin typeface="Calibri" pitchFamily="34" charset="0"/>
            </a:endParaRP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endParaRPr lang="en-GB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fr-FR" sz="1500" dirty="0" err="1" smtClean="0">
                <a:solidFill>
                  <a:schemeClr val="bg1"/>
                </a:solidFill>
                <a:latin typeface="Calibri" pitchFamily="34" charset="0"/>
              </a:rPr>
              <a:t>European</a:t>
            </a:r>
            <a:r>
              <a:rPr lang="fr-FR" sz="15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fr-FR" sz="1500" dirty="0">
                <a:solidFill>
                  <a:schemeClr val="bg1"/>
                </a:solidFill>
                <a:latin typeface="Calibri" pitchFamily="34" charset="0"/>
              </a:rPr>
              <a:t>Commission</a:t>
            </a:r>
          </a:p>
          <a:p>
            <a:pPr algn="ctr"/>
            <a:r>
              <a:rPr lang="fr-FR" sz="1500" dirty="0">
                <a:solidFill>
                  <a:schemeClr val="bg1"/>
                </a:solidFill>
                <a:latin typeface="Calibri" pitchFamily="34" charset="0"/>
              </a:rPr>
              <a:t>Directorate General </a:t>
            </a:r>
            <a:r>
              <a:rPr lang="fr-FR" sz="1500" dirty="0" smtClean="0">
                <a:solidFill>
                  <a:schemeClr val="bg1"/>
                </a:solidFill>
                <a:latin typeface="Calibri" pitchFamily="34" charset="0"/>
              </a:rPr>
              <a:t>for </a:t>
            </a:r>
            <a:r>
              <a:rPr lang="fr-FR" sz="1500" dirty="0">
                <a:solidFill>
                  <a:schemeClr val="bg1"/>
                </a:solidFill>
                <a:latin typeface="Calibri" pitchFamily="34" charset="0"/>
              </a:rPr>
              <a:t>Environment</a:t>
            </a:r>
          </a:p>
          <a:p>
            <a:pPr algn="ctr"/>
            <a:r>
              <a:rPr lang="fr-FR" sz="1500" dirty="0">
                <a:solidFill>
                  <a:schemeClr val="bg1"/>
                </a:solidFill>
                <a:latin typeface="Calibri" pitchFamily="34" charset="0"/>
              </a:rPr>
              <a:t>U</a:t>
            </a:r>
            <a:r>
              <a:rPr lang="fr-FR" sz="1500" dirty="0" smtClean="0">
                <a:solidFill>
                  <a:schemeClr val="bg1"/>
                </a:solidFill>
                <a:latin typeface="Calibri" pitchFamily="34" charset="0"/>
              </a:rPr>
              <a:t>nit C.2 </a:t>
            </a:r>
            <a:r>
              <a:rPr lang="fr-FR" sz="1500" dirty="0">
                <a:solidFill>
                  <a:schemeClr val="bg1"/>
                </a:solidFill>
                <a:latin typeface="Calibri" pitchFamily="34" charset="0"/>
              </a:rPr>
              <a:t>- Marine Environment &amp; Water </a:t>
            </a:r>
            <a:r>
              <a:rPr lang="fr-FR" sz="1500" dirty="0" err="1" smtClean="0">
                <a:solidFill>
                  <a:schemeClr val="bg1"/>
                </a:solidFill>
                <a:latin typeface="Calibri" pitchFamily="34" charset="0"/>
              </a:rPr>
              <a:t>Industry</a:t>
            </a:r>
            <a:endParaRPr lang="fr-FR" sz="15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Calibri" pitchFamily="34" charset="0"/>
              </a:rPr>
              <a:t>Bruno </a:t>
            </a:r>
            <a:r>
              <a:rPr lang="fr-FR" sz="1500" dirty="0" err="1" smtClean="0">
                <a:solidFill>
                  <a:schemeClr val="bg1"/>
                </a:solidFill>
                <a:latin typeface="Calibri" pitchFamily="34" charset="0"/>
              </a:rPr>
              <a:t>Rakedjian</a:t>
            </a:r>
            <a:endParaRPr lang="fr-FR" sz="15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fr-FR" sz="1500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fr-FR" sz="15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fr-FR" sz="1500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fr-FR" sz="15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endParaRPr lang="en-GB" sz="15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6700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388424" y="6269965"/>
            <a:ext cx="727001" cy="2606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331640" y="116632"/>
            <a:ext cx="169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4800" dirty="0">
                <a:solidFill>
                  <a:schemeClr val="bg1"/>
                </a:solidFill>
              </a:rPr>
              <a:t>SIIF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2498" y="1268760"/>
            <a:ext cx="9144000" cy="954107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3166CF"/>
                </a:solidFill>
              </a:rPr>
              <a:t>The first priority of the SIIF IT development: improvement of dissemination of data</a:t>
            </a: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5148064" y="2420889"/>
            <a:ext cx="3545544" cy="26743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420888"/>
            <a:ext cx="3600400" cy="267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7505" y="536923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 smtClean="0">
                <a:solidFill>
                  <a:srgbClr val="3166CF"/>
                </a:solidFill>
              </a:rPr>
              <a:t>Reference Slides from Hans </a:t>
            </a:r>
            <a:r>
              <a:rPr lang="en-GB" sz="1100" dirty="0" err="1" smtClean="0">
                <a:solidFill>
                  <a:srgbClr val="3166CF"/>
                </a:solidFill>
              </a:rPr>
              <a:t>Rosling</a:t>
            </a:r>
            <a:r>
              <a:rPr lang="en-GB" sz="1100" dirty="0" smtClean="0">
                <a:solidFill>
                  <a:srgbClr val="3166CF"/>
                </a:solidFill>
              </a:rPr>
              <a:t> TED video (15 minutes after the beginning)</a:t>
            </a:r>
            <a:endParaRPr lang="en-GB" sz="1100" dirty="0" smtClean="0">
              <a:solidFill>
                <a:srgbClr val="3166CF"/>
              </a:solidFill>
              <a:hlinkClick r:id="rId4"/>
            </a:endParaRPr>
          </a:p>
          <a:p>
            <a:pPr algn="ctr"/>
            <a:r>
              <a:rPr lang="en-GB" sz="1100" dirty="0" smtClean="0">
                <a:solidFill>
                  <a:srgbClr val="3166CF"/>
                </a:solidFill>
                <a:hlinkClick r:id="rId4"/>
              </a:rPr>
              <a:t>https</a:t>
            </a:r>
            <a:r>
              <a:rPr lang="en-GB" sz="1100" dirty="0">
                <a:solidFill>
                  <a:srgbClr val="3166CF"/>
                </a:solidFill>
                <a:hlinkClick r:id="rId4"/>
              </a:rPr>
              <a:t>://</a:t>
            </a:r>
            <a:r>
              <a:rPr lang="en-GB" sz="1100" dirty="0" smtClean="0">
                <a:solidFill>
                  <a:srgbClr val="3166CF"/>
                </a:solidFill>
                <a:hlinkClick r:id="rId4"/>
              </a:rPr>
              <a:t>www.ted.com/talks/hans_rosling_shows_the_best_stats_you_ve_ever_seen</a:t>
            </a:r>
            <a:endParaRPr lang="en-GB" sz="1100" dirty="0" smtClean="0">
              <a:solidFill>
                <a:srgbClr val="3166CF"/>
              </a:solidFill>
            </a:endParaRPr>
          </a:p>
          <a:p>
            <a:pPr algn="ctr"/>
            <a:endParaRPr lang="fr-BE" sz="1100" dirty="0">
              <a:solidFill>
                <a:srgbClr val="3166CF"/>
              </a:solidFill>
            </a:endParaRPr>
          </a:p>
          <a:p>
            <a:pPr algn="ctr"/>
            <a:endParaRPr lang="en-GB" sz="1100" dirty="0" smtClean="0">
              <a:solidFill>
                <a:srgbClr val="3166CF"/>
              </a:solidFill>
            </a:endParaRPr>
          </a:p>
          <a:p>
            <a:pPr algn="ctr"/>
            <a:r>
              <a:rPr lang="en-GB" sz="2800" dirty="0" smtClean="0">
                <a:solidFill>
                  <a:srgbClr val="3166CF"/>
                </a:solidFill>
              </a:rPr>
              <a:t>and </a:t>
            </a:r>
            <a:r>
              <a:rPr lang="en-GB" sz="2800" dirty="0">
                <a:solidFill>
                  <a:srgbClr val="3166CF"/>
                </a:solidFill>
              </a:rPr>
              <a:t>improvement of the reporting process</a:t>
            </a:r>
          </a:p>
        </p:txBody>
      </p:sp>
      <p:sp>
        <p:nvSpPr>
          <p:cNvPr id="14" name="Pentagon 13"/>
          <p:cNvSpPr/>
          <p:nvPr/>
        </p:nvSpPr>
        <p:spPr>
          <a:xfrm>
            <a:off x="4217051" y="3616325"/>
            <a:ext cx="641350" cy="279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81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15616" y="14055"/>
            <a:ext cx="169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4800" dirty="0">
                <a:solidFill>
                  <a:schemeClr val="bg1"/>
                </a:solidFill>
              </a:rPr>
              <a:t>SIIF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763" y="1412776"/>
            <a:ext cx="90547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70C0"/>
                </a:solidFill>
              </a:rPr>
              <a:t>I</a:t>
            </a:r>
            <a:r>
              <a:rPr lang="en-GB" sz="3200" dirty="0" smtClean="0">
                <a:solidFill>
                  <a:srgbClr val="0070C0"/>
                </a:solidFill>
              </a:rPr>
              <a:t>mplementation </a:t>
            </a:r>
            <a:r>
              <a:rPr lang="en-GB" sz="3200" dirty="0">
                <a:solidFill>
                  <a:srgbClr val="0070C0"/>
                </a:solidFill>
              </a:rPr>
              <a:t>of an open source dissemination IT toolbox.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70C0"/>
                </a:solidFill>
              </a:rPr>
              <a:t>Providing </a:t>
            </a:r>
            <a:r>
              <a:rPr lang="en-GB" sz="3200" dirty="0">
                <a:solidFill>
                  <a:srgbClr val="0070C0"/>
                </a:solidFill>
              </a:rPr>
              <a:t>EU MS a cheap way to implement the Article 11 of the INSPIRE directive and thus to develop their national waste water website.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70C0"/>
                </a:solidFill>
              </a:rPr>
              <a:t>The framework of this website can also be adapted to </a:t>
            </a:r>
            <a:r>
              <a:rPr lang="en-GB" sz="3200" dirty="0" smtClean="0">
                <a:solidFill>
                  <a:srgbClr val="0070C0"/>
                </a:solidFill>
              </a:rPr>
              <a:t>be used in </a:t>
            </a:r>
            <a:r>
              <a:rPr lang="en-GB" sz="3200" dirty="0">
                <a:solidFill>
                  <a:srgbClr val="0070C0"/>
                </a:solidFill>
              </a:rPr>
              <a:t>other European Policies.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5417765" y="-59348"/>
            <a:ext cx="375895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8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Arial Unicode MS" pitchFamily="34" charset="-128"/>
                <a:cs typeface="Arial Unicode MS" pitchFamily="34" charset="-128"/>
              </a:rPr>
              <a:t>The first operational Brick</a:t>
            </a:r>
            <a:endParaRPr kumimoji="0" lang="en-GB" altLang="zh-CN" sz="280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42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87624" y="2208"/>
            <a:ext cx="169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4800" dirty="0">
                <a:solidFill>
                  <a:schemeClr val="bg1"/>
                </a:solidFill>
              </a:rPr>
              <a:t>SIIF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417765" y="-59348"/>
            <a:ext cx="375895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8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Arial Unicode MS" pitchFamily="34" charset="-128"/>
                <a:cs typeface="Arial Unicode MS" pitchFamily="34" charset="-128"/>
              </a:rPr>
              <a:t>The first operational Brick</a:t>
            </a:r>
            <a:endParaRPr kumimoji="0" lang="en-GB" altLang="zh-CN" sz="280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7962" y="1427584"/>
            <a:ext cx="9064153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3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ilom"/>
                <a:ea typeface="Arial Unicode MS" pitchFamily="34" charset="-128"/>
                <a:cs typeface="Arial Unicode MS" pitchFamily="34" charset="-128"/>
              </a:rPr>
              <a:t>Generic waste water dissemination tool useful</a:t>
            </a:r>
            <a:r>
              <a:rPr kumimoji="0" lang="en-GB" altLang="zh-CN" sz="3000" b="0" i="0" u="none" strike="noStrike" cap="none" normalizeH="0" dirty="0" smtClean="0">
                <a:ln>
                  <a:noFill/>
                </a:ln>
                <a:solidFill>
                  <a:srgbClr val="000080"/>
                </a:solidFill>
                <a:effectLst/>
                <a:latin typeface="Silom"/>
                <a:ea typeface="Arial Unicode MS" pitchFamily="34" charset="-128"/>
                <a:cs typeface="Arial Unicode MS" pitchFamily="34" charset="-128"/>
              </a:rPr>
              <a:t> for national dissemination of waste water data </a:t>
            </a:r>
            <a:r>
              <a:rPr kumimoji="0" lang="en-GB" altLang="zh-CN" sz="3000" b="0" i="0" u="sng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ilom"/>
                <a:ea typeface="Arial Unicode MS" pitchFamily="34" charset="-128"/>
                <a:cs typeface="Arial Unicode MS" pitchFamily="34" charset="-128"/>
                <a:hlinkClick r:id="rId2"/>
              </a:rPr>
              <a:t>http://uwwtd.oieau.fr/</a:t>
            </a:r>
            <a:endParaRPr kumimoji="0" lang="en-GB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04912"/>
            <a:ext cx="4566437" cy="342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2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79512" y="116051"/>
            <a:ext cx="3651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3600" dirty="0" smtClean="0">
                <a:solidFill>
                  <a:schemeClr val="bg1"/>
                </a:solidFill>
              </a:rPr>
              <a:t>SIIF-UWWTD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818" y="1052736"/>
            <a:ext cx="8892480" cy="618455"/>
          </a:xfrm>
        </p:spPr>
        <p:txBody>
          <a:bodyPr>
            <a:normAutofit fontScale="90000"/>
          </a:bodyPr>
          <a:lstStyle/>
          <a:p>
            <a:pPr algn="ctr"/>
            <a:r>
              <a:rPr lang="fr-BE" sz="4000" b="1" dirty="0" err="1" smtClean="0">
                <a:solidFill>
                  <a:srgbClr val="2D5EC1"/>
                </a:solidFill>
              </a:rPr>
              <a:t>What</a:t>
            </a:r>
            <a:r>
              <a:rPr lang="fr-BE" sz="4000" b="1" dirty="0" smtClean="0">
                <a:solidFill>
                  <a:srgbClr val="2D5EC1"/>
                </a:solidFill>
              </a:rPr>
              <a:t> has been </a:t>
            </a:r>
            <a:r>
              <a:rPr lang="fr-BE" sz="4000" b="1" dirty="0" err="1" smtClean="0">
                <a:solidFill>
                  <a:srgbClr val="2D5EC1"/>
                </a:solidFill>
              </a:rPr>
              <a:t>done</a:t>
            </a:r>
            <a:r>
              <a:rPr lang="fr-BE" sz="4000" b="1" dirty="0" smtClean="0">
                <a:solidFill>
                  <a:srgbClr val="2D5EC1"/>
                </a:solidFill>
              </a:rPr>
              <a:t> and has </a:t>
            </a:r>
            <a:r>
              <a:rPr lang="fr-BE" sz="4000" b="1" dirty="0" err="1" smtClean="0">
                <a:solidFill>
                  <a:srgbClr val="2D5EC1"/>
                </a:solidFill>
              </a:rPr>
              <a:t>still</a:t>
            </a:r>
            <a:r>
              <a:rPr lang="fr-BE" sz="4000" b="1" dirty="0" smtClean="0">
                <a:solidFill>
                  <a:srgbClr val="2D5EC1"/>
                </a:solidFill>
              </a:rPr>
              <a:t> to </a:t>
            </a:r>
            <a:r>
              <a:rPr lang="fr-BE" sz="4000" b="1" dirty="0" err="1" smtClean="0">
                <a:solidFill>
                  <a:srgbClr val="2D5EC1"/>
                </a:solidFill>
              </a:rPr>
              <a:t>be</a:t>
            </a:r>
            <a:r>
              <a:rPr lang="fr-BE" sz="4000" b="1" dirty="0" smtClean="0">
                <a:solidFill>
                  <a:srgbClr val="2D5EC1"/>
                </a:solidFill>
              </a:rPr>
              <a:t> </a:t>
            </a:r>
            <a:r>
              <a:rPr lang="fr-BE" sz="4000" b="1" dirty="0" err="1" smtClean="0">
                <a:solidFill>
                  <a:srgbClr val="2D5EC1"/>
                </a:solidFill>
              </a:rPr>
              <a:t>done</a:t>
            </a:r>
            <a:endParaRPr lang="en-GB" sz="4800" b="1" dirty="0">
              <a:solidFill>
                <a:srgbClr val="2D5EC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497" y="2841650"/>
            <a:ext cx="3742030" cy="312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67545" y="2492896"/>
            <a:ext cx="2592288" cy="21602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95537" y="5013176"/>
            <a:ext cx="3024336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667898" y="2265586"/>
            <a:ext cx="288031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83769" y="1628800"/>
            <a:ext cx="6329830" cy="6155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sz="1700" dirty="0" err="1" smtClean="0">
                <a:solidFill>
                  <a:srgbClr val="92D050"/>
                </a:solidFill>
              </a:rPr>
              <a:t>Answer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given</a:t>
            </a:r>
            <a:r>
              <a:rPr lang="fr-BE" sz="1700" dirty="0" smtClean="0">
                <a:solidFill>
                  <a:srgbClr val="92D050"/>
                </a:solidFill>
              </a:rPr>
              <a:t> by </a:t>
            </a:r>
            <a:r>
              <a:rPr lang="fr-BE" sz="1700" dirty="0" err="1">
                <a:solidFill>
                  <a:srgbClr val="92D050"/>
                </a:solidFill>
              </a:rPr>
              <a:t>o</a:t>
            </a:r>
            <a:r>
              <a:rPr lang="fr-BE" sz="1700" dirty="0" err="1" smtClean="0">
                <a:solidFill>
                  <a:srgbClr val="92D050"/>
                </a:solidFill>
              </a:rPr>
              <a:t>ngoing</a:t>
            </a:r>
            <a:r>
              <a:rPr lang="fr-BE" sz="1700" dirty="0" smtClean="0">
                <a:solidFill>
                  <a:srgbClr val="92D050"/>
                </a:solidFill>
              </a:rPr>
              <a:t> SIIF </a:t>
            </a:r>
            <a:r>
              <a:rPr lang="fr-BE" sz="1700" dirty="0" err="1" smtClean="0">
                <a:solidFill>
                  <a:srgbClr val="92D050"/>
                </a:solidFill>
              </a:rPr>
              <a:t>project</a:t>
            </a:r>
            <a:r>
              <a:rPr lang="fr-BE" sz="1700" dirty="0" smtClean="0">
                <a:solidFill>
                  <a:srgbClr val="92D050"/>
                </a:solidFill>
              </a:rPr>
              <a:t> for MS </a:t>
            </a:r>
            <a:r>
              <a:rPr lang="fr-BE" sz="1700" dirty="0" err="1" smtClean="0">
                <a:solidFill>
                  <a:srgbClr val="92D050"/>
                </a:solidFill>
              </a:rPr>
              <a:t>that</a:t>
            </a:r>
            <a:r>
              <a:rPr lang="fr-BE" sz="1700" dirty="0" smtClean="0">
                <a:solidFill>
                  <a:srgbClr val="92D050"/>
                </a:solidFill>
              </a:rPr>
              <a:t> are not able to </a:t>
            </a:r>
            <a:r>
              <a:rPr lang="fr-BE" sz="1700" dirty="0" err="1" smtClean="0">
                <a:solidFill>
                  <a:srgbClr val="92D050"/>
                </a:solidFill>
              </a:rPr>
              <a:t>developp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their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own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website</a:t>
            </a:r>
            <a:endParaRPr lang="en-GB" sz="1700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1438" y="2344812"/>
            <a:ext cx="5905577" cy="21852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sz="1700" dirty="0" err="1" smtClean="0">
                <a:solidFill>
                  <a:srgbClr val="92D050"/>
                </a:solidFill>
              </a:rPr>
              <a:t>Answer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partially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given</a:t>
            </a:r>
            <a:r>
              <a:rPr lang="fr-BE" sz="1700" dirty="0" smtClean="0">
                <a:solidFill>
                  <a:srgbClr val="92D050"/>
                </a:solidFill>
              </a:rPr>
              <a:t> by the </a:t>
            </a:r>
            <a:r>
              <a:rPr lang="fr-BE" sz="1700" dirty="0" err="1" smtClean="0">
                <a:solidFill>
                  <a:srgbClr val="92D050"/>
                </a:solidFill>
              </a:rPr>
              <a:t>ongoing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development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above</a:t>
            </a:r>
            <a:r>
              <a:rPr lang="fr-BE" sz="1700" dirty="0" smtClean="0">
                <a:solidFill>
                  <a:srgbClr val="92D050"/>
                </a:solidFill>
              </a:rPr>
              <a:t> and by the </a:t>
            </a:r>
            <a:r>
              <a:rPr lang="fr-BE" sz="1700" dirty="0" err="1" smtClean="0">
                <a:solidFill>
                  <a:srgbClr val="92D050"/>
                </a:solidFill>
              </a:rPr>
              <a:t>tools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provided</a:t>
            </a:r>
            <a:r>
              <a:rPr lang="fr-BE" sz="1700" dirty="0" smtClean="0">
                <a:solidFill>
                  <a:srgbClr val="92D050"/>
                </a:solidFill>
              </a:rPr>
              <a:t> by EEA/ETC</a:t>
            </a:r>
          </a:p>
          <a:p>
            <a:r>
              <a:rPr lang="fr-BE" sz="1700" dirty="0" err="1" smtClean="0">
                <a:solidFill>
                  <a:srgbClr val="FFC000"/>
                </a:solidFill>
              </a:rPr>
              <a:t>Need</a:t>
            </a:r>
            <a:r>
              <a:rPr lang="fr-BE" sz="1700" dirty="0" smtClean="0">
                <a:solidFill>
                  <a:srgbClr val="FFC000"/>
                </a:solidFill>
              </a:rPr>
              <a:t> to have a good collection </a:t>
            </a:r>
            <a:r>
              <a:rPr lang="fr-BE" sz="1700" dirty="0" err="1" smtClean="0">
                <a:solidFill>
                  <a:srgbClr val="FFC000"/>
                </a:solidFill>
              </a:rPr>
              <a:t>tool</a:t>
            </a:r>
            <a:r>
              <a:rPr lang="fr-BE" sz="1700" dirty="0" smtClean="0">
                <a:solidFill>
                  <a:srgbClr val="FFC000"/>
                </a:solidFill>
              </a:rPr>
              <a:t> </a:t>
            </a:r>
            <a:r>
              <a:rPr lang="fr-BE" sz="1700" dirty="0" err="1" smtClean="0">
                <a:solidFill>
                  <a:srgbClr val="FFC000"/>
                </a:solidFill>
              </a:rPr>
              <a:t>at</a:t>
            </a:r>
            <a:r>
              <a:rPr lang="fr-BE" sz="1700" dirty="0" smtClean="0">
                <a:solidFill>
                  <a:srgbClr val="FFC000"/>
                </a:solidFill>
              </a:rPr>
              <a:t> national </a:t>
            </a:r>
            <a:r>
              <a:rPr lang="fr-BE" sz="1700" dirty="0" err="1" smtClean="0">
                <a:solidFill>
                  <a:srgbClr val="FFC000"/>
                </a:solidFill>
              </a:rPr>
              <a:t>level</a:t>
            </a:r>
            <a:r>
              <a:rPr lang="fr-BE" sz="1700" dirty="0" smtClean="0">
                <a:solidFill>
                  <a:srgbClr val="FFC000"/>
                </a:solidFill>
              </a:rPr>
              <a:t>. </a:t>
            </a:r>
            <a:r>
              <a:rPr lang="fr-BE" sz="1700" dirty="0" smtClean="0">
                <a:solidFill>
                  <a:srgbClr val="FF0000"/>
                </a:solidFill>
              </a:rPr>
              <a:t>(</a:t>
            </a:r>
            <a:r>
              <a:rPr lang="fr-BE" sz="1700" dirty="0" err="1" smtClean="0">
                <a:solidFill>
                  <a:srgbClr val="FF0000"/>
                </a:solidFill>
              </a:rPr>
              <a:t>weakness</a:t>
            </a:r>
            <a:r>
              <a:rPr lang="fr-BE" sz="1700" dirty="0" smtClean="0">
                <a:solidFill>
                  <a:srgbClr val="FF0000"/>
                </a:solidFill>
              </a:rPr>
              <a:t> of the </a:t>
            </a:r>
            <a:r>
              <a:rPr lang="fr-BE" sz="1700" dirty="0" err="1" smtClean="0">
                <a:solidFill>
                  <a:srgbClr val="FF0000"/>
                </a:solidFill>
              </a:rPr>
              <a:t>reporting</a:t>
            </a:r>
            <a:r>
              <a:rPr lang="fr-BE" sz="1700" dirty="0" smtClean="0">
                <a:solidFill>
                  <a:srgbClr val="FF0000"/>
                </a:solidFill>
              </a:rPr>
              <a:t> </a:t>
            </a:r>
            <a:r>
              <a:rPr lang="fr-BE" sz="1700" dirty="0" err="1" smtClean="0">
                <a:solidFill>
                  <a:srgbClr val="FF0000"/>
                </a:solidFill>
              </a:rPr>
              <a:t>process</a:t>
            </a:r>
            <a:r>
              <a:rPr lang="fr-BE" sz="1700" dirty="0" smtClean="0">
                <a:solidFill>
                  <a:srgbClr val="FF0000"/>
                </a:solidFill>
              </a:rPr>
              <a:t> for </a:t>
            </a:r>
            <a:r>
              <a:rPr lang="fr-BE" sz="1700" dirty="0" err="1" smtClean="0">
                <a:solidFill>
                  <a:srgbClr val="FF0000"/>
                </a:solidFill>
              </a:rPr>
              <a:t>some</a:t>
            </a:r>
            <a:r>
              <a:rPr lang="fr-BE" sz="1700" dirty="0" smtClean="0">
                <a:solidFill>
                  <a:srgbClr val="FF0000"/>
                </a:solidFill>
              </a:rPr>
              <a:t> MS)</a:t>
            </a:r>
          </a:p>
          <a:p>
            <a:r>
              <a:rPr lang="fr-BE" sz="1700" dirty="0" smtClean="0">
                <a:solidFill>
                  <a:srgbClr val="FFC000"/>
                </a:solidFill>
              </a:rPr>
              <a:t>Is </a:t>
            </a:r>
            <a:r>
              <a:rPr lang="fr-BE" sz="1700" dirty="0" err="1" smtClean="0">
                <a:solidFill>
                  <a:srgbClr val="FFC000"/>
                </a:solidFill>
              </a:rPr>
              <a:t>there</a:t>
            </a:r>
            <a:r>
              <a:rPr lang="fr-BE" sz="1700" dirty="0" smtClean="0">
                <a:solidFill>
                  <a:srgbClr val="FFC000"/>
                </a:solidFill>
              </a:rPr>
              <a:t> a </a:t>
            </a:r>
            <a:r>
              <a:rPr lang="fr-BE" sz="1700" dirty="0" err="1" smtClean="0">
                <a:solidFill>
                  <a:srgbClr val="FFC000"/>
                </a:solidFill>
              </a:rPr>
              <a:t>need</a:t>
            </a:r>
            <a:r>
              <a:rPr lang="fr-BE" sz="1700" dirty="0" smtClean="0">
                <a:solidFill>
                  <a:srgbClr val="FFC000"/>
                </a:solidFill>
              </a:rPr>
              <a:t> to </a:t>
            </a:r>
            <a:r>
              <a:rPr lang="fr-BE" sz="1700" dirty="0" err="1" smtClean="0">
                <a:solidFill>
                  <a:srgbClr val="FFC000"/>
                </a:solidFill>
              </a:rPr>
              <a:t>develop</a:t>
            </a:r>
            <a:r>
              <a:rPr lang="fr-BE" sz="1700" dirty="0" smtClean="0">
                <a:solidFill>
                  <a:srgbClr val="FFC000"/>
                </a:solidFill>
              </a:rPr>
              <a:t> a </a:t>
            </a:r>
            <a:r>
              <a:rPr lang="fr-BE" sz="1700" dirty="0" err="1" smtClean="0">
                <a:solidFill>
                  <a:srgbClr val="FFC000"/>
                </a:solidFill>
              </a:rPr>
              <a:t>European</a:t>
            </a:r>
            <a:r>
              <a:rPr lang="fr-BE" sz="1700" dirty="0" smtClean="0">
                <a:solidFill>
                  <a:srgbClr val="FFC000"/>
                </a:solidFill>
              </a:rPr>
              <a:t> </a:t>
            </a:r>
            <a:r>
              <a:rPr lang="fr-BE" sz="1700" dirty="0" err="1" smtClean="0">
                <a:solidFill>
                  <a:srgbClr val="FFC000"/>
                </a:solidFill>
              </a:rPr>
              <a:t>generic</a:t>
            </a:r>
            <a:r>
              <a:rPr lang="fr-BE" sz="1700" dirty="0" smtClean="0">
                <a:solidFill>
                  <a:srgbClr val="FFC000"/>
                </a:solidFill>
              </a:rPr>
              <a:t> collection </a:t>
            </a:r>
            <a:r>
              <a:rPr lang="fr-BE" sz="1700" dirty="0" err="1" smtClean="0">
                <a:solidFill>
                  <a:srgbClr val="FFC000"/>
                </a:solidFill>
              </a:rPr>
              <a:t>tool</a:t>
            </a:r>
            <a:r>
              <a:rPr lang="fr-BE" sz="1700" dirty="0" smtClean="0">
                <a:solidFill>
                  <a:srgbClr val="FFC000"/>
                </a:solidFill>
              </a:rPr>
              <a:t> </a:t>
            </a:r>
            <a:r>
              <a:rPr lang="fr-BE" sz="1700" dirty="0" err="1" smtClean="0">
                <a:solidFill>
                  <a:srgbClr val="FFC000"/>
                </a:solidFill>
              </a:rPr>
              <a:t>adapted</a:t>
            </a:r>
            <a:r>
              <a:rPr lang="fr-BE" sz="1700" dirty="0" smtClean="0">
                <a:solidFill>
                  <a:srgbClr val="FFC000"/>
                </a:solidFill>
              </a:rPr>
              <a:t> to the data model ?</a:t>
            </a:r>
            <a:endParaRPr lang="en-GB" sz="1700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97685" y="4653136"/>
            <a:ext cx="5266803" cy="19236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sz="1700" dirty="0" err="1" smtClean="0">
                <a:solidFill>
                  <a:srgbClr val="92D050"/>
                </a:solidFill>
              </a:rPr>
              <a:t>Existing</a:t>
            </a:r>
            <a:r>
              <a:rPr lang="fr-BE" sz="1700" dirty="0" smtClean="0">
                <a:solidFill>
                  <a:srgbClr val="92D050"/>
                </a:solidFill>
              </a:rPr>
              <a:t> </a:t>
            </a:r>
            <a:r>
              <a:rPr lang="fr-BE" sz="1700" dirty="0" err="1" smtClean="0">
                <a:solidFill>
                  <a:srgbClr val="92D050"/>
                </a:solidFill>
              </a:rPr>
              <a:t>common</a:t>
            </a:r>
            <a:r>
              <a:rPr lang="fr-BE" sz="1700" dirty="0" smtClean="0">
                <a:solidFill>
                  <a:srgbClr val="92D050"/>
                </a:solidFill>
              </a:rPr>
              <a:t> data </a:t>
            </a:r>
            <a:r>
              <a:rPr lang="fr-BE" sz="1700" dirty="0" smtClean="0">
                <a:solidFill>
                  <a:srgbClr val="92D050"/>
                </a:solidFill>
              </a:rPr>
              <a:t>model, QA/QC </a:t>
            </a:r>
            <a:r>
              <a:rPr lang="fr-BE" sz="1700" dirty="0" err="1" smtClean="0">
                <a:solidFill>
                  <a:srgbClr val="92D050"/>
                </a:solidFill>
              </a:rPr>
              <a:t>rules</a:t>
            </a:r>
            <a:r>
              <a:rPr lang="fr-BE" sz="1700" dirty="0" smtClean="0">
                <a:solidFill>
                  <a:srgbClr val="92D050"/>
                </a:solidFill>
              </a:rPr>
              <a:t> and guidance for UWW </a:t>
            </a:r>
            <a:r>
              <a:rPr lang="fr-BE" sz="1700" dirty="0" err="1" smtClean="0">
                <a:solidFill>
                  <a:srgbClr val="92D050"/>
                </a:solidFill>
              </a:rPr>
              <a:t>policy</a:t>
            </a:r>
            <a:endParaRPr lang="fr-BE" sz="1700" dirty="0" smtClean="0">
              <a:solidFill>
                <a:srgbClr val="92D050"/>
              </a:solidFill>
            </a:endParaRPr>
          </a:p>
          <a:p>
            <a:r>
              <a:rPr lang="fr-BE" sz="1700" dirty="0">
                <a:solidFill>
                  <a:srgbClr val="FFC000"/>
                </a:solidFill>
              </a:rPr>
              <a:t>H</a:t>
            </a:r>
            <a:r>
              <a:rPr lang="fr-BE" sz="1700" dirty="0" smtClean="0">
                <a:solidFill>
                  <a:srgbClr val="FFC000"/>
                </a:solidFill>
              </a:rPr>
              <a:t>as to </a:t>
            </a:r>
            <a:r>
              <a:rPr lang="fr-BE" sz="1700" dirty="0" err="1" smtClean="0">
                <a:solidFill>
                  <a:srgbClr val="FFC000"/>
                </a:solidFill>
              </a:rPr>
              <a:t>be</a:t>
            </a:r>
            <a:r>
              <a:rPr lang="fr-BE" sz="1700" dirty="0" smtClean="0">
                <a:solidFill>
                  <a:srgbClr val="FFC000"/>
                </a:solidFill>
              </a:rPr>
              <a:t> </a:t>
            </a:r>
            <a:r>
              <a:rPr lang="fr-BE" sz="1700" dirty="0" err="1" smtClean="0">
                <a:solidFill>
                  <a:srgbClr val="FFC000"/>
                </a:solidFill>
              </a:rPr>
              <a:t>improved</a:t>
            </a:r>
            <a:r>
              <a:rPr lang="fr-BE" sz="1700" dirty="0" smtClean="0">
                <a:solidFill>
                  <a:srgbClr val="FFC000"/>
                </a:solidFill>
              </a:rPr>
              <a:t> to go </a:t>
            </a:r>
            <a:r>
              <a:rPr lang="fr-BE" sz="1700" dirty="0" err="1" smtClean="0">
                <a:solidFill>
                  <a:srgbClr val="FFC000"/>
                </a:solidFill>
              </a:rPr>
              <a:t>totally</a:t>
            </a:r>
            <a:r>
              <a:rPr lang="fr-BE" sz="1700" dirty="0" smtClean="0">
                <a:solidFill>
                  <a:srgbClr val="FFC000"/>
                </a:solidFill>
              </a:rPr>
              <a:t> to INSPIRE harmonisation and to </a:t>
            </a:r>
            <a:r>
              <a:rPr lang="fr-BE" sz="1700" dirty="0" err="1" smtClean="0">
                <a:solidFill>
                  <a:srgbClr val="FFC000"/>
                </a:solidFill>
              </a:rPr>
              <a:t>answer</a:t>
            </a:r>
            <a:r>
              <a:rPr lang="fr-BE" sz="1700" dirty="0" smtClean="0">
                <a:solidFill>
                  <a:srgbClr val="FFC000"/>
                </a:solidFill>
              </a:rPr>
              <a:t> to </a:t>
            </a:r>
            <a:r>
              <a:rPr lang="fr-BE" sz="1700" dirty="0" err="1" smtClean="0">
                <a:solidFill>
                  <a:srgbClr val="FFC000"/>
                </a:solidFill>
              </a:rPr>
              <a:t>other</a:t>
            </a:r>
            <a:r>
              <a:rPr lang="fr-BE" sz="1700" dirty="0" smtClean="0">
                <a:solidFill>
                  <a:srgbClr val="FFC000"/>
                </a:solidFill>
              </a:rPr>
              <a:t> national/</a:t>
            </a:r>
            <a:r>
              <a:rPr lang="fr-BE" sz="1700" dirty="0" err="1">
                <a:solidFill>
                  <a:srgbClr val="FFC000"/>
                </a:solidFill>
              </a:rPr>
              <a:t>E</a:t>
            </a:r>
            <a:r>
              <a:rPr lang="fr-BE" sz="1700" dirty="0" err="1" smtClean="0">
                <a:solidFill>
                  <a:srgbClr val="FFC000"/>
                </a:solidFill>
              </a:rPr>
              <a:t>uropean</a:t>
            </a:r>
            <a:r>
              <a:rPr lang="fr-BE" sz="1700" dirty="0" smtClean="0">
                <a:solidFill>
                  <a:srgbClr val="FFC000"/>
                </a:solidFill>
              </a:rPr>
              <a:t>/world </a:t>
            </a:r>
            <a:r>
              <a:rPr lang="fr-BE" sz="1700" dirty="0" err="1" smtClean="0">
                <a:solidFill>
                  <a:srgbClr val="FFC000"/>
                </a:solidFill>
              </a:rPr>
              <a:t>needs</a:t>
            </a:r>
            <a:r>
              <a:rPr lang="fr-BE" sz="1700" dirty="0" smtClean="0">
                <a:solidFill>
                  <a:srgbClr val="FFC000"/>
                </a:solidFill>
              </a:rPr>
              <a:t>.</a:t>
            </a:r>
          </a:p>
          <a:p>
            <a:r>
              <a:rPr lang="fr-BE" sz="1700" dirty="0" err="1" smtClean="0">
                <a:solidFill>
                  <a:srgbClr val="FFC000"/>
                </a:solidFill>
              </a:rPr>
              <a:t>Choice</a:t>
            </a:r>
            <a:r>
              <a:rPr lang="fr-BE" sz="1700" dirty="0" smtClean="0">
                <a:solidFill>
                  <a:srgbClr val="FFC000"/>
                </a:solidFill>
              </a:rPr>
              <a:t> </a:t>
            </a:r>
            <a:r>
              <a:rPr lang="fr-BE" sz="1700" dirty="0" err="1" smtClean="0">
                <a:solidFill>
                  <a:srgbClr val="FFC000"/>
                </a:solidFill>
              </a:rPr>
              <a:t>between</a:t>
            </a:r>
            <a:r>
              <a:rPr lang="fr-BE" sz="1700" dirty="0" smtClean="0">
                <a:solidFill>
                  <a:srgbClr val="FFC000"/>
                </a:solidFill>
              </a:rPr>
              <a:t> a </a:t>
            </a:r>
            <a:r>
              <a:rPr lang="fr-BE" sz="1700" dirty="0" err="1" smtClean="0">
                <a:solidFill>
                  <a:srgbClr val="FFC000"/>
                </a:solidFill>
              </a:rPr>
              <a:t>lonely</a:t>
            </a:r>
            <a:r>
              <a:rPr lang="fr-BE" sz="1700" dirty="0" smtClean="0">
                <a:solidFill>
                  <a:srgbClr val="FFC000"/>
                </a:solidFill>
              </a:rPr>
              <a:t> MS </a:t>
            </a:r>
            <a:r>
              <a:rPr lang="fr-BE" sz="1700" dirty="0" err="1" smtClean="0">
                <a:solidFill>
                  <a:srgbClr val="FFC000"/>
                </a:solidFill>
              </a:rPr>
              <a:t>approach</a:t>
            </a:r>
            <a:r>
              <a:rPr lang="fr-BE" sz="1700" dirty="0" smtClean="0">
                <a:solidFill>
                  <a:srgbClr val="FFC000"/>
                </a:solidFill>
              </a:rPr>
              <a:t> or a </a:t>
            </a:r>
            <a:r>
              <a:rPr lang="fr-BE" sz="1700" dirty="0" err="1" smtClean="0">
                <a:solidFill>
                  <a:srgbClr val="FFC000"/>
                </a:solidFill>
              </a:rPr>
              <a:t>common</a:t>
            </a:r>
            <a:r>
              <a:rPr lang="fr-BE" sz="1700" dirty="0" smtClean="0">
                <a:solidFill>
                  <a:srgbClr val="FFC000"/>
                </a:solidFill>
              </a:rPr>
              <a:t> </a:t>
            </a:r>
            <a:r>
              <a:rPr lang="fr-BE" sz="1700" dirty="0" err="1" smtClean="0">
                <a:solidFill>
                  <a:srgbClr val="FFC000"/>
                </a:solidFill>
              </a:rPr>
              <a:t>approach</a:t>
            </a:r>
            <a:r>
              <a:rPr lang="fr-BE" sz="1700" dirty="0" smtClean="0">
                <a:solidFill>
                  <a:srgbClr val="FFC000"/>
                </a:solidFill>
              </a:rPr>
              <a:t>.</a:t>
            </a:r>
            <a:endParaRPr lang="en-GB" sz="1700" dirty="0">
              <a:solidFill>
                <a:srgbClr val="FFC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75196" y="4348143"/>
            <a:ext cx="266429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879815" y="3789040"/>
            <a:ext cx="321623" cy="721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353596" y="4869160"/>
            <a:ext cx="344089" cy="509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508104" y="-99392"/>
            <a:ext cx="3203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3200" dirty="0">
                <a:solidFill>
                  <a:schemeClr val="bg1"/>
                </a:solidFill>
              </a:rPr>
              <a:t>The </a:t>
            </a:r>
            <a:r>
              <a:rPr lang="fr-BE" sz="3200" dirty="0" err="1">
                <a:solidFill>
                  <a:schemeClr val="bg1"/>
                </a:solidFill>
              </a:rPr>
              <a:t>other</a:t>
            </a:r>
            <a:r>
              <a:rPr lang="fr-BE" sz="3200" dirty="0">
                <a:solidFill>
                  <a:schemeClr val="bg1"/>
                </a:solidFill>
              </a:rPr>
              <a:t> bricks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60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276872"/>
            <a:ext cx="7056784" cy="2520280"/>
          </a:xfrm>
        </p:spPr>
        <p:txBody>
          <a:bodyPr>
            <a:normAutofit/>
          </a:bodyPr>
          <a:lstStyle/>
          <a:p>
            <a:pPr algn="ctr"/>
            <a:r>
              <a:rPr lang="fr-BE" sz="4800" b="1" dirty="0" smtClean="0">
                <a:solidFill>
                  <a:srgbClr val="3E6FD2"/>
                </a:solidFill>
              </a:rPr>
              <a:t>SIIF and the </a:t>
            </a:r>
            <a:r>
              <a:rPr lang="fr-BE" sz="4800" b="1" dirty="0" err="1" smtClean="0">
                <a:solidFill>
                  <a:srgbClr val="3E6FD2"/>
                </a:solidFill>
              </a:rPr>
              <a:t>frequency</a:t>
            </a:r>
            <a:r>
              <a:rPr lang="fr-BE" sz="4800" b="1" dirty="0" smtClean="0">
                <a:solidFill>
                  <a:srgbClr val="3E6FD2"/>
                </a:solidFill>
              </a:rPr>
              <a:t> of </a:t>
            </a:r>
            <a:r>
              <a:rPr lang="fr-BE" sz="4800" b="1" dirty="0" err="1" smtClean="0">
                <a:solidFill>
                  <a:srgbClr val="3E6FD2"/>
                </a:solidFill>
              </a:rPr>
              <a:t>reporting</a:t>
            </a:r>
            <a:endParaRPr lang="en-GB" sz="4800" b="1" dirty="0">
              <a:solidFill>
                <a:srgbClr val="3E6F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1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496944" cy="5184576"/>
          </a:xfrm>
        </p:spPr>
        <p:txBody>
          <a:bodyPr>
            <a:normAutofit fontScale="90000"/>
          </a:bodyPr>
          <a:lstStyle/>
          <a:p>
            <a:r>
              <a:rPr lang="fr-BE" sz="3100" dirty="0" smtClean="0">
                <a:solidFill>
                  <a:srgbClr val="3E6FD2"/>
                </a:solidFill>
              </a:rPr>
              <a:t>Change of </a:t>
            </a:r>
            <a:r>
              <a:rPr lang="fr-BE" sz="3100" dirty="0" err="1">
                <a:solidFill>
                  <a:srgbClr val="3E6FD2"/>
                </a:solidFill>
              </a:rPr>
              <a:t>f</a:t>
            </a:r>
            <a:r>
              <a:rPr lang="fr-BE" sz="3100" dirty="0" err="1" smtClean="0">
                <a:solidFill>
                  <a:srgbClr val="3E6FD2"/>
                </a:solidFill>
              </a:rPr>
              <a:t>requency</a:t>
            </a:r>
            <a:r>
              <a:rPr lang="fr-BE" sz="3100" dirty="0" smtClean="0">
                <a:solidFill>
                  <a:srgbClr val="3E6FD2"/>
                </a:solidFill>
              </a:rPr>
              <a:t> </a:t>
            </a:r>
            <a:r>
              <a:rPr lang="fr-BE" sz="3100" dirty="0" err="1" smtClean="0">
                <a:solidFill>
                  <a:srgbClr val="3E6FD2"/>
                </a:solidFill>
              </a:rPr>
              <a:t>is</a:t>
            </a:r>
            <a:r>
              <a:rPr lang="fr-BE" sz="3100" dirty="0" smtClean="0">
                <a:solidFill>
                  <a:srgbClr val="3E6FD2"/>
                </a:solidFill>
              </a:rPr>
              <a:t> part of the solutions to </a:t>
            </a:r>
            <a:r>
              <a:rPr lang="fr-BE" sz="3100" dirty="0" err="1" smtClean="0">
                <a:solidFill>
                  <a:srgbClr val="3E6FD2"/>
                </a:solidFill>
              </a:rPr>
              <a:t>answer</a:t>
            </a:r>
            <a:r>
              <a:rPr lang="fr-BE" sz="3100" dirty="0" smtClean="0">
                <a:solidFill>
                  <a:srgbClr val="3E6FD2"/>
                </a:solidFill>
              </a:rPr>
              <a:t> to the objective to </a:t>
            </a:r>
            <a:r>
              <a:rPr lang="fr-BE" sz="3100" dirty="0" err="1" smtClean="0">
                <a:solidFill>
                  <a:srgbClr val="3E6FD2"/>
                </a:solidFill>
              </a:rPr>
              <a:t>reduce</a:t>
            </a:r>
            <a:r>
              <a:rPr lang="fr-BE" sz="3100" dirty="0" smtClean="0">
                <a:solidFill>
                  <a:srgbClr val="3E6FD2"/>
                </a:solidFill>
              </a:rPr>
              <a:t> administrative </a:t>
            </a:r>
            <a:r>
              <a:rPr lang="fr-BE" sz="3100" dirty="0" err="1" smtClean="0">
                <a:solidFill>
                  <a:srgbClr val="3E6FD2"/>
                </a:solidFill>
              </a:rPr>
              <a:t>burden</a:t>
            </a:r>
            <a:r>
              <a:rPr lang="fr-BE" sz="3100" dirty="0" smtClean="0">
                <a:solidFill>
                  <a:srgbClr val="3E6FD2"/>
                </a:solidFill>
              </a:rPr>
              <a:t>, to have more up-to-date data and to </a:t>
            </a:r>
            <a:r>
              <a:rPr lang="fr-BE" sz="3100" dirty="0" err="1" smtClean="0">
                <a:solidFill>
                  <a:srgbClr val="3E6FD2"/>
                </a:solidFill>
              </a:rPr>
              <a:t>increase</a:t>
            </a:r>
            <a:r>
              <a:rPr lang="fr-BE" sz="3100" dirty="0" smtClean="0">
                <a:solidFill>
                  <a:srgbClr val="3E6FD2"/>
                </a:solidFill>
              </a:rPr>
              <a:t> </a:t>
            </a:r>
            <a:r>
              <a:rPr lang="fr-BE" sz="3100" dirty="0" err="1" smtClean="0">
                <a:solidFill>
                  <a:srgbClr val="3E6FD2"/>
                </a:solidFill>
              </a:rPr>
              <a:t>efficiency</a:t>
            </a:r>
            <a:r>
              <a:rPr lang="fr-BE" sz="4000" dirty="0" smtClean="0">
                <a:solidFill>
                  <a:srgbClr val="3E6FD2"/>
                </a:solidFill>
              </a:rPr>
              <a:t/>
            </a:r>
            <a:br>
              <a:rPr lang="fr-BE" sz="4000" dirty="0" smtClean="0">
                <a:solidFill>
                  <a:srgbClr val="3E6FD2"/>
                </a:solidFill>
              </a:rPr>
            </a:br>
            <a:r>
              <a:rPr lang="fr-BE" sz="4000" dirty="0">
                <a:solidFill>
                  <a:srgbClr val="3E6FD2"/>
                </a:solidFill>
              </a:rPr>
              <a:t/>
            </a:r>
            <a:br>
              <a:rPr lang="fr-BE" sz="4000" dirty="0">
                <a:solidFill>
                  <a:srgbClr val="3E6FD2"/>
                </a:solidFill>
              </a:rPr>
            </a:br>
            <a:r>
              <a:rPr lang="fr-BE" sz="4000" b="1" dirty="0" smtClean="0">
                <a:solidFill>
                  <a:srgbClr val="3E6FD2"/>
                </a:solidFill>
              </a:rPr>
              <a:t>New </a:t>
            </a:r>
            <a:r>
              <a:rPr lang="fr-BE" sz="4000" b="1" dirty="0" err="1" smtClean="0">
                <a:solidFill>
                  <a:srgbClr val="3E6FD2"/>
                </a:solidFill>
              </a:rPr>
              <a:t>proposal</a:t>
            </a:r>
            <a:r>
              <a:rPr lang="fr-BE" sz="4000" b="1" dirty="0" smtClean="0">
                <a:solidFill>
                  <a:srgbClr val="3E6FD2"/>
                </a:solidFill>
              </a:rPr>
              <a:t> for UWWTD</a:t>
            </a:r>
            <a:r>
              <a:rPr lang="fr-BE" sz="4000" dirty="0" smtClean="0">
                <a:solidFill>
                  <a:srgbClr val="3E6FD2"/>
                </a:solidFill>
              </a:rPr>
              <a:t/>
            </a:r>
            <a:br>
              <a:rPr lang="fr-BE" sz="4000" dirty="0" smtClean="0">
                <a:solidFill>
                  <a:srgbClr val="3E6FD2"/>
                </a:solidFill>
              </a:rPr>
            </a:br>
            <a:r>
              <a:rPr lang="fr-BE" sz="4000" dirty="0" smtClean="0">
                <a:solidFill>
                  <a:srgbClr val="3E6FD2"/>
                </a:solidFill>
              </a:rPr>
              <a:t>- </a:t>
            </a:r>
            <a:r>
              <a:rPr lang="fr-BE" sz="3100" dirty="0" err="1" smtClean="0">
                <a:solidFill>
                  <a:srgbClr val="3E6FD2"/>
                </a:solidFill>
              </a:rPr>
              <a:t>Each</a:t>
            </a:r>
            <a:r>
              <a:rPr lang="fr-BE" sz="3100" dirty="0" smtClean="0">
                <a:solidFill>
                  <a:srgbClr val="3E6FD2"/>
                </a:solidFill>
              </a:rPr>
              <a:t> 2 </a:t>
            </a:r>
            <a:r>
              <a:rPr lang="fr-BE" sz="3100" dirty="0" err="1" smtClean="0">
                <a:solidFill>
                  <a:srgbClr val="3E6FD2"/>
                </a:solidFill>
              </a:rPr>
              <a:t>years</a:t>
            </a:r>
            <a:r>
              <a:rPr lang="fr-BE" sz="3100" dirty="0" smtClean="0">
                <a:solidFill>
                  <a:srgbClr val="3E6FD2"/>
                </a:solidFill>
              </a:rPr>
              <a:t> </a:t>
            </a:r>
            <a:r>
              <a:rPr lang="fr-BE" sz="3100" dirty="0" smtClean="0">
                <a:solidFill>
                  <a:srgbClr val="3E6FD2"/>
                </a:solidFill>
                <a:sym typeface="Wingdings" panose="05000000000000000000" pitchFamily="2" charset="2"/>
              </a:rPr>
              <a:t></a:t>
            </a:r>
            <a:r>
              <a:rPr lang="fr-BE" sz="3100" dirty="0" err="1" smtClean="0">
                <a:solidFill>
                  <a:srgbClr val="3E6FD2"/>
                </a:solidFill>
              </a:rPr>
              <a:t>agglomerations</a:t>
            </a:r>
            <a:r>
              <a:rPr lang="fr-BE" sz="3100" dirty="0" smtClean="0">
                <a:solidFill>
                  <a:srgbClr val="3E6FD2"/>
                </a:solidFill>
              </a:rPr>
              <a:t> of more </a:t>
            </a:r>
            <a:r>
              <a:rPr lang="fr-BE" sz="3100" dirty="0" err="1" smtClean="0">
                <a:solidFill>
                  <a:srgbClr val="3E6FD2"/>
                </a:solidFill>
              </a:rPr>
              <a:t>than</a:t>
            </a:r>
            <a:r>
              <a:rPr lang="fr-BE" sz="3100" dirty="0" smtClean="0">
                <a:solidFill>
                  <a:srgbClr val="3E6FD2"/>
                </a:solidFill>
              </a:rPr>
              <a:t> 10 000 </a:t>
            </a:r>
            <a:r>
              <a:rPr lang="fr-BE" sz="3100" dirty="0" err="1" smtClean="0">
                <a:solidFill>
                  <a:srgbClr val="3E6FD2"/>
                </a:solidFill>
              </a:rPr>
              <a:t>p.e</a:t>
            </a:r>
            <a:r>
              <a:rPr lang="fr-BE" sz="3100" dirty="0" smtClean="0">
                <a:solidFill>
                  <a:srgbClr val="3E6FD2"/>
                </a:solidFill>
              </a:rPr>
              <a:t>. and not </a:t>
            </a:r>
            <a:r>
              <a:rPr lang="fr-BE" sz="3100" dirty="0" err="1" smtClean="0">
                <a:solidFill>
                  <a:srgbClr val="3E6FD2"/>
                </a:solidFill>
              </a:rPr>
              <a:t>compliant</a:t>
            </a:r>
            <a:r>
              <a:rPr lang="fr-BE" sz="3100" dirty="0" smtClean="0">
                <a:solidFill>
                  <a:srgbClr val="3E6FD2"/>
                </a:solidFill>
              </a:rPr>
              <a:t> situations ( Article 15 and 17)</a:t>
            </a:r>
            <a:br>
              <a:rPr lang="fr-BE" sz="3100" dirty="0" smtClean="0">
                <a:solidFill>
                  <a:srgbClr val="3E6FD2"/>
                </a:solidFill>
              </a:rPr>
            </a:br>
            <a:r>
              <a:rPr lang="fr-BE" sz="3100" dirty="0">
                <a:solidFill>
                  <a:srgbClr val="3E6FD2"/>
                </a:solidFill>
              </a:rPr>
              <a:t/>
            </a:r>
            <a:br>
              <a:rPr lang="fr-BE" sz="3100" dirty="0">
                <a:solidFill>
                  <a:srgbClr val="3E6FD2"/>
                </a:solidFill>
              </a:rPr>
            </a:br>
            <a:r>
              <a:rPr lang="fr-BE" sz="3100" dirty="0" smtClean="0">
                <a:solidFill>
                  <a:srgbClr val="3E6FD2"/>
                </a:solidFill>
              </a:rPr>
              <a:t>- </a:t>
            </a:r>
            <a:r>
              <a:rPr lang="fr-BE" sz="3100" dirty="0" err="1" smtClean="0">
                <a:solidFill>
                  <a:srgbClr val="3E6FD2"/>
                </a:solidFill>
              </a:rPr>
              <a:t>Each</a:t>
            </a:r>
            <a:r>
              <a:rPr lang="fr-BE" sz="3100" dirty="0" smtClean="0">
                <a:solidFill>
                  <a:srgbClr val="3E6FD2"/>
                </a:solidFill>
              </a:rPr>
              <a:t> 4 </a:t>
            </a:r>
            <a:r>
              <a:rPr lang="fr-BE" sz="3100" dirty="0" err="1" smtClean="0">
                <a:solidFill>
                  <a:srgbClr val="3E6FD2"/>
                </a:solidFill>
              </a:rPr>
              <a:t>years</a:t>
            </a:r>
            <a:r>
              <a:rPr lang="fr-BE" sz="3100" dirty="0">
                <a:solidFill>
                  <a:srgbClr val="3E6FD2"/>
                </a:solidFill>
              </a:rPr>
              <a:t> </a:t>
            </a:r>
            <a:r>
              <a:rPr lang="fr-BE" sz="3100" dirty="0" smtClean="0">
                <a:solidFill>
                  <a:srgbClr val="3E6FD2"/>
                </a:solidFill>
                <a:sym typeface="Wingdings" panose="05000000000000000000" pitchFamily="2" charset="2"/>
              </a:rPr>
              <a:t></a:t>
            </a:r>
            <a:r>
              <a:rPr lang="fr-BE" sz="3100" dirty="0" smtClean="0">
                <a:solidFill>
                  <a:srgbClr val="3E6FD2"/>
                </a:solidFill>
              </a:rPr>
              <a:t> all </a:t>
            </a:r>
            <a:r>
              <a:rPr lang="fr-BE" sz="3100" dirty="0" err="1" smtClean="0">
                <a:solidFill>
                  <a:srgbClr val="3E6FD2"/>
                </a:solidFill>
              </a:rPr>
              <a:t>agglomerations</a:t>
            </a:r>
            <a:r>
              <a:rPr lang="fr-BE" sz="3100" dirty="0" smtClean="0">
                <a:solidFill>
                  <a:srgbClr val="3E6FD2"/>
                </a:solidFill>
              </a:rPr>
              <a:t> of more </a:t>
            </a:r>
            <a:r>
              <a:rPr lang="fr-BE" sz="3100" dirty="0" err="1" smtClean="0">
                <a:solidFill>
                  <a:srgbClr val="3E6FD2"/>
                </a:solidFill>
              </a:rPr>
              <a:t>than</a:t>
            </a:r>
            <a:r>
              <a:rPr lang="fr-BE" sz="3100" dirty="0" smtClean="0">
                <a:solidFill>
                  <a:srgbClr val="3E6FD2"/>
                </a:solidFill>
              </a:rPr>
              <a:t> 2000 </a:t>
            </a:r>
            <a:r>
              <a:rPr lang="fr-BE" sz="3100" dirty="0" err="1" smtClean="0">
                <a:solidFill>
                  <a:srgbClr val="3E6FD2"/>
                </a:solidFill>
              </a:rPr>
              <a:t>p.e</a:t>
            </a:r>
            <a:r>
              <a:rPr lang="fr-BE" sz="3100" dirty="0" smtClean="0">
                <a:solidFill>
                  <a:srgbClr val="3E6FD2"/>
                </a:solidFill>
              </a:rPr>
              <a:t>. (Article 15 and 17)</a:t>
            </a:r>
            <a:r>
              <a:rPr lang="fr-BE" sz="4000" dirty="0" smtClean="0">
                <a:solidFill>
                  <a:srgbClr val="3E6FD2"/>
                </a:solidFill>
              </a:rPr>
              <a:t/>
            </a:r>
            <a:br>
              <a:rPr lang="fr-BE" sz="4000" dirty="0" smtClean="0">
                <a:solidFill>
                  <a:srgbClr val="3E6FD2"/>
                </a:solidFill>
              </a:rPr>
            </a:br>
            <a:r>
              <a:rPr lang="fr-BE" sz="4000" dirty="0" smtClean="0">
                <a:solidFill>
                  <a:srgbClr val="3E6FD2"/>
                </a:solidFill>
              </a:rPr>
              <a:t>  </a:t>
            </a:r>
            <a:endParaRPr lang="en-GB" sz="4000" dirty="0">
              <a:solidFill>
                <a:srgbClr val="3E6F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>
                <a:solidFill>
                  <a:srgbClr val="FFFFFF"/>
                </a:solidFill>
              </a:rPr>
              <a:pPr>
                <a:defRPr/>
              </a:pPr>
              <a:t>16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342720" y="5517232"/>
            <a:ext cx="8197920" cy="97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639" tIns="42452" rIns="81639" bIns="42452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58775" indent="0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r>
              <a:rPr lang="en-GB" sz="4100" dirty="0" smtClean="0">
                <a:solidFill>
                  <a:srgbClr val="FFC000"/>
                </a:solidFill>
              </a:rPr>
              <a:t>Thank you for your attention</a:t>
            </a:r>
          </a:p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endParaRPr lang="en-GB" sz="2500" dirty="0" smtClean="0"/>
          </a:p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r>
              <a:rPr lang="fr-BE" sz="2500" dirty="0" smtClean="0">
                <a:solidFill>
                  <a:srgbClr val="FFC000"/>
                </a:solidFill>
              </a:rPr>
              <a:t>bruno.rakedjian@ec.europa.eu</a:t>
            </a:r>
            <a:endParaRPr lang="en-GB" sz="2500" dirty="0">
              <a:solidFill>
                <a:srgbClr val="FFC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226987"/>
            <a:ext cx="3788640" cy="4247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350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276872"/>
            <a:ext cx="7056784" cy="2520280"/>
          </a:xfrm>
        </p:spPr>
        <p:txBody>
          <a:bodyPr/>
          <a:lstStyle/>
          <a:p>
            <a:pPr algn="ctr"/>
            <a:r>
              <a:rPr lang="fr-BE" sz="4800" dirty="0" smtClean="0"/>
              <a:t>THE DEFINITION </a:t>
            </a:r>
            <a:br>
              <a:rPr lang="fr-BE" sz="4800" dirty="0" smtClean="0"/>
            </a:br>
            <a:r>
              <a:rPr lang="fr-BE" sz="4800" dirty="0" smtClean="0"/>
              <a:t>OF </a:t>
            </a:r>
            <a:br>
              <a:rPr lang="fr-BE" sz="4800" dirty="0" smtClean="0"/>
            </a:br>
            <a:r>
              <a:rPr lang="fr-BE" sz="4800" dirty="0" smtClean="0"/>
              <a:t>THE SIIF CONCEPT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82466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196752"/>
            <a:ext cx="9144000" cy="5472608"/>
          </a:xfrm>
        </p:spPr>
        <p:txBody>
          <a:bodyPr/>
          <a:lstStyle/>
          <a:p>
            <a:pPr marL="0" indent="0" algn="ctr">
              <a:buNone/>
            </a:pPr>
            <a:r>
              <a:rPr lang="en-GB" sz="2800" dirty="0"/>
              <a:t>The </a:t>
            </a:r>
            <a:r>
              <a:rPr lang="en-GB" sz="2800" dirty="0" smtClean="0"/>
              <a:t>SIIF concept </a:t>
            </a:r>
            <a:r>
              <a:rPr lang="en-GB" sz="2800" dirty="0"/>
              <a:t>is </a:t>
            </a:r>
            <a:r>
              <a:rPr lang="en-GB" sz="2800" dirty="0" smtClean="0"/>
              <a:t>an </a:t>
            </a:r>
            <a:r>
              <a:rPr lang="en-GB" sz="2800" dirty="0"/>
              <a:t>ongoing </a:t>
            </a:r>
            <a:r>
              <a:rPr lang="en-GB" sz="2800" dirty="0" smtClean="0"/>
              <a:t>DG ENV pilot </a:t>
            </a:r>
            <a:r>
              <a:rPr lang="en-GB" sz="2800" dirty="0"/>
              <a:t>project essentially focused </a:t>
            </a:r>
            <a:endParaRPr lang="en-GB" sz="2800" dirty="0" smtClean="0"/>
          </a:p>
          <a:p>
            <a:pPr marL="0" indent="0" algn="ctr">
              <a:buNone/>
            </a:pPr>
            <a:r>
              <a:rPr lang="en-GB" sz="2800" dirty="0" smtClean="0"/>
              <a:t>on </a:t>
            </a:r>
            <a:r>
              <a:rPr lang="en-GB" sz="2800" dirty="0"/>
              <a:t>the organisation and management of data in order to enhance the </a:t>
            </a:r>
            <a:r>
              <a:rPr lang="en-GB" sz="2800" dirty="0" smtClean="0"/>
              <a:t>generation and dissemination </a:t>
            </a:r>
            <a:r>
              <a:rPr lang="en-GB" sz="2800" dirty="0"/>
              <a:t>of information(for policy makers, interested parties and the </a:t>
            </a:r>
            <a:r>
              <a:rPr lang="en-GB" sz="2800" dirty="0" smtClean="0"/>
              <a:t>public) </a:t>
            </a:r>
            <a:r>
              <a:rPr lang="en-GB" sz="2800" dirty="0"/>
              <a:t>on how legislation is practically </a:t>
            </a:r>
            <a:r>
              <a:rPr lang="en-GB" sz="2800" dirty="0" smtClean="0"/>
              <a:t>implemented</a:t>
            </a:r>
          </a:p>
          <a:p>
            <a:pPr marL="0" indent="0" algn="ctr">
              <a:buNone/>
            </a:pPr>
            <a:endParaRPr lang="en-GB" sz="2800" dirty="0" smtClean="0"/>
          </a:p>
          <a:p>
            <a:pPr marL="0" indent="0" algn="ctr">
              <a:buNone/>
            </a:pPr>
            <a:r>
              <a:rPr lang="en-GB" sz="2800" dirty="0" smtClean="0"/>
              <a:t>The </a:t>
            </a:r>
            <a:r>
              <a:rPr lang="en-GB" sz="2800" dirty="0"/>
              <a:t>concept developed </a:t>
            </a:r>
            <a:r>
              <a:rPr lang="en-GB" sz="2800" dirty="0" smtClean="0"/>
              <a:t>is in line with the </a:t>
            </a:r>
            <a:r>
              <a:rPr lang="en-GB" sz="2800" dirty="0"/>
              <a:t>provisions of the Public Access to Environmental </a:t>
            </a:r>
            <a:r>
              <a:rPr lang="en-GB" sz="2800" dirty="0" smtClean="0"/>
              <a:t>Information (2003/4/EC) </a:t>
            </a:r>
            <a:r>
              <a:rPr lang="en-GB" sz="2800" dirty="0"/>
              <a:t>and INSPIRE </a:t>
            </a:r>
            <a:r>
              <a:rPr lang="fr-BE" sz="2800" dirty="0" smtClean="0"/>
              <a:t>Directive (2007/2/EC)</a:t>
            </a:r>
            <a:endParaRPr lang="en-GB" sz="2800" dirty="0"/>
          </a:p>
          <a:p>
            <a:pPr marL="0" indent="0" algn="ctr">
              <a:buNone/>
            </a:pPr>
            <a:endParaRPr lang="en-GB" sz="2900" dirty="0" smtClean="0"/>
          </a:p>
          <a:p>
            <a:pPr marL="0" indent="0" algn="ctr">
              <a:buNone/>
            </a:pPr>
            <a:endParaRPr lang="en-GB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.</a:t>
            </a:r>
            <a:fld id="{46861DAA-5BBC-4812-876F-0D7C7B9EA75C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381253" y="156096"/>
            <a:ext cx="35112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the </a:t>
            </a:r>
            <a:r>
              <a:rPr lang="fr-BE" sz="2800" dirty="0" err="1">
                <a:solidFill>
                  <a:schemeClr val="bg1"/>
                </a:solidFill>
              </a:rPr>
              <a:t>overall</a:t>
            </a:r>
            <a:r>
              <a:rPr lang="fr-BE" sz="2800" dirty="0">
                <a:solidFill>
                  <a:schemeClr val="bg1"/>
                </a:solidFill>
              </a:rPr>
              <a:t> </a:t>
            </a:r>
            <a:r>
              <a:rPr lang="fr-BE" sz="2800" dirty="0" err="1" smtClean="0">
                <a:solidFill>
                  <a:schemeClr val="bg1"/>
                </a:solidFill>
              </a:rPr>
              <a:t>aim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31640" y="35313"/>
            <a:ext cx="169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4800" dirty="0">
                <a:solidFill>
                  <a:schemeClr val="bg1"/>
                </a:solidFill>
              </a:rPr>
              <a:t>SIIF</a:t>
            </a:r>
            <a:endParaRPr lang="en-GB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4088" y="82957"/>
            <a:ext cx="3779912" cy="792609"/>
          </a:xfrm>
        </p:spPr>
        <p:txBody>
          <a:bodyPr/>
          <a:lstStyle/>
          <a:p>
            <a:pPr algn="ctr"/>
            <a:r>
              <a:rPr lang="fr-BE" sz="3200" dirty="0" smtClean="0">
                <a:solidFill>
                  <a:schemeClr val="bg1"/>
                </a:solidFill>
              </a:rPr>
              <a:t>The content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15616" y="2208"/>
            <a:ext cx="169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4800" dirty="0">
                <a:solidFill>
                  <a:schemeClr val="bg1"/>
                </a:solidFill>
              </a:rPr>
              <a:t>SIIF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772816"/>
            <a:ext cx="8711952" cy="3888432"/>
          </a:xfrm>
        </p:spPr>
        <p:txBody>
          <a:bodyPr/>
          <a:lstStyle/>
          <a:p>
            <a:pPr marL="0" indent="0" algn="ctr">
              <a:buNone/>
            </a:pPr>
            <a:r>
              <a:rPr lang="fr-BE" sz="4000" dirty="0" smtClean="0"/>
              <a:t>The </a:t>
            </a:r>
            <a:r>
              <a:rPr lang="fr-BE" sz="4000" b="1" dirty="0" smtClean="0"/>
              <a:t>SIIF concept </a:t>
            </a:r>
            <a:r>
              <a:rPr lang="fr-BE" sz="4000" dirty="0" err="1" smtClean="0"/>
              <a:t>is</a:t>
            </a:r>
            <a:r>
              <a:rPr lang="fr-BE" sz="4000" dirty="0" smtClean="0"/>
              <a:t> </a:t>
            </a:r>
            <a:r>
              <a:rPr lang="fr-BE" sz="4000" dirty="0" err="1" smtClean="0"/>
              <a:t>composed</a:t>
            </a:r>
            <a:r>
              <a:rPr lang="fr-BE" sz="4000" dirty="0" smtClean="0"/>
              <a:t> of </a:t>
            </a:r>
          </a:p>
          <a:p>
            <a:pPr marL="0" indent="0" algn="ctr">
              <a:buNone/>
            </a:pPr>
            <a:r>
              <a:rPr lang="fr-BE" sz="4000" dirty="0" smtClean="0"/>
              <a:t>a </a:t>
            </a:r>
            <a:r>
              <a:rPr lang="fr-BE" sz="4000" b="1" dirty="0" err="1" smtClean="0"/>
              <a:t>governance</a:t>
            </a:r>
            <a:r>
              <a:rPr lang="fr-BE" sz="4000" dirty="0" smtClean="0"/>
              <a:t> </a:t>
            </a:r>
            <a:r>
              <a:rPr lang="fr-BE" sz="4000" b="1" dirty="0" err="1" smtClean="0"/>
              <a:t>approach</a:t>
            </a:r>
            <a:endParaRPr lang="fr-BE" sz="4000" b="1" dirty="0" smtClean="0"/>
          </a:p>
          <a:p>
            <a:pPr marL="0" indent="0" algn="ctr">
              <a:buNone/>
            </a:pPr>
            <a:r>
              <a:rPr lang="fr-BE" sz="4000" dirty="0"/>
              <a:t>a</a:t>
            </a:r>
            <a:r>
              <a:rPr lang="fr-BE" sz="4000" dirty="0" smtClean="0"/>
              <a:t>nd </a:t>
            </a:r>
          </a:p>
          <a:p>
            <a:pPr marL="0" indent="0" algn="ctr">
              <a:buNone/>
            </a:pPr>
            <a:r>
              <a:rPr lang="fr-BE" sz="4000" b="1" dirty="0" smtClean="0"/>
              <a:t>an IT system</a:t>
            </a:r>
          </a:p>
        </p:txBody>
      </p:sp>
    </p:spTree>
    <p:extLst>
      <p:ext uri="{BB962C8B-B14F-4D97-AF65-F5344CB8AC3E}">
        <p14:creationId xmlns:p14="http://schemas.microsoft.com/office/powerpoint/2010/main" val="351959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616" y="21662"/>
            <a:ext cx="3576880" cy="792088"/>
          </a:xfrm>
        </p:spPr>
        <p:txBody>
          <a:bodyPr/>
          <a:lstStyle/>
          <a:p>
            <a:pPr algn="ctr"/>
            <a:r>
              <a:rPr lang="en-GB" b="0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The governance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388424" y="6269965"/>
            <a:ext cx="727001" cy="2606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331640" y="116632"/>
            <a:ext cx="169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4800" dirty="0">
                <a:solidFill>
                  <a:schemeClr val="bg1"/>
                </a:solidFill>
              </a:rPr>
              <a:t>SIIF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79945" y="1144951"/>
            <a:ext cx="922394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0" dirty="0">
                <a:solidFill>
                  <a:srgbClr val="0070C0"/>
                </a:solidFill>
              </a:rPr>
              <a:t>The SIIF implies a governance focused on compliance, good environmental status, environmental pressure and impact, economic activities and jobs creation</a:t>
            </a:r>
            <a:r>
              <a:rPr lang="en-GB" sz="2800" b="0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en-GB" sz="2800" b="0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en-GB" sz="2800" b="0" dirty="0" smtClean="0">
                <a:solidFill>
                  <a:srgbClr val="0070C0"/>
                </a:solidFill>
              </a:rPr>
              <a:t>It </a:t>
            </a:r>
            <a:r>
              <a:rPr lang="en-GB" sz="2800" b="0" dirty="0">
                <a:solidFill>
                  <a:srgbClr val="0070C0"/>
                </a:solidFill>
              </a:rPr>
              <a:t>has also an objective to reduce administrative burden, provide more up-to-date data, increase efficiency to all potential users. </a:t>
            </a:r>
            <a:endParaRPr lang="en-GB" sz="2800" b="0" dirty="0" smtClean="0">
              <a:solidFill>
                <a:srgbClr val="0070C0"/>
              </a:solidFill>
            </a:endParaRPr>
          </a:p>
          <a:p>
            <a:pPr algn="ctr"/>
            <a:endParaRPr lang="en-GB" sz="2800" b="0" dirty="0" smtClean="0">
              <a:solidFill>
                <a:srgbClr val="0070C0"/>
              </a:solidFill>
            </a:endParaRPr>
          </a:p>
          <a:p>
            <a:pPr algn="ctr"/>
            <a:r>
              <a:rPr lang="en-GB" sz="2800" b="0" dirty="0" smtClean="0">
                <a:solidFill>
                  <a:srgbClr val="0070C0"/>
                </a:solidFill>
              </a:rPr>
              <a:t>The </a:t>
            </a:r>
            <a:r>
              <a:rPr lang="en-GB" sz="2800" b="0" dirty="0">
                <a:solidFill>
                  <a:srgbClr val="0070C0"/>
                </a:solidFill>
              </a:rPr>
              <a:t>existence of an </a:t>
            </a:r>
            <a:r>
              <a:rPr lang="en-GB" sz="2800" dirty="0">
                <a:solidFill>
                  <a:srgbClr val="0070C0"/>
                </a:solidFill>
              </a:rPr>
              <a:t>implementation programme </a:t>
            </a:r>
            <a:r>
              <a:rPr lang="en-GB" sz="2800" b="0" dirty="0">
                <a:solidFill>
                  <a:srgbClr val="0070C0"/>
                </a:solidFill>
              </a:rPr>
              <a:t>on how to reach or maintain the compliance for a policy is also part of the SIIF </a:t>
            </a:r>
            <a:r>
              <a:rPr lang="en-GB" sz="2800" b="0" dirty="0" smtClean="0">
                <a:solidFill>
                  <a:srgbClr val="0070C0"/>
                </a:solidFill>
              </a:rPr>
              <a:t>governance (e.g. Article 17 under the UWWTD) </a:t>
            </a:r>
          </a:p>
        </p:txBody>
      </p:sp>
    </p:spTree>
    <p:extLst>
      <p:ext uri="{BB962C8B-B14F-4D97-AF65-F5344CB8AC3E}">
        <p14:creationId xmlns:p14="http://schemas.microsoft.com/office/powerpoint/2010/main" val="1935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00600"/>
          </a:xfrm>
        </p:spPr>
        <p:txBody>
          <a:bodyPr/>
          <a:lstStyle/>
          <a:p>
            <a:pPr marL="0" indent="0" algn="ctr">
              <a:buNone/>
            </a:pPr>
            <a:r>
              <a:rPr lang="fr-BE" sz="3200" dirty="0" smtClean="0"/>
              <a:t>SIIF </a:t>
            </a:r>
            <a:r>
              <a:rPr lang="fr-BE" sz="3200" dirty="0" err="1" smtClean="0"/>
              <a:t>is</a:t>
            </a:r>
            <a:r>
              <a:rPr lang="fr-BE" sz="3200" dirty="0" smtClean="0"/>
              <a:t> </a:t>
            </a:r>
            <a:r>
              <a:rPr lang="fr-BE" sz="3200" dirty="0" err="1" smtClean="0"/>
              <a:t>also</a:t>
            </a:r>
            <a:r>
              <a:rPr lang="fr-BE" sz="3200" dirty="0" smtClean="0"/>
              <a:t> an IT system </a:t>
            </a:r>
            <a:r>
              <a:rPr lang="fr-BE" sz="3200" dirty="0" err="1" smtClean="0"/>
              <a:t>that</a:t>
            </a:r>
            <a:r>
              <a:rPr lang="fr-BE" sz="3200" dirty="0" smtClean="0"/>
              <a:t> </a:t>
            </a:r>
            <a:r>
              <a:rPr lang="fr-BE" sz="3200" dirty="0" err="1" smtClean="0"/>
              <a:t>is</a:t>
            </a:r>
            <a:r>
              <a:rPr lang="fr-BE" sz="3200" dirty="0" smtClean="0"/>
              <a:t> </a:t>
            </a:r>
            <a:r>
              <a:rPr lang="fr-BE" sz="3200" dirty="0" err="1" smtClean="0"/>
              <a:t>divided</a:t>
            </a:r>
            <a:r>
              <a:rPr lang="fr-BE" sz="3200" dirty="0" smtClean="0"/>
              <a:t> in </a:t>
            </a:r>
            <a:r>
              <a:rPr lang="fr-BE" sz="3200" dirty="0" err="1" smtClean="0"/>
              <a:t>three</a:t>
            </a:r>
            <a:r>
              <a:rPr lang="fr-BE" sz="3200" dirty="0" smtClean="0"/>
              <a:t> components:</a:t>
            </a:r>
          </a:p>
          <a:p>
            <a:pPr marL="0" indent="0" algn="ctr">
              <a:buNone/>
            </a:pPr>
            <a:endParaRPr lang="fr-BE" sz="3200" dirty="0" smtClean="0"/>
          </a:p>
          <a:p>
            <a:pPr algn="just">
              <a:buFontTx/>
              <a:buChar char="-"/>
            </a:pPr>
            <a:r>
              <a:rPr lang="fr-BE" sz="3200" dirty="0" smtClean="0"/>
              <a:t>The </a:t>
            </a:r>
            <a:r>
              <a:rPr lang="fr-BE" sz="3200" b="1" dirty="0" smtClean="0"/>
              <a:t>content</a:t>
            </a:r>
            <a:r>
              <a:rPr lang="fr-BE" sz="3200" dirty="0" smtClean="0"/>
              <a:t> for data </a:t>
            </a:r>
            <a:r>
              <a:rPr lang="fr-BE" sz="3200" dirty="0" err="1" smtClean="0"/>
              <a:t>community</a:t>
            </a:r>
            <a:endParaRPr lang="fr-BE" sz="3200" dirty="0" smtClean="0"/>
          </a:p>
          <a:p>
            <a:pPr algn="just">
              <a:buFontTx/>
              <a:buChar char="-"/>
            </a:pPr>
            <a:r>
              <a:rPr lang="fr-BE" sz="3200" dirty="0" smtClean="0"/>
              <a:t>The </a:t>
            </a:r>
            <a:r>
              <a:rPr lang="fr-BE" sz="3200" b="1" dirty="0" err="1" smtClean="0"/>
              <a:t>process</a:t>
            </a:r>
            <a:r>
              <a:rPr lang="fr-BE" sz="3200" b="1" dirty="0" smtClean="0"/>
              <a:t> </a:t>
            </a:r>
            <a:r>
              <a:rPr lang="fr-BE" sz="3200" dirty="0" smtClean="0"/>
              <a:t>for data providers</a:t>
            </a:r>
          </a:p>
          <a:p>
            <a:pPr algn="just">
              <a:buFontTx/>
              <a:buChar char="-"/>
            </a:pPr>
            <a:r>
              <a:rPr lang="fr-BE" sz="3200" dirty="0" smtClean="0"/>
              <a:t>The </a:t>
            </a:r>
            <a:r>
              <a:rPr lang="fr-BE" sz="3200" b="1" dirty="0" err="1" smtClean="0"/>
              <a:t>dissemination</a:t>
            </a:r>
            <a:r>
              <a:rPr lang="fr-BE" sz="3200" dirty="0" smtClean="0"/>
              <a:t> for data </a:t>
            </a:r>
            <a:r>
              <a:rPr lang="fr-BE" sz="3200" dirty="0" err="1" smtClean="0"/>
              <a:t>users</a:t>
            </a:r>
            <a:endParaRPr lang="fr-BE" sz="3200" dirty="0" smtClean="0"/>
          </a:p>
          <a:p>
            <a:pPr algn="just">
              <a:buFontTx/>
              <a:buChar char="-"/>
            </a:pPr>
            <a:endParaRPr lang="fr-BE" sz="3200" dirty="0"/>
          </a:p>
          <a:p>
            <a:pPr marL="0" indent="0" algn="just">
              <a:buNone/>
            </a:pPr>
            <a:r>
              <a:rPr lang="fr-BE" sz="3200" dirty="0" err="1" smtClean="0"/>
              <a:t>Each</a:t>
            </a:r>
            <a:r>
              <a:rPr lang="fr-BE" sz="3200" dirty="0" smtClean="0"/>
              <a:t> of </a:t>
            </a:r>
            <a:r>
              <a:rPr lang="fr-BE" sz="3200" dirty="0" err="1" smtClean="0"/>
              <a:t>its</a:t>
            </a:r>
            <a:r>
              <a:rPr lang="fr-BE" sz="3200" dirty="0" smtClean="0"/>
              <a:t> components have to </a:t>
            </a:r>
            <a:r>
              <a:rPr lang="fr-BE" sz="3200" dirty="0" err="1" smtClean="0"/>
              <a:t>comply</a:t>
            </a:r>
            <a:r>
              <a:rPr lang="fr-BE" sz="3200" dirty="0" smtClean="0"/>
              <a:t> </a:t>
            </a:r>
            <a:r>
              <a:rPr lang="fr-BE" sz="3200" dirty="0" err="1" smtClean="0"/>
              <a:t>with</a:t>
            </a:r>
            <a:r>
              <a:rPr lang="fr-BE" sz="3200" dirty="0" smtClean="0"/>
              <a:t> </a:t>
            </a:r>
            <a:r>
              <a:rPr lang="fr-BE" sz="3200" dirty="0" err="1" smtClean="0"/>
              <a:t>specific</a:t>
            </a:r>
            <a:r>
              <a:rPr lang="fr-BE" sz="3200" dirty="0" smtClean="0"/>
              <a:t> </a:t>
            </a:r>
            <a:r>
              <a:rPr lang="fr-BE" sz="3200" dirty="0" err="1" smtClean="0"/>
              <a:t>principles</a:t>
            </a:r>
            <a:endParaRPr lang="en-GB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.</a:t>
            </a:r>
            <a:fld id="{46861DAA-5BBC-4812-876F-0D7C7B9EA75C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59632" y="2208"/>
            <a:ext cx="169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4800" dirty="0">
                <a:solidFill>
                  <a:schemeClr val="bg1"/>
                </a:solidFill>
              </a:rPr>
              <a:t>SIIF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64088" y="82957"/>
            <a:ext cx="3779912" cy="792609"/>
          </a:xfrm>
        </p:spPr>
        <p:txBody>
          <a:bodyPr/>
          <a:lstStyle/>
          <a:p>
            <a:pPr algn="ctr"/>
            <a:r>
              <a:rPr lang="fr-BE" sz="3200" dirty="0" smtClean="0">
                <a:solidFill>
                  <a:schemeClr val="bg1"/>
                </a:solidFill>
              </a:rPr>
              <a:t>The IT content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91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616" y="21662"/>
            <a:ext cx="3576880" cy="792088"/>
          </a:xfrm>
        </p:spPr>
        <p:txBody>
          <a:bodyPr/>
          <a:lstStyle/>
          <a:p>
            <a:pPr algn="ctr"/>
            <a:r>
              <a:rPr lang="en-GB" b="0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The IT system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173217"/>
            <a:ext cx="2133600" cy="476250"/>
          </a:xfrm>
        </p:spPr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3948322" y="6556371"/>
            <a:ext cx="924313" cy="2606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8388424" y="6197957"/>
            <a:ext cx="727001" cy="2606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899592" y="2208"/>
            <a:ext cx="169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4800" dirty="0">
                <a:solidFill>
                  <a:schemeClr val="bg1"/>
                </a:solidFill>
              </a:rPr>
              <a:t>SIIF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38" name="shape_0"/>
          <p:cNvSpPr>
            <a:spLocks noChangeArrowheads="1"/>
          </p:cNvSpPr>
          <p:nvPr/>
        </p:nvSpPr>
        <p:spPr bwMode="auto">
          <a:xfrm>
            <a:off x="1979712" y="1190681"/>
            <a:ext cx="3240360" cy="2762658"/>
          </a:xfrm>
          <a:custGeom>
            <a:avLst/>
            <a:gdLst>
              <a:gd name="G0" fmla="+- 10800 0 0"/>
              <a:gd name="G1" fmla="*/ 1 G0 2"/>
              <a:gd name="G2" fmla="+- G1 10800 0"/>
              <a:gd name="T0" fmla="*/ G1 w 21600"/>
              <a:gd name="T1" fmla="*/ 10800 h 21600"/>
              <a:gd name="T2" fmla="*/ G2 w 21600"/>
              <a:gd name="T3" fmla="*/ 21600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0" y="21600"/>
                </a:moveTo>
                <a:lnTo>
                  <a:pt x="108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3465A4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fr-BE" sz="1200">
                <a:effectLst/>
                <a:latin typeface="Liberation Serif"/>
                <a:ea typeface="Arial Unicode MS"/>
                <a:cs typeface="Arial Unicode MS"/>
              </a:rPr>
              <a:t> </a:t>
            </a:r>
            <a:endParaRPr lang="en-GB" sz="120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fr-BE" sz="1200">
                <a:effectLst/>
                <a:latin typeface="Liberation Serif"/>
                <a:ea typeface="Arial Unicode MS"/>
                <a:cs typeface="Arial Unicode MS"/>
              </a:rPr>
              <a:t> </a:t>
            </a:r>
            <a:endParaRPr lang="en-GB" sz="1200">
              <a:effectLst/>
              <a:latin typeface="Liberation Serif"/>
              <a:ea typeface="Arial Unicode MS"/>
              <a:cs typeface="Arial Unicode MS"/>
            </a:endParaRPr>
          </a:p>
        </p:txBody>
      </p:sp>
      <p:sp>
        <p:nvSpPr>
          <p:cNvPr id="39" name="shape_0"/>
          <p:cNvSpPr>
            <a:spLocks noChangeArrowheads="1"/>
          </p:cNvSpPr>
          <p:nvPr/>
        </p:nvSpPr>
        <p:spPr bwMode="auto">
          <a:xfrm>
            <a:off x="395536" y="3953339"/>
            <a:ext cx="6408712" cy="1228235"/>
          </a:xfrm>
          <a:custGeom>
            <a:avLst/>
            <a:gdLst>
              <a:gd name="G0" fmla="+- 10800 0 0"/>
              <a:gd name="G1" fmla="+- 5400 0 0"/>
              <a:gd name="G2" fmla="*/ 1 G1 2"/>
              <a:gd name="G3" fmla="+- 21600 0 G1"/>
              <a:gd name="G4" fmla="+- 21600 0 G2"/>
              <a:gd name="G5" fmla="*/ 7200 G1 G0"/>
              <a:gd name="G6" fmla="+- 21600 0 G5"/>
              <a:gd name="T0" fmla="*/ G5 w 21600"/>
              <a:gd name="T1" fmla="*/ G5 h 21600"/>
              <a:gd name="T2" fmla="*/ G6 w 21600"/>
              <a:gd name="T3" fmla="*/ 21600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0" y="21600"/>
                </a:moveTo>
                <a:lnTo>
                  <a:pt x="5400" y="0"/>
                </a:lnTo>
                <a:lnTo>
                  <a:pt x="16200" y="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 w="9525" cap="flat">
            <a:solidFill>
              <a:srgbClr val="3465A4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 dirty="0"/>
          </a:p>
        </p:txBody>
      </p:sp>
      <p:sp>
        <p:nvSpPr>
          <p:cNvPr id="41" name="shape_0"/>
          <p:cNvSpPr>
            <a:spLocks noChangeArrowheads="1"/>
          </p:cNvSpPr>
          <p:nvPr/>
        </p:nvSpPr>
        <p:spPr bwMode="auto">
          <a:xfrm>
            <a:off x="395536" y="5188218"/>
            <a:ext cx="6408712" cy="1597773"/>
          </a:xfrm>
          <a:prstGeom prst="rect">
            <a:avLst/>
          </a:prstGeom>
          <a:solidFill>
            <a:srgbClr val="BDDEFF"/>
          </a:solidFill>
          <a:ln w="9525" cap="flat">
            <a:solidFill>
              <a:srgbClr val="00008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fr-BE" sz="3600" dirty="0">
                <a:solidFill>
                  <a:srgbClr val="000080"/>
                </a:solidFill>
                <a:latin typeface="Liberation Serif"/>
                <a:ea typeface="Arial Unicode MS"/>
                <a:cs typeface="Arial Unicode MS"/>
              </a:rPr>
              <a:t>C</a:t>
            </a:r>
            <a:r>
              <a:rPr lang="fr-BE" sz="3600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ontent</a:t>
            </a:r>
            <a:endParaRPr lang="en-GB" sz="3600" dirty="0" smtClean="0">
              <a:solidFill>
                <a:srgbClr val="000080"/>
              </a:solidFill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2400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Data Community</a:t>
            </a:r>
          </a:p>
          <a:p>
            <a:pPr algn="ctr">
              <a:spcAft>
                <a:spcPts val="0"/>
              </a:spcAft>
            </a:pPr>
            <a:r>
              <a:rPr lang="en-GB" sz="1800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Inspire </a:t>
            </a:r>
            <a:r>
              <a:rPr lang="en-GB" sz="18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Harmonisation, Data model, </a:t>
            </a:r>
            <a:endParaRPr lang="en-GB" sz="11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18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Dataset, Guidance, qualification rules</a:t>
            </a:r>
            <a:endParaRPr lang="en-GB" sz="1100" dirty="0">
              <a:effectLst/>
              <a:latin typeface="Liberation Serif"/>
              <a:ea typeface="Arial Unicode MS"/>
              <a:cs typeface="Arial Unicode MS"/>
            </a:endParaRPr>
          </a:p>
        </p:txBody>
      </p:sp>
      <p:sp>
        <p:nvSpPr>
          <p:cNvPr id="43" name="shape_0"/>
          <p:cNvSpPr>
            <a:spLocks noChangeArrowheads="1"/>
          </p:cNvSpPr>
          <p:nvPr/>
        </p:nvSpPr>
        <p:spPr bwMode="auto">
          <a:xfrm>
            <a:off x="1861046" y="3981348"/>
            <a:ext cx="3375025" cy="120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fr-BE" sz="3200" b="1" dirty="0" err="1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Process</a:t>
            </a:r>
            <a:endParaRPr lang="fr-BE" sz="3200" b="1" dirty="0" smtClean="0">
              <a:solidFill>
                <a:srgbClr val="000080"/>
              </a:solidFill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fr-BE" sz="2400" b="1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Data </a:t>
            </a:r>
            <a:r>
              <a:rPr lang="fr-BE" sz="2400" b="1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providers</a:t>
            </a:r>
            <a:endParaRPr lang="en-GB" sz="9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fr-BE" sz="1600" b="1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Collection and QA/QC </a:t>
            </a:r>
            <a:r>
              <a:rPr lang="fr-BE" sz="1600" b="1" dirty="0" err="1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tools</a:t>
            </a:r>
            <a:endParaRPr lang="en-GB" sz="1050" dirty="0">
              <a:effectLst/>
              <a:latin typeface="Liberation Serif"/>
              <a:ea typeface="Arial Unicode MS"/>
              <a:cs typeface="Arial Unicode MS"/>
            </a:endParaRPr>
          </a:p>
        </p:txBody>
      </p:sp>
      <p:sp>
        <p:nvSpPr>
          <p:cNvPr id="46" name="shape_0"/>
          <p:cNvSpPr>
            <a:spLocks noChangeArrowheads="1"/>
          </p:cNvSpPr>
          <p:nvPr/>
        </p:nvSpPr>
        <p:spPr bwMode="auto">
          <a:xfrm>
            <a:off x="2150516" y="2138719"/>
            <a:ext cx="3028224" cy="155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View</a:t>
            </a:r>
            <a:r>
              <a:rPr lang="en-GB" sz="12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, Invoke, </a:t>
            </a:r>
            <a:endParaRPr lang="en-GB" sz="1200" dirty="0" smtClean="0">
              <a:solidFill>
                <a:srgbClr val="000080"/>
              </a:solidFill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1200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Download</a:t>
            </a:r>
            <a:r>
              <a:rPr lang="en-GB" sz="12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,</a:t>
            </a:r>
            <a:endParaRPr lang="en-GB" sz="10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fr-BE" sz="1200" dirty="0" err="1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Discovery</a:t>
            </a:r>
            <a:r>
              <a:rPr lang="fr-BE" sz="12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, </a:t>
            </a:r>
            <a:endParaRPr lang="fr-BE" sz="1200" dirty="0" smtClean="0">
              <a:solidFill>
                <a:srgbClr val="000080"/>
              </a:solidFill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fr-BE" sz="1200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Transformation </a:t>
            </a:r>
          </a:p>
          <a:p>
            <a:pPr algn="ctr">
              <a:spcAft>
                <a:spcPts val="0"/>
              </a:spcAft>
            </a:pPr>
            <a:r>
              <a:rPr lang="fr-BE" sz="1200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Services</a:t>
            </a:r>
          </a:p>
          <a:p>
            <a:pPr algn="ctr">
              <a:spcAft>
                <a:spcPts val="0"/>
              </a:spcAft>
            </a:pPr>
            <a:r>
              <a:rPr lang="en-GB" sz="2400" dirty="0">
                <a:solidFill>
                  <a:srgbClr val="000080"/>
                </a:solidFill>
                <a:latin typeface="Liberation Serif"/>
                <a:ea typeface="Arial Unicode MS"/>
                <a:cs typeface="Arial Unicode MS"/>
              </a:rPr>
              <a:t>Data</a:t>
            </a:r>
            <a:r>
              <a:rPr lang="en-GB" sz="2400" dirty="0">
                <a:latin typeface="Liberation Serif"/>
                <a:ea typeface="Arial Unicode MS"/>
                <a:cs typeface="Arial Unicode MS"/>
              </a:rPr>
              <a:t> </a:t>
            </a:r>
            <a:r>
              <a:rPr lang="en-GB" sz="2400" dirty="0" smtClean="0">
                <a:solidFill>
                  <a:srgbClr val="000080"/>
                </a:solidFill>
                <a:latin typeface="Liberation Serif"/>
                <a:ea typeface="Arial Unicode MS"/>
                <a:cs typeface="Arial Unicode MS"/>
              </a:rPr>
              <a:t>Users</a:t>
            </a:r>
            <a:endParaRPr lang="fr-BE" sz="2400" dirty="0" smtClean="0">
              <a:solidFill>
                <a:srgbClr val="000080"/>
              </a:solidFill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fr-BE" sz="3200" dirty="0" err="1">
                <a:solidFill>
                  <a:srgbClr val="000080"/>
                </a:solidFill>
                <a:latin typeface="Liberation Serif"/>
                <a:ea typeface="Arial Unicode MS"/>
                <a:cs typeface="Arial Unicode MS"/>
              </a:rPr>
              <a:t>Dissemination</a:t>
            </a:r>
            <a:endParaRPr lang="en-GB" sz="3200" dirty="0">
              <a:solidFill>
                <a:srgbClr val="000080"/>
              </a:solidFill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endParaRPr lang="en-GB" sz="10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fr-BE" sz="1000" dirty="0">
                <a:effectLst/>
                <a:latin typeface="Liberation Serif"/>
                <a:ea typeface="Arial Unicode MS"/>
                <a:cs typeface="Arial Unicode MS"/>
              </a:rPr>
              <a:t> </a:t>
            </a:r>
            <a:endParaRPr lang="en-GB" sz="1000" dirty="0">
              <a:effectLst/>
              <a:latin typeface="Liberation Serif"/>
              <a:ea typeface="Arial Unicode MS"/>
              <a:cs typeface="Arial Unicode MS"/>
            </a:endParaRPr>
          </a:p>
        </p:txBody>
      </p:sp>
      <p:sp>
        <p:nvSpPr>
          <p:cNvPr id="48" name="Text Box 23"/>
          <p:cNvSpPr txBox="1"/>
          <p:nvPr/>
        </p:nvSpPr>
        <p:spPr>
          <a:xfrm>
            <a:off x="6981363" y="1340768"/>
            <a:ext cx="1998801" cy="2344972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>
                <a:effectLst/>
                <a:latin typeface="Liberation Serif"/>
                <a:ea typeface="Arial Unicode MS"/>
                <a:cs typeface="Arial Unicode MS"/>
              </a:rPr>
              <a:t>Focus on user's need</a:t>
            </a:r>
            <a:endParaRPr lang="en-GB" sz="12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2000" b="1" dirty="0">
                <a:effectLst/>
                <a:latin typeface="Liberation Serif"/>
                <a:ea typeface="Arial Unicode MS"/>
                <a:cs typeface="Arial Unicode MS"/>
              </a:rPr>
              <a:t>Ease the access and sharing</a:t>
            </a:r>
            <a:endParaRPr lang="en-GB" sz="12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2000" b="1" dirty="0">
                <a:effectLst/>
                <a:latin typeface="Liberation Serif"/>
                <a:ea typeface="Arial Unicode MS"/>
                <a:cs typeface="Arial Unicode MS"/>
              </a:rPr>
              <a:t>Be user-friendly to use</a:t>
            </a:r>
            <a:endParaRPr lang="en-GB" sz="1200" dirty="0">
              <a:effectLst/>
              <a:latin typeface="Liberation Serif"/>
              <a:ea typeface="Arial Unicode MS"/>
              <a:cs typeface="Arial Unicode MS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effectLst/>
                <a:latin typeface="Liberation Serif"/>
                <a:ea typeface="Arial Unicode MS"/>
                <a:cs typeface="Arial Unicode MS"/>
              </a:rPr>
              <a:t> </a:t>
            </a:r>
          </a:p>
        </p:txBody>
      </p:sp>
      <p:sp>
        <p:nvSpPr>
          <p:cNvPr id="49" name="Text Box 129"/>
          <p:cNvSpPr txBox="1"/>
          <p:nvPr/>
        </p:nvSpPr>
        <p:spPr>
          <a:xfrm>
            <a:off x="6981365" y="5483876"/>
            <a:ext cx="2055130" cy="105092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>
                <a:effectLst/>
                <a:latin typeface="Liberation Serif"/>
                <a:ea typeface="Arial Unicode MS"/>
                <a:cs typeface="Arial Unicode MS"/>
              </a:rPr>
              <a:t>Be accurate and comparable</a:t>
            </a:r>
            <a:endParaRPr lang="en-GB" sz="1200">
              <a:effectLst/>
              <a:latin typeface="Liberation Serif"/>
              <a:ea typeface="Arial Unicode MS"/>
              <a:cs typeface="Arial Unicode MS"/>
            </a:endParaRPr>
          </a:p>
          <a:p>
            <a:pPr>
              <a:spcAft>
                <a:spcPts val="0"/>
              </a:spcAft>
            </a:pPr>
            <a:r>
              <a:rPr lang="en-GB" sz="1200">
                <a:effectLst/>
                <a:latin typeface="Liberation Serif"/>
                <a:ea typeface="Arial Unicode MS"/>
                <a:cs typeface="Arial Unicode MS"/>
              </a:rPr>
              <a:t> </a:t>
            </a:r>
          </a:p>
        </p:txBody>
      </p:sp>
      <p:sp>
        <p:nvSpPr>
          <p:cNvPr id="50" name="Text Box 130"/>
          <p:cNvSpPr txBox="1"/>
          <p:nvPr/>
        </p:nvSpPr>
        <p:spPr>
          <a:xfrm>
            <a:off x="6981364" y="3881023"/>
            <a:ext cx="2055131" cy="1276169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>
                <a:effectLst/>
                <a:latin typeface="Liberation Serif"/>
                <a:ea typeface="Arial Unicode MS"/>
                <a:cs typeface="Arial Unicode MS"/>
              </a:rPr>
              <a:t>Decentralise assessment and qualification</a:t>
            </a:r>
            <a:endParaRPr lang="en-GB" sz="1200" dirty="0">
              <a:effectLst/>
              <a:latin typeface="Liberation Serif"/>
              <a:ea typeface="Arial Unicode MS"/>
              <a:cs typeface="Arial Unicode MS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effectLst/>
                <a:latin typeface="Liberation Serif"/>
                <a:ea typeface="Arial Unicode MS"/>
                <a:cs typeface="Arial Unicode MS"/>
              </a:rPr>
              <a:t> </a:t>
            </a:r>
          </a:p>
        </p:txBody>
      </p:sp>
      <p:sp>
        <p:nvSpPr>
          <p:cNvPr id="51" name="shape_0"/>
          <p:cNvSpPr>
            <a:spLocks noChangeArrowheads="1"/>
          </p:cNvSpPr>
          <p:nvPr/>
        </p:nvSpPr>
        <p:spPr bwMode="auto">
          <a:xfrm>
            <a:off x="35496" y="980728"/>
            <a:ext cx="2016224" cy="2641735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000" b="1" dirty="0" smtClean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SIIF</a:t>
            </a:r>
            <a:endParaRPr lang="en-GB" sz="12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18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Integrated EU tools </a:t>
            </a:r>
            <a:endParaRPr lang="en-GB" sz="11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18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on EU policies </a:t>
            </a:r>
            <a:endParaRPr lang="en-GB" sz="11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18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for data community, </a:t>
            </a:r>
            <a:endParaRPr lang="en-GB" sz="11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18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data providers </a:t>
            </a:r>
            <a:endParaRPr lang="en-GB" sz="11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en-GB" sz="18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and </a:t>
            </a:r>
            <a:endParaRPr lang="en-GB" sz="1100" dirty="0">
              <a:effectLst/>
              <a:latin typeface="Liberation Serif"/>
              <a:ea typeface="Arial Unicode MS"/>
              <a:cs typeface="Arial Unicode MS"/>
            </a:endParaRPr>
          </a:p>
          <a:p>
            <a:pPr algn="ctr">
              <a:spcAft>
                <a:spcPts val="0"/>
              </a:spcAft>
            </a:pPr>
            <a:r>
              <a:rPr lang="fr-BE" sz="1800" dirty="0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data </a:t>
            </a:r>
            <a:r>
              <a:rPr lang="fr-BE" sz="1800" dirty="0" err="1">
                <a:solidFill>
                  <a:srgbClr val="000080"/>
                </a:solidFill>
                <a:effectLst/>
                <a:latin typeface="Liberation Serif"/>
                <a:ea typeface="Arial Unicode MS"/>
                <a:cs typeface="Arial Unicode MS"/>
              </a:rPr>
              <a:t>users</a:t>
            </a:r>
            <a:endParaRPr lang="en-GB" sz="1100" dirty="0">
              <a:effectLst/>
              <a:latin typeface="Liberation Serif"/>
              <a:ea typeface="Arial Unicode MS"/>
              <a:cs typeface="Arial Unicode MS"/>
            </a:endParaRPr>
          </a:p>
        </p:txBody>
      </p:sp>
      <p:pic>
        <p:nvPicPr>
          <p:cNvPr id="52" name="Picture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22688" y="1842492"/>
            <a:ext cx="302577" cy="305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5446877" y="5381947"/>
            <a:ext cx="302577" cy="305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934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4088" y="82957"/>
            <a:ext cx="3779912" cy="792609"/>
          </a:xfrm>
        </p:spPr>
        <p:txBody>
          <a:bodyPr/>
          <a:lstStyle/>
          <a:p>
            <a:pPr algn="ctr"/>
            <a:r>
              <a:rPr lang="fr-BE" sz="3200" dirty="0" smtClean="0">
                <a:solidFill>
                  <a:schemeClr val="bg1"/>
                </a:solidFill>
              </a:rPr>
              <a:t>The content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15616" y="2208"/>
            <a:ext cx="169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4800" dirty="0">
                <a:solidFill>
                  <a:schemeClr val="bg1"/>
                </a:solidFill>
              </a:rPr>
              <a:t>SIIF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5730" y="2348880"/>
            <a:ext cx="9144000" cy="3096344"/>
          </a:xfrm>
        </p:spPr>
        <p:txBody>
          <a:bodyPr/>
          <a:lstStyle/>
          <a:p>
            <a:pPr marL="0" indent="0" algn="ctr">
              <a:buNone/>
            </a:pPr>
            <a:endParaRPr lang="fr-BE" sz="4000" b="1" dirty="0"/>
          </a:p>
          <a:p>
            <a:pPr marL="0" indent="0" algn="ctr">
              <a:buNone/>
            </a:pPr>
            <a:r>
              <a:rPr lang="fr-BE" sz="4000" b="1" dirty="0" smtClean="0"/>
              <a:t>SIIF</a:t>
            </a:r>
            <a:r>
              <a:rPr lang="fr-BE" sz="4000" dirty="0" smtClean="0"/>
              <a:t> </a:t>
            </a:r>
            <a:r>
              <a:rPr lang="fr-BE" sz="4000" b="1" dirty="0" err="1"/>
              <a:t>contributes</a:t>
            </a:r>
            <a:r>
              <a:rPr lang="fr-BE" sz="4000" b="1" dirty="0"/>
              <a:t> to the </a:t>
            </a:r>
            <a:r>
              <a:rPr lang="fr-BE" sz="4000" b="1" dirty="0" smtClean="0"/>
              <a:t>digital,</a:t>
            </a:r>
            <a:r>
              <a:rPr lang="en-GB" sz="4000" dirty="0" smtClean="0"/>
              <a:t> </a:t>
            </a:r>
            <a:r>
              <a:rPr lang="en-GB" sz="4000" b="1" dirty="0" smtClean="0"/>
              <a:t>growth</a:t>
            </a:r>
            <a:r>
              <a:rPr lang="en-GB" sz="4000" b="1" dirty="0" smtClean="0"/>
              <a:t>, jobs and investments agenda.</a:t>
            </a:r>
            <a:endParaRPr lang="en-GB" sz="4000" b="1" dirty="0"/>
          </a:p>
          <a:p>
            <a:pPr marL="0" indent="0" algn="ctr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62211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276872"/>
            <a:ext cx="7056784" cy="2520280"/>
          </a:xfrm>
        </p:spPr>
        <p:txBody>
          <a:bodyPr/>
          <a:lstStyle/>
          <a:p>
            <a:pPr algn="ctr"/>
            <a:r>
              <a:rPr lang="fr-BE" sz="4800" dirty="0" smtClean="0"/>
              <a:t>THE CONCRETE IT DEVELOPMENTS UNDER SIIF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8872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miter lim="800000"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miter lim="800000"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11989</TotalTime>
  <Words>654</Words>
  <Application>Microsoft Office PowerPoint</Application>
  <PresentationFormat>On-screen Show (4:3)</PresentationFormat>
  <Paragraphs>135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Default Design</vt:lpstr>
      <vt:lpstr>Standarddesign</vt:lpstr>
      <vt:lpstr>Office Theme</vt:lpstr>
      <vt:lpstr>1_Default Design</vt:lpstr>
      <vt:lpstr>PowerPoint Presentation</vt:lpstr>
      <vt:lpstr>THE DEFINITION  OF  THE SIIF CONCEPT</vt:lpstr>
      <vt:lpstr>PowerPoint Presentation</vt:lpstr>
      <vt:lpstr>The content</vt:lpstr>
      <vt:lpstr> The governance</vt:lpstr>
      <vt:lpstr>The IT content</vt:lpstr>
      <vt:lpstr> The IT system</vt:lpstr>
      <vt:lpstr>The content</vt:lpstr>
      <vt:lpstr>THE CONCRETE IT DEVELOPMENTS UNDER SIIF</vt:lpstr>
      <vt:lpstr>PowerPoint Presentation</vt:lpstr>
      <vt:lpstr>PowerPoint Presentation</vt:lpstr>
      <vt:lpstr>PowerPoint Presentation</vt:lpstr>
      <vt:lpstr>What has been done and has still to be done</vt:lpstr>
      <vt:lpstr>SIIF and the frequency of reporting</vt:lpstr>
      <vt:lpstr>Change of frequency is part of the solutions to answer to the objective to reduce administrative burden, to have more up-to-date data and to increase efficiency  New proposal for UWWTD - Each 2 years agglomerations of more than 10 000 p.e. and not compliant situations ( Article 15 and 17)  - Each 4 years  all agglomerations of more than 2000 p.e. (Article 15 and 17)   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RAKEDJIAN Bruno (ENV)</cp:lastModifiedBy>
  <cp:revision>816</cp:revision>
  <cp:lastPrinted>2014-11-24T12:02:15Z</cp:lastPrinted>
  <dcterms:created xsi:type="dcterms:W3CDTF">2013-03-12T04:07:57Z</dcterms:created>
  <dcterms:modified xsi:type="dcterms:W3CDTF">2015-11-06T14:36:03Z</dcterms:modified>
</cp:coreProperties>
</file>