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handoutMasterIdLst>
    <p:handoutMasterId r:id="rId12"/>
  </p:handoutMasterIdLst>
  <p:sldIdLst>
    <p:sldId id="291" r:id="rId3"/>
    <p:sldId id="289" r:id="rId4"/>
    <p:sldId id="292" r:id="rId5"/>
    <p:sldId id="293" r:id="rId6"/>
    <p:sldId id="295" r:id="rId7"/>
    <p:sldId id="296" r:id="rId8"/>
    <p:sldId id="294" r:id="rId9"/>
    <p:sldId id="297" r:id="rId10"/>
    <p:sldId id="275" r:id="rId11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i Tepp" initials="MT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B800"/>
    <a:srgbClr val="FFFF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>
        <p:scale>
          <a:sx n="100" d="100"/>
          <a:sy n="100" d="100"/>
        </p:scale>
        <p:origin x="-288" y="-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7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841" cy="497762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183" y="0"/>
            <a:ext cx="2949841" cy="497762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A148910B-D537-42C1-B965-3FD14E84ADCB}" type="datetimeFigureOut">
              <a:rPr lang="en-GB" smtClean="0"/>
              <a:t>20/04/2015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4749"/>
            <a:ext cx="2949841" cy="49776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183" y="9444749"/>
            <a:ext cx="2949841" cy="49776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AD98DA2A-723B-468A-822D-702B5D6BCEB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66494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openxmlformats.org/officeDocument/2006/relationships/hyperlink" Target="http://www.google.com/imgres?um=1&amp;hl=en&amp;sa=N&amp;biw=1920&amp;bih=918&amp;tbm=isch&amp;tbnid=Rpchos3z6p1BWM:&amp;imgrefurl=http://www.delftbluetechnology.nl/2011/06/deltares/&amp;docid=A635y52AUhQ08M&amp;imgurl=http://www.delftbluetechnology.nl/wp-content/uploads/2011/06/deltares-logo-620x310.jpg&amp;w=620&amp;h=310&amp;ei=ztkkUOa7J6X80QX2-4HACg&amp;zoom=1&amp;iact=hc&amp;vpx=595&amp;vpy=304&amp;dur=250&amp;hovh=159&amp;hovw=318&amp;tx=130&amp;ty=62&amp;sig=115366051702835700876&amp;page=1&amp;tbnh=90&amp;tbnw=179&amp;start=0&amp;ndsp=46&amp;ved=1t:429,r:12,s:0,i:113" TargetMode="Externa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jpeg"/><Relationship Id="rId5" Type="http://schemas.openxmlformats.org/officeDocument/2006/relationships/hyperlink" Target="http://www.google.com/imgres?um=1&amp;hl=en&amp;sa=N&amp;biw=1920&amp;bih=918&amp;tbm=isch&amp;tbnid=Rpchos3z6p1BWM:&amp;imgrefurl=http://www.delftbluetechnology.nl/2011/06/deltares/&amp;docid=A635y52AUhQ08M&amp;imgurl=http://www.delftbluetechnology.nl/wp-content/uploads/2011/06/deltares-logo-620x310.jpg&amp;w=620&amp;h=310&amp;ei=ztkkUOa7J6X80QX2-4HACg&amp;zoom=1&amp;iact=hc&amp;vpx=595&amp;vpy=304&amp;dur=250&amp;hovh=159&amp;hovw=318&amp;tx=130&amp;ty=62&amp;sig=115366051702835700876&amp;page=1&amp;tbnh=90&amp;tbnw=179&amp;start=0&amp;ndsp=46&amp;ved=1t:429,r:12,s:0,i:113" TargetMode="Externa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jpeg"/><Relationship Id="rId5" Type="http://schemas.openxmlformats.org/officeDocument/2006/relationships/hyperlink" Target="http://www.google.com/imgres?um=1&amp;hl=en&amp;sa=N&amp;biw=1920&amp;bih=918&amp;tbm=isch&amp;tbnid=Rpchos3z6p1BWM:&amp;imgrefurl=http://www.delftbluetechnology.nl/2011/06/deltares/&amp;docid=A635y52AUhQ08M&amp;imgurl=http://www.delftbluetechnology.nl/wp-content/uploads/2011/06/deltares-logo-620x310.jpg&amp;w=620&amp;h=310&amp;ei=ztkkUOa7J6X80QX2-4HACg&amp;zoom=1&amp;iact=hc&amp;vpx=595&amp;vpy=304&amp;dur=250&amp;hovh=159&amp;hovw=318&amp;tx=130&amp;ty=62&amp;sig=115366051702835700876&amp;page=1&amp;tbnh=90&amp;tbnw=179&amp;start=0&amp;ndsp=46&amp;ved=1t:429,r:12,s:0,i:113" TargetMode="Externa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jpeg"/><Relationship Id="rId5" Type="http://schemas.openxmlformats.org/officeDocument/2006/relationships/hyperlink" Target="http://www.google.com/imgres?um=1&amp;hl=en&amp;sa=N&amp;biw=1920&amp;bih=918&amp;tbm=isch&amp;tbnid=Rpchos3z6p1BWM:&amp;imgrefurl=http://www.delftbluetechnology.nl/2011/06/deltares/&amp;docid=A635y52AUhQ08M&amp;imgurl=http://www.delftbluetechnology.nl/wp-content/uploads/2011/06/deltares-logo-620x310.jpg&amp;w=620&amp;h=310&amp;ei=ztkkUOa7J6X80QX2-4HACg&amp;zoom=1&amp;iact=hc&amp;vpx=595&amp;vpy=304&amp;dur=250&amp;hovh=159&amp;hovw=318&amp;tx=130&amp;ty=62&amp;sig=115366051702835700876&amp;page=1&amp;tbnh=90&amp;tbnw=179&amp;start=0&amp;ndsp=46&amp;ved=1t:429,r:12,s:0,i:113" TargetMode="External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jpeg"/><Relationship Id="rId5" Type="http://schemas.openxmlformats.org/officeDocument/2006/relationships/hyperlink" Target="http://www.google.com/imgres?um=1&amp;hl=en&amp;sa=N&amp;biw=1920&amp;bih=918&amp;tbm=isch&amp;tbnid=Rpchos3z6p1BWM:&amp;imgrefurl=http://www.delftbluetechnology.nl/2011/06/deltares/&amp;docid=A635y52AUhQ08M&amp;imgurl=http://www.delftbluetechnology.nl/wp-content/uploads/2011/06/deltares-logo-620x310.jpg&amp;w=620&amp;h=310&amp;ei=ztkkUOa7J6X80QX2-4HACg&amp;zoom=1&amp;iact=hc&amp;vpx=595&amp;vpy=304&amp;dur=250&amp;hovh=159&amp;hovw=318&amp;tx=130&amp;ty=62&amp;sig=115366051702835700876&amp;page=1&amp;tbnh=90&amp;tbnw=179&amp;start=0&amp;ndsp=46&amp;ved=1t:429,r:12,s:0,i:113" TargetMode="External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jpeg"/><Relationship Id="rId5" Type="http://schemas.openxmlformats.org/officeDocument/2006/relationships/hyperlink" Target="http://www.google.com/imgres?um=1&amp;hl=en&amp;sa=N&amp;biw=1920&amp;bih=918&amp;tbm=isch&amp;tbnid=Rpchos3z6p1BWM:&amp;imgrefurl=http://www.delftbluetechnology.nl/2011/06/deltares/&amp;docid=A635y52AUhQ08M&amp;imgurl=http://www.delftbluetechnology.nl/wp-content/uploads/2011/06/deltares-logo-620x310.jpg&amp;w=620&amp;h=310&amp;ei=ztkkUOa7J6X80QX2-4HACg&amp;zoom=1&amp;iact=hc&amp;vpx=595&amp;vpy=304&amp;dur=250&amp;hovh=159&amp;hovw=318&amp;tx=130&amp;ty=62&amp;sig=115366051702835700876&amp;page=1&amp;tbnh=90&amp;tbnw=179&amp;start=0&amp;ndsp=46&amp;ved=1t:429,r:12,s:0,i:113" TargetMode="External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jpeg"/><Relationship Id="rId5" Type="http://schemas.openxmlformats.org/officeDocument/2006/relationships/hyperlink" Target="http://www.google.com/imgres?um=1&amp;hl=en&amp;sa=N&amp;biw=1920&amp;bih=918&amp;tbm=isch&amp;tbnid=Rpchos3z6p1BWM:&amp;imgrefurl=http://www.delftbluetechnology.nl/2011/06/deltares/&amp;docid=A635y52AUhQ08M&amp;imgurl=http://www.delftbluetechnology.nl/wp-content/uploads/2011/06/deltares-logo-620x310.jpg&amp;w=620&amp;h=310&amp;ei=ztkkUOa7J6X80QX2-4HACg&amp;zoom=1&amp;iact=hc&amp;vpx=595&amp;vpy=304&amp;dur=250&amp;hovh=159&amp;hovw=318&amp;tx=130&amp;ty=62&amp;sig=115366051702835700876&amp;page=1&amp;tbnh=90&amp;tbnw=179&amp;start=0&amp;ndsp=46&amp;ved=1t:429,r:12,s:0,i:113" TargetMode="External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jpeg"/><Relationship Id="rId5" Type="http://schemas.openxmlformats.org/officeDocument/2006/relationships/hyperlink" Target="http://www.google.com/imgres?um=1&amp;hl=en&amp;sa=N&amp;biw=1920&amp;bih=918&amp;tbm=isch&amp;tbnid=Rpchos3z6p1BWM:&amp;imgrefurl=http://www.delftbluetechnology.nl/2011/06/deltares/&amp;docid=A635y52AUhQ08M&amp;imgurl=http://www.delftbluetechnology.nl/wp-content/uploads/2011/06/deltares-logo-620x310.jpg&amp;w=620&amp;h=310&amp;ei=ztkkUOa7J6X80QX2-4HACg&amp;zoom=1&amp;iact=hc&amp;vpx=595&amp;vpy=304&amp;dur=250&amp;hovh=159&amp;hovw=318&amp;tx=130&amp;ty=62&amp;sig=115366051702835700876&amp;page=1&amp;tbnh=90&amp;tbnw=179&amp;start=0&amp;ndsp=46&amp;ved=1t:429,r:12,s:0,i:113" TargetMode="External"/><Relationship Id="rId4" Type="http://schemas.openxmlformats.org/officeDocument/2006/relationships/image" Target="../media/image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jpeg"/><Relationship Id="rId5" Type="http://schemas.openxmlformats.org/officeDocument/2006/relationships/hyperlink" Target="http://www.google.com/imgres?um=1&amp;hl=en&amp;sa=N&amp;biw=1920&amp;bih=918&amp;tbm=isch&amp;tbnid=Rpchos3z6p1BWM:&amp;imgrefurl=http://www.delftbluetechnology.nl/2011/06/deltares/&amp;docid=A635y52AUhQ08M&amp;imgurl=http://www.delftbluetechnology.nl/wp-content/uploads/2011/06/deltares-logo-620x310.jpg&amp;w=620&amp;h=310&amp;ei=ztkkUOa7J6X80QX2-4HACg&amp;zoom=1&amp;iact=hc&amp;vpx=595&amp;vpy=304&amp;dur=250&amp;hovh=159&amp;hovw=318&amp;tx=130&amp;ty=62&amp;sig=115366051702835700876&amp;page=1&amp;tbnh=90&amp;tbnw=179&amp;start=0&amp;ndsp=46&amp;ved=1t:429,r:12,s:0,i:113" TargetMode="Externa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jpeg"/><Relationship Id="rId5" Type="http://schemas.openxmlformats.org/officeDocument/2006/relationships/hyperlink" Target="http://www.google.com/imgres?um=1&amp;hl=en&amp;sa=N&amp;biw=1920&amp;bih=918&amp;tbm=isch&amp;tbnid=Rpchos3z6p1BWM:&amp;imgrefurl=http://www.delftbluetechnology.nl/2011/06/deltares/&amp;docid=A635y52AUhQ08M&amp;imgurl=http://www.delftbluetechnology.nl/wp-content/uploads/2011/06/deltares-logo-620x310.jpg&amp;w=620&amp;h=310&amp;ei=ztkkUOa7J6X80QX2-4HACg&amp;zoom=1&amp;iact=hc&amp;vpx=595&amp;vpy=304&amp;dur=250&amp;hovh=159&amp;hovw=318&amp;tx=130&amp;ty=62&amp;sig=115366051702835700876&amp;page=1&amp;tbnh=90&amp;tbnw=179&amp;start=0&amp;ndsp=46&amp;ved=1t:429,r:12,s:0,i:113" TargetMode="Externa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jpeg"/><Relationship Id="rId5" Type="http://schemas.openxmlformats.org/officeDocument/2006/relationships/hyperlink" Target="http://www.google.com/imgres?um=1&amp;hl=en&amp;sa=N&amp;biw=1920&amp;bih=918&amp;tbm=isch&amp;tbnid=Rpchos3z6p1BWM:&amp;imgrefurl=http://www.delftbluetechnology.nl/2011/06/deltares/&amp;docid=A635y52AUhQ08M&amp;imgurl=http://www.delftbluetechnology.nl/wp-content/uploads/2011/06/deltares-logo-620x310.jpg&amp;w=620&amp;h=310&amp;ei=ztkkUOa7J6X80QX2-4HACg&amp;zoom=1&amp;iact=hc&amp;vpx=595&amp;vpy=304&amp;dur=250&amp;hovh=159&amp;hovw=318&amp;tx=130&amp;ty=62&amp;sig=115366051702835700876&amp;page=1&amp;tbnh=90&amp;tbnw=179&amp;start=0&amp;ndsp=46&amp;ved=1t:429,r:12,s:0,i:113" TargetMode="External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jpeg"/><Relationship Id="rId5" Type="http://schemas.openxmlformats.org/officeDocument/2006/relationships/hyperlink" Target="http://www.google.com/imgres?um=1&amp;hl=en&amp;sa=N&amp;biw=1920&amp;bih=918&amp;tbm=isch&amp;tbnid=Rpchos3z6p1BWM:&amp;imgrefurl=http://www.delftbluetechnology.nl/2011/06/deltares/&amp;docid=A635y52AUhQ08M&amp;imgurl=http://www.delftbluetechnology.nl/wp-content/uploads/2011/06/deltares-logo-620x310.jpg&amp;w=620&amp;h=310&amp;ei=ztkkUOa7J6X80QX2-4HACg&amp;zoom=1&amp;iact=hc&amp;vpx=595&amp;vpy=304&amp;dur=250&amp;hovh=159&amp;hovw=318&amp;tx=130&amp;ty=62&amp;sig=115366051702835700876&amp;page=1&amp;tbnh=90&amp;tbnw=179&amp;start=0&amp;ndsp=46&amp;ved=1t:429,r:12,s:0,i:113" TargetMode="External"/><Relationship Id="rId4" Type="http://schemas.openxmlformats.org/officeDocument/2006/relationships/image" Target="../media/image3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jpeg"/><Relationship Id="rId5" Type="http://schemas.openxmlformats.org/officeDocument/2006/relationships/hyperlink" Target="http://www.google.com/imgres?um=1&amp;hl=en&amp;sa=N&amp;biw=1920&amp;bih=918&amp;tbm=isch&amp;tbnid=Rpchos3z6p1BWM:&amp;imgrefurl=http://www.delftbluetechnology.nl/2011/06/deltares/&amp;docid=A635y52AUhQ08M&amp;imgurl=http://www.delftbluetechnology.nl/wp-content/uploads/2011/06/deltares-logo-620x310.jpg&amp;w=620&amp;h=310&amp;ei=ztkkUOa7J6X80QX2-4HACg&amp;zoom=1&amp;iact=hc&amp;vpx=595&amp;vpy=304&amp;dur=250&amp;hovh=159&amp;hovw=318&amp;tx=130&amp;ty=62&amp;sig=115366051702835700876&amp;page=1&amp;tbnh=90&amp;tbnw=179&amp;start=0&amp;ndsp=46&amp;ved=1t:429,r:12,s:0,i:113" TargetMode="Externa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FAC2-1CA0-47F2-895B-22A712000E99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AF137-7FC1-4043-B741-E5F17B78F6D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6021197"/>
            <a:ext cx="1506931" cy="836803"/>
          </a:xfrm>
          <a:prstGeom prst="rect">
            <a:avLst/>
          </a:prstGeom>
          <a:noFill/>
        </p:spPr>
      </p:pic>
      <p:pic>
        <p:nvPicPr>
          <p:cNvPr id="8" name="Picture 7" descr="ecologic-logo-M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6098489"/>
            <a:ext cx="853973" cy="759511"/>
          </a:xfrm>
          <a:prstGeom prst="rect">
            <a:avLst/>
          </a:prstGeom>
          <a:noFill/>
        </p:spPr>
      </p:pic>
      <p:pic>
        <p:nvPicPr>
          <p:cNvPr id="9" name="Picture 8"/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27" t="16798" r="22772" b="58594"/>
          <a:stretch>
            <a:fillRect/>
          </a:stretch>
        </p:blipFill>
        <p:spPr bwMode="auto">
          <a:xfrm>
            <a:off x="5796136" y="6237312"/>
            <a:ext cx="648072" cy="620688"/>
          </a:xfrm>
          <a:prstGeom prst="rect">
            <a:avLst/>
          </a:prstGeom>
          <a:noFill/>
        </p:spPr>
      </p:pic>
      <p:pic>
        <p:nvPicPr>
          <p:cNvPr id="10" name="rg_hi" descr="Beschreibung: https://encrypted-tbn1.google.com/images?q=tbn:ANd9GcTE77YrGMYmUHsKkAQemdz0IiDe3KIHIx-79affjFfL7vicbGbt0g">
            <a:hlinkClick r:id="rId5"/>
          </p:cNvPr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6366282"/>
            <a:ext cx="978027" cy="4917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38827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FAC2-1CA0-47F2-895B-22A712000E99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AF137-7FC1-4043-B741-E5F17B78F6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459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FAC2-1CA0-47F2-895B-22A712000E99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AF137-7FC1-4043-B741-E5F17B78F6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7251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FAC2-1CA0-47F2-895B-22A712000E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906" y="5967863"/>
            <a:ext cx="1752753" cy="899238"/>
          </a:xfrm>
          <a:prstGeom prst="rect">
            <a:avLst/>
          </a:prstGeom>
          <a:noFill/>
        </p:spPr>
      </p:pic>
      <p:pic>
        <p:nvPicPr>
          <p:cNvPr id="8" name="Picture 7" descr="ecologic-logo-M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194" y="6109631"/>
            <a:ext cx="853973" cy="759511"/>
          </a:xfrm>
          <a:prstGeom prst="rect">
            <a:avLst/>
          </a:prstGeom>
          <a:noFill/>
        </p:spPr>
      </p:pic>
      <p:pic>
        <p:nvPicPr>
          <p:cNvPr id="9" name="Picture 8"/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27" t="16798" r="22772" b="58594"/>
          <a:stretch>
            <a:fillRect/>
          </a:stretch>
        </p:blipFill>
        <p:spPr bwMode="auto">
          <a:xfrm>
            <a:off x="6226265" y="6237312"/>
            <a:ext cx="648072" cy="620688"/>
          </a:xfrm>
          <a:prstGeom prst="rect">
            <a:avLst/>
          </a:prstGeom>
          <a:noFill/>
        </p:spPr>
      </p:pic>
      <p:pic>
        <p:nvPicPr>
          <p:cNvPr id="10" name="rg_hi" descr="Beschreibung: https://encrypted-tbn1.google.com/images?q=tbn:ANd9GcTE77YrGMYmUHsKkAQemdz0IiDe3KIHIx-79affjFfL7vicbGbt0g">
            <a:hlinkClick r:id="rId5"/>
          </p:cNvPr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806" y="6381298"/>
            <a:ext cx="978027" cy="4917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737376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FAC2-1CA0-47F2-895B-22A712000E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AF137-7FC1-4043-B741-E5F17B78F6D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156" y="6098488"/>
            <a:ext cx="1752753" cy="899238"/>
          </a:xfrm>
          <a:prstGeom prst="rect">
            <a:avLst/>
          </a:prstGeom>
          <a:noFill/>
        </p:spPr>
      </p:pic>
      <p:pic>
        <p:nvPicPr>
          <p:cNvPr id="8" name="Picture 7" descr="ecologic-logo-M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6109631"/>
            <a:ext cx="853973" cy="759511"/>
          </a:xfrm>
          <a:prstGeom prst="rect">
            <a:avLst/>
          </a:prstGeom>
          <a:noFill/>
        </p:spPr>
      </p:pic>
      <p:pic>
        <p:nvPicPr>
          <p:cNvPr id="9" name="Picture 8"/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27" t="16798" r="22772" b="58594"/>
          <a:stretch>
            <a:fillRect/>
          </a:stretch>
        </p:blipFill>
        <p:spPr bwMode="auto">
          <a:xfrm>
            <a:off x="6178765" y="6237312"/>
            <a:ext cx="648072" cy="620688"/>
          </a:xfrm>
          <a:prstGeom prst="rect">
            <a:avLst/>
          </a:prstGeom>
          <a:noFill/>
        </p:spPr>
      </p:pic>
      <p:pic>
        <p:nvPicPr>
          <p:cNvPr id="10" name="rg_hi" descr="Beschreibung: https://encrypted-tbn1.google.com/images?q=tbn:ANd9GcTE77YrGMYmUHsKkAQemdz0IiDe3KIHIx-79affjFfL7vicbGbt0g">
            <a:hlinkClick r:id="rId5"/>
          </p:cNvPr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6381298"/>
            <a:ext cx="978027" cy="4917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163839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FAC2-1CA0-47F2-895B-22A712000E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AF137-7FC1-4043-B741-E5F17B78F6D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156" y="6098488"/>
            <a:ext cx="1752753" cy="899238"/>
          </a:xfrm>
          <a:prstGeom prst="rect">
            <a:avLst/>
          </a:prstGeom>
          <a:noFill/>
        </p:spPr>
      </p:pic>
      <p:pic>
        <p:nvPicPr>
          <p:cNvPr id="8" name="Picture 7" descr="ecologic-logo-M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6109631"/>
            <a:ext cx="853973" cy="759511"/>
          </a:xfrm>
          <a:prstGeom prst="rect">
            <a:avLst/>
          </a:prstGeom>
          <a:noFill/>
        </p:spPr>
      </p:pic>
      <p:pic>
        <p:nvPicPr>
          <p:cNvPr id="9" name="Picture 8"/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27" t="16798" r="22772" b="58594"/>
          <a:stretch>
            <a:fillRect/>
          </a:stretch>
        </p:blipFill>
        <p:spPr bwMode="auto">
          <a:xfrm>
            <a:off x="6178765" y="6237312"/>
            <a:ext cx="648072" cy="620688"/>
          </a:xfrm>
          <a:prstGeom prst="rect">
            <a:avLst/>
          </a:prstGeom>
          <a:noFill/>
        </p:spPr>
      </p:pic>
      <p:pic>
        <p:nvPicPr>
          <p:cNvPr id="10" name="rg_hi" descr="Beschreibung: https://encrypted-tbn1.google.com/images?q=tbn:ANd9GcTE77YrGMYmUHsKkAQemdz0IiDe3KIHIx-79affjFfL7vicbGbt0g">
            <a:hlinkClick r:id="rId5"/>
          </p:cNvPr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6381298"/>
            <a:ext cx="978027" cy="4917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540086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FAC2-1CA0-47F2-895B-22A712000E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AF137-7FC1-4043-B741-E5F17B78F6D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156" y="6098488"/>
            <a:ext cx="1752753" cy="899238"/>
          </a:xfrm>
          <a:prstGeom prst="rect">
            <a:avLst/>
          </a:prstGeom>
          <a:noFill/>
        </p:spPr>
      </p:pic>
      <p:pic>
        <p:nvPicPr>
          <p:cNvPr id="9" name="Picture 8" descr="ecologic-logo-M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6109631"/>
            <a:ext cx="853973" cy="759511"/>
          </a:xfrm>
          <a:prstGeom prst="rect">
            <a:avLst/>
          </a:prstGeom>
          <a:noFill/>
        </p:spPr>
      </p:pic>
      <p:pic>
        <p:nvPicPr>
          <p:cNvPr id="10" name="Picture 9"/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27" t="16798" r="22772" b="58594"/>
          <a:stretch>
            <a:fillRect/>
          </a:stretch>
        </p:blipFill>
        <p:spPr bwMode="auto">
          <a:xfrm>
            <a:off x="6178765" y="6237312"/>
            <a:ext cx="648072" cy="620688"/>
          </a:xfrm>
          <a:prstGeom prst="rect">
            <a:avLst/>
          </a:prstGeom>
          <a:noFill/>
        </p:spPr>
      </p:pic>
      <p:pic>
        <p:nvPicPr>
          <p:cNvPr id="11" name="rg_hi" descr="Beschreibung: https://encrypted-tbn1.google.com/images?q=tbn:ANd9GcTE77YrGMYmUHsKkAQemdz0IiDe3KIHIx-79affjFfL7vicbGbt0g">
            <a:hlinkClick r:id="rId5"/>
          </p:cNvPr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6381298"/>
            <a:ext cx="978027" cy="4917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765806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FAC2-1CA0-47F2-895B-22A712000E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AF137-7FC1-4043-B741-E5F17B78F6D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9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156" y="6098488"/>
            <a:ext cx="1752753" cy="899238"/>
          </a:xfrm>
          <a:prstGeom prst="rect">
            <a:avLst/>
          </a:prstGeom>
          <a:noFill/>
        </p:spPr>
      </p:pic>
      <p:pic>
        <p:nvPicPr>
          <p:cNvPr id="11" name="Picture 10" descr="ecologic-logo-M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6109631"/>
            <a:ext cx="853973" cy="759511"/>
          </a:xfrm>
          <a:prstGeom prst="rect">
            <a:avLst/>
          </a:prstGeom>
          <a:noFill/>
        </p:spPr>
      </p:pic>
      <p:pic>
        <p:nvPicPr>
          <p:cNvPr id="12" name="Picture 11"/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27" t="16798" r="22772" b="58594"/>
          <a:stretch>
            <a:fillRect/>
          </a:stretch>
        </p:blipFill>
        <p:spPr bwMode="auto">
          <a:xfrm>
            <a:off x="6178765" y="6237312"/>
            <a:ext cx="648072" cy="620688"/>
          </a:xfrm>
          <a:prstGeom prst="rect">
            <a:avLst/>
          </a:prstGeom>
          <a:noFill/>
        </p:spPr>
      </p:pic>
      <p:pic>
        <p:nvPicPr>
          <p:cNvPr id="13" name="rg_hi" descr="Beschreibung: https://encrypted-tbn1.google.com/images?q=tbn:ANd9GcTE77YrGMYmUHsKkAQemdz0IiDe3KIHIx-79affjFfL7vicbGbt0g">
            <a:hlinkClick r:id="rId5"/>
          </p:cNvPr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6381298"/>
            <a:ext cx="978027" cy="4917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895498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FAC2-1CA0-47F2-895B-22A712000E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AF137-7FC1-4043-B741-E5F17B78F6D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156" y="6098488"/>
            <a:ext cx="1752753" cy="899238"/>
          </a:xfrm>
          <a:prstGeom prst="rect">
            <a:avLst/>
          </a:prstGeom>
          <a:noFill/>
        </p:spPr>
      </p:pic>
      <p:pic>
        <p:nvPicPr>
          <p:cNvPr id="7" name="Picture 6" descr="ecologic-logo-M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6109631"/>
            <a:ext cx="853973" cy="759511"/>
          </a:xfrm>
          <a:prstGeom prst="rect">
            <a:avLst/>
          </a:prstGeom>
          <a:noFill/>
        </p:spPr>
      </p:pic>
      <p:pic>
        <p:nvPicPr>
          <p:cNvPr id="8" name="Picture 7"/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27" t="16798" r="22772" b="58594"/>
          <a:stretch>
            <a:fillRect/>
          </a:stretch>
        </p:blipFill>
        <p:spPr bwMode="auto">
          <a:xfrm>
            <a:off x="6178765" y="6237312"/>
            <a:ext cx="648072" cy="620688"/>
          </a:xfrm>
          <a:prstGeom prst="rect">
            <a:avLst/>
          </a:prstGeom>
          <a:noFill/>
        </p:spPr>
      </p:pic>
      <p:pic>
        <p:nvPicPr>
          <p:cNvPr id="9" name="rg_hi" descr="Beschreibung: https://encrypted-tbn1.google.com/images?q=tbn:ANd9GcTE77YrGMYmUHsKkAQemdz0IiDe3KIHIx-79affjFfL7vicbGbt0g">
            <a:hlinkClick r:id="rId5"/>
          </p:cNvPr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6381298"/>
            <a:ext cx="978027" cy="4917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59710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FAC2-1CA0-47F2-895B-22A712000E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AF137-7FC1-4043-B741-E5F17B78F6D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156" y="6098488"/>
            <a:ext cx="1752753" cy="899238"/>
          </a:xfrm>
          <a:prstGeom prst="rect">
            <a:avLst/>
          </a:prstGeom>
          <a:noFill/>
        </p:spPr>
      </p:pic>
      <p:pic>
        <p:nvPicPr>
          <p:cNvPr id="6" name="Picture 5" descr="ecologic-logo-M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6109631"/>
            <a:ext cx="853973" cy="759511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27" t="16798" r="22772" b="58594"/>
          <a:stretch>
            <a:fillRect/>
          </a:stretch>
        </p:blipFill>
        <p:spPr bwMode="auto">
          <a:xfrm>
            <a:off x="6178765" y="6237312"/>
            <a:ext cx="648072" cy="620688"/>
          </a:xfrm>
          <a:prstGeom prst="rect">
            <a:avLst/>
          </a:prstGeom>
          <a:noFill/>
        </p:spPr>
      </p:pic>
      <p:pic>
        <p:nvPicPr>
          <p:cNvPr id="8" name="rg_hi" descr="Beschreibung: https://encrypted-tbn1.google.com/images?q=tbn:ANd9GcTE77YrGMYmUHsKkAQemdz0IiDe3KIHIx-79affjFfL7vicbGbt0g">
            <a:hlinkClick r:id="rId5"/>
          </p:cNvPr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6381298"/>
            <a:ext cx="978027" cy="4917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497608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FAC2-1CA0-47F2-895B-22A712000E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AF137-7FC1-4043-B741-E5F17B78F6D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156" y="6098488"/>
            <a:ext cx="1752753" cy="899238"/>
          </a:xfrm>
          <a:prstGeom prst="rect">
            <a:avLst/>
          </a:prstGeom>
          <a:noFill/>
        </p:spPr>
      </p:pic>
      <p:pic>
        <p:nvPicPr>
          <p:cNvPr id="9" name="Picture 8" descr="ecologic-logo-M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6109631"/>
            <a:ext cx="853973" cy="759511"/>
          </a:xfrm>
          <a:prstGeom prst="rect">
            <a:avLst/>
          </a:prstGeom>
          <a:noFill/>
        </p:spPr>
      </p:pic>
      <p:pic>
        <p:nvPicPr>
          <p:cNvPr id="10" name="Picture 9"/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27" t="16798" r="22772" b="58594"/>
          <a:stretch>
            <a:fillRect/>
          </a:stretch>
        </p:blipFill>
        <p:spPr bwMode="auto">
          <a:xfrm>
            <a:off x="6178765" y="6237312"/>
            <a:ext cx="648072" cy="620688"/>
          </a:xfrm>
          <a:prstGeom prst="rect">
            <a:avLst/>
          </a:prstGeom>
          <a:noFill/>
        </p:spPr>
      </p:pic>
      <p:pic>
        <p:nvPicPr>
          <p:cNvPr id="11" name="rg_hi" descr="Beschreibung: https://encrypted-tbn1.google.com/images?q=tbn:ANd9GcTE77YrGMYmUHsKkAQemdz0IiDe3KIHIx-79affjFfL7vicbGbt0g">
            <a:hlinkClick r:id="rId5"/>
          </p:cNvPr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6381298"/>
            <a:ext cx="978027" cy="4917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14547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FAC2-1CA0-47F2-895B-22A712000E99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AF137-7FC1-4043-B741-E5F17B78F6D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906" y="5967863"/>
            <a:ext cx="1752753" cy="899238"/>
          </a:xfrm>
          <a:prstGeom prst="rect">
            <a:avLst/>
          </a:prstGeom>
          <a:noFill/>
        </p:spPr>
      </p:pic>
      <p:pic>
        <p:nvPicPr>
          <p:cNvPr id="8" name="Picture 7" descr="ecologic-logo-M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194" y="6109631"/>
            <a:ext cx="853973" cy="759511"/>
          </a:xfrm>
          <a:prstGeom prst="rect">
            <a:avLst/>
          </a:prstGeom>
          <a:noFill/>
        </p:spPr>
      </p:pic>
      <p:pic>
        <p:nvPicPr>
          <p:cNvPr id="9" name="Picture 8"/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27" t="16798" r="22772" b="58594"/>
          <a:stretch>
            <a:fillRect/>
          </a:stretch>
        </p:blipFill>
        <p:spPr bwMode="auto">
          <a:xfrm>
            <a:off x="6226265" y="6237312"/>
            <a:ext cx="648072" cy="620688"/>
          </a:xfrm>
          <a:prstGeom prst="rect">
            <a:avLst/>
          </a:prstGeom>
          <a:noFill/>
        </p:spPr>
      </p:pic>
      <p:pic>
        <p:nvPicPr>
          <p:cNvPr id="10" name="rg_hi" descr="Beschreibung: https://encrypted-tbn1.google.com/images?q=tbn:ANd9GcTE77YrGMYmUHsKkAQemdz0IiDe3KIHIx-79affjFfL7vicbGbt0g">
            <a:hlinkClick r:id="rId5"/>
          </p:cNvPr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806" y="6381298"/>
            <a:ext cx="978027" cy="4917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509076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FAC2-1CA0-47F2-895B-22A712000E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AF137-7FC1-4043-B741-E5F17B78F6D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156" y="6098488"/>
            <a:ext cx="1752753" cy="899238"/>
          </a:xfrm>
          <a:prstGeom prst="rect">
            <a:avLst/>
          </a:prstGeom>
          <a:noFill/>
        </p:spPr>
      </p:pic>
      <p:pic>
        <p:nvPicPr>
          <p:cNvPr id="9" name="Picture 8" descr="ecologic-logo-M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6109631"/>
            <a:ext cx="853973" cy="759511"/>
          </a:xfrm>
          <a:prstGeom prst="rect">
            <a:avLst/>
          </a:prstGeom>
          <a:noFill/>
        </p:spPr>
      </p:pic>
      <p:pic>
        <p:nvPicPr>
          <p:cNvPr id="10" name="Picture 9"/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27" t="16798" r="22772" b="58594"/>
          <a:stretch>
            <a:fillRect/>
          </a:stretch>
        </p:blipFill>
        <p:spPr bwMode="auto">
          <a:xfrm>
            <a:off x="6178765" y="6237312"/>
            <a:ext cx="648072" cy="620688"/>
          </a:xfrm>
          <a:prstGeom prst="rect">
            <a:avLst/>
          </a:prstGeom>
          <a:noFill/>
        </p:spPr>
      </p:pic>
      <p:pic>
        <p:nvPicPr>
          <p:cNvPr id="11" name="rg_hi" descr="Beschreibung: https://encrypted-tbn1.google.com/images?q=tbn:ANd9GcTE77YrGMYmUHsKkAQemdz0IiDe3KIHIx-79affjFfL7vicbGbt0g">
            <a:hlinkClick r:id="rId5"/>
          </p:cNvPr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6381298"/>
            <a:ext cx="978027" cy="4917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403299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FAC2-1CA0-47F2-895B-22A712000E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AF137-7FC1-4043-B741-E5F17B78F6D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156" y="6098488"/>
            <a:ext cx="1752753" cy="899238"/>
          </a:xfrm>
          <a:prstGeom prst="rect">
            <a:avLst/>
          </a:prstGeom>
          <a:noFill/>
        </p:spPr>
      </p:pic>
      <p:pic>
        <p:nvPicPr>
          <p:cNvPr id="8" name="Picture 7" descr="ecologic-logo-M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6109631"/>
            <a:ext cx="853973" cy="759511"/>
          </a:xfrm>
          <a:prstGeom prst="rect">
            <a:avLst/>
          </a:prstGeom>
          <a:noFill/>
        </p:spPr>
      </p:pic>
      <p:pic>
        <p:nvPicPr>
          <p:cNvPr id="9" name="Picture 8"/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27" t="16798" r="22772" b="58594"/>
          <a:stretch>
            <a:fillRect/>
          </a:stretch>
        </p:blipFill>
        <p:spPr bwMode="auto">
          <a:xfrm>
            <a:off x="6178765" y="6237312"/>
            <a:ext cx="648072" cy="620688"/>
          </a:xfrm>
          <a:prstGeom prst="rect">
            <a:avLst/>
          </a:prstGeom>
          <a:noFill/>
        </p:spPr>
      </p:pic>
      <p:pic>
        <p:nvPicPr>
          <p:cNvPr id="10" name="rg_hi" descr="Beschreibung: https://encrypted-tbn1.google.com/images?q=tbn:ANd9GcTE77YrGMYmUHsKkAQemdz0IiDe3KIHIx-79affjFfL7vicbGbt0g">
            <a:hlinkClick r:id="rId5"/>
          </p:cNvPr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6381298"/>
            <a:ext cx="978027" cy="4917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423146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FAC2-1CA0-47F2-895B-22A712000E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AF137-7FC1-4043-B741-E5F17B78F6D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156" y="6098488"/>
            <a:ext cx="1752753" cy="899238"/>
          </a:xfrm>
          <a:prstGeom prst="rect">
            <a:avLst/>
          </a:prstGeom>
          <a:noFill/>
        </p:spPr>
      </p:pic>
      <p:pic>
        <p:nvPicPr>
          <p:cNvPr id="8" name="Picture 7" descr="ecologic-logo-M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6109631"/>
            <a:ext cx="853973" cy="759511"/>
          </a:xfrm>
          <a:prstGeom prst="rect">
            <a:avLst/>
          </a:prstGeom>
          <a:noFill/>
        </p:spPr>
      </p:pic>
      <p:pic>
        <p:nvPicPr>
          <p:cNvPr id="9" name="Picture 8"/>
          <p:cNvPicPr/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27" t="16798" r="22772" b="58594"/>
          <a:stretch>
            <a:fillRect/>
          </a:stretch>
        </p:blipFill>
        <p:spPr bwMode="auto">
          <a:xfrm>
            <a:off x="6178765" y="6237312"/>
            <a:ext cx="648072" cy="620688"/>
          </a:xfrm>
          <a:prstGeom prst="rect">
            <a:avLst/>
          </a:prstGeom>
          <a:noFill/>
        </p:spPr>
      </p:pic>
      <p:pic>
        <p:nvPicPr>
          <p:cNvPr id="10" name="rg_hi" descr="Beschreibung: https://encrypted-tbn1.google.com/images?q=tbn:ANd9GcTE77YrGMYmUHsKkAQemdz0IiDe3KIHIx-79affjFfL7vicbGbt0g">
            <a:hlinkClick r:id="rId5"/>
          </p:cNvPr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6381298"/>
            <a:ext cx="978027" cy="4917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26627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FAC2-1CA0-47F2-895B-22A712000E99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AF137-7FC1-4043-B741-E5F17B78F6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09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FAC2-1CA0-47F2-895B-22A712000E99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AF137-7FC1-4043-B741-E5F17B78F6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394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FAC2-1CA0-47F2-895B-22A712000E99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AF137-7FC1-4043-B741-E5F17B78F6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56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FAC2-1CA0-47F2-895B-22A712000E99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AF137-7FC1-4043-B741-E5F17B78F6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14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FAC2-1CA0-47F2-895B-22A712000E99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AF137-7FC1-4043-B741-E5F17B78F6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5594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FAC2-1CA0-47F2-895B-22A712000E99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AF137-7FC1-4043-B741-E5F17B78F6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52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FAC2-1CA0-47F2-895B-22A712000E99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AF137-7FC1-4043-B741-E5F17B78F6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471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DFAC2-1CA0-47F2-895B-22A712000E99}" type="datetimeFigureOut">
              <a:rPr lang="en-US" smtClean="0"/>
              <a:pPr/>
              <a:t>4/20/2015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0AF137-7FC1-4043-B741-E5F17B78F6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94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DFAC2-1CA0-47F2-895B-22A712000E9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4/20/2015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0AF137-7FC1-4043-B741-E5F17B78F6D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118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tony.zamparutti@milieu.be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thomas.dworak@fresh-thoughts.e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5517232"/>
            <a:ext cx="9144000" cy="1137857"/>
            <a:chOff x="0" y="5517232"/>
            <a:chExt cx="9144000" cy="1137857"/>
          </a:xfrm>
        </p:grpSpPr>
        <p:sp>
          <p:nvSpPr>
            <p:cNvPr id="12" name="Rectangle 11"/>
            <p:cNvSpPr/>
            <p:nvPr/>
          </p:nvSpPr>
          <p:spPr>
            <a:xfrm flipH="1" flipV="1">
              <a:off x="0" y="5932386"/>
              <a:ext cx="9144000" cy="45719"/>
            </a:xfrm>
            <a:prstGeom prst="rect">
              <a:avLst/>
            </a:prstGeom>
            <a:solidFill>
              <a:srgbClr val="7AB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4" name="Picture 13" descr="LAST-LOGO- with law-policy-in-white.jpg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5517232"/>
              <a:ext cx="1224136" cy="11378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Rectangle 4"/>
          <p:cNvSpPr/>
          <p:nvPr/>
        </p:nvSpPr>
        <p:spPr>
          <a:xfrm>
            <a:off x="0" y="0"/>
            <a:ext cx="9144000" cy="1330077"/>
          </a:xfrm>
          <a:prstGeom prst="rect">
            <a:avLst/>
          </a:prstGeom>
          <a:solidFill>
            <a:srgbClr val="7AB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251520" y="2060848"/>
            <a:ext cx="8640960" cy="25202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solidFill>
                  <a:prstClr val="black">
                    <a:tint val="75000"/>
                  </a:prstClr>
                </a:solidFill>
              </a:rPr>
              <a:t>Sharing of Best Practices on Integrated Coastal Management (ICM) in a Context of Adaptation to Climate Change in Coastal </a:t>
            </a:r>
            <a:r>
              <a:rPr lang="en-GB" b="1" dirty="0" smtClean="0">
                <a:solidFill>
                  <a:prstClr val="black">
                    <a:tint val="75000"/>
                  </a:prstClr>
                </a:solidFill>
              </a:rPr>
              <a:t>Areas:</a:t>
            </a:r>
          </a:p>
          <a:p>
            <a:r>
              <a:rPr lang="en-GB" dirty="0" smtClean="0">
                <a:solidFill>
                  <a:prstClr val="black">
                    <a:tint val="75000"/>
                  </a:prstClr>
                </a:solidFill>
              </a:rPr>
              <a:t>A project for the European Commission </a:t>
            </a:r>
            <a:br>
              <a:rPr lang="en-GB" dirty="0" smtClean="0">
                <a:solidFill>
                  <a:prstClr val="black">
                    <a:tint val="75000"/>
                  </a:prstClr>
                </a:solidFill>
              </a:rPr>
            </a:br>
            <a:r>
              <a:rPr lang="en-GB" dirty="0" smtClean="0">
                <a:solidFill>
                  <a:prstClr val="black">
                    <a:tint val="75000"/>
                  </a:prstClr>
                </a:solidFill>
              </a:rPr>
              <a:t>(DG Environment)</a:t>
            </a:r>
          </a:p>
          <a:p>
            <a:r>
              <a:rPr lang="en-US" sz="2800" dirty="0" smtClean="0">
                <a:solidFill>
                  <a:prstClr val="black">
                    <a:tint val="75000"/>
                  </a:prstClr>
                </a:solidFill>
              </a:rPr>
              <a:t>Nov. 2012 – Feb. 2015</a:t>
            </a:r>
          </a:p>
        </p:txBody>
      </p:sp>
    </p:spTree>
    <p:extLst>
      <p:ext uri="{BB962C8B-B14F-4D97-AF65-F5344CB8AC3E}">
        <p14:creationId xmlns:p14="http://schemas.microsoft.com/office/powerpoint/2010/main" val="2181401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33007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30077"/>
          </a:xfrm>
          <a:solidFill>
            <a:srgbClr val="7AB800"/>
          </a:solidFill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Best Practices on ICM and CCA</a:t>
            </a:r>
            <a:endParaRPr lang="en-US" sz="4000" dirty="0">
              <a:solidFill>
                <a:schemeClr val="bg1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0" y="5517232"/>
            <a:ext cx="9144000" cy="1137857"/>
            <a:chOff x="0" y="5517232"/>
            <a:chExt cx="9144000" cy="1137857"/>
          </a:xfrm>
        </p:grpSpPr>
        <p:sp>
          <p:nvSpPr>
            <p:cNvPr id="12" name="Rectangle 11"/>
            <p:cNvSpPr/>
            <p:nvPr/>
          </p:nvSpPr>
          <p:spPr>
            <a:xfrm flipH="1" flipV="1">
              <a:off x="0" y="5932386"/>
              <a:ext cx="9144000" cy="45719"/>
            </a:xfrm>
            <a:prstGeom prst="rect">
              <a:avLst/>
            </a:prstGeom>
            <a:solidFill>
              <a:srgbClr val="7AB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 descr="LAST-LOGO- with law-policy-in-white.jpg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5517232"/>
              <a:ext cx="1224136" cy="11378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59632" y="1330077"/>
            <a:ext cx="6840760" cy="4602309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r>
              <a:rPr lang="en-GB" sz="2400" b="1" dirty="0" smtClean="0"/>
              <a:t>Five parallel tasks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endParaRPr lang="en-GB" sz="1400" b="1" dirty="0" smtClean="0"/>
          </a:p>
          <a:p>
            <a:pPr marL="457200" indent="-457200">
              <a:spcAft>
                <a:spcPts val="0"/>
              </a:spcAft>
              <a:buFont typeface="+mj-lt"/>
              <a:buAutoNum type="alphaUcPeriod"/>
            </a:pPr>
            <a:r>
              <a:rPr lang="en-GB" sz="2400" dirty="0" smtClean="0"/>
              <a:t>Gathering an overview </a:t>
            </a:r>
            <a:r>
              <a:rPr lang="en-GB" sz="2400" dirty="0"/>
              <a:t>of Member State policies and measures</a:t>
            </a:r>
          </a:p>
          <a:p>
            <a:pPr marL="457200" indent="-457200">
              <a:spcAft>
                <a:spcPts val="0"/>
              </a:spcAft>
              <a:buFont typeface="+mj-lt"/>
              <a:buAutoNum type="alphaUcPeriod"/>
            </a:pPr>
            <a:r>
              <a:rPr lang="en-GB" sz="2400" dirty="0" smtClean="0"/>
              <a:t>Preparing a background paper on </a:t>
            </a:r>
            <a:r>
              <a:rPr lang="en-GB" sz="2400" dirty="0"/>
              <a:t>ICM </a:t>
            </a:r>
            <a:r>
              <a:rPr lang="en-GB" sz="2400" dirty="0" smtClean="0"/>
              <a:t>and CCA</a:t>
            </a:r>
            <a:endParaRPr lang="en-GB" sz="2400" dirty="0"/>
          </a:p>
          <a:p>
            <a:pPr marL="457200" indent="-457200">
              <a:spcAft>
                <a:spcPts val="0"/>
              </a:spcAft>
              <a:buFont typeface="+mj-lt"/>
              <a:buAutoNum type="alphaUcPeriod"/>
            </a:pPr>
            <a:r>
              <a:rPr lang="en-GB" sz="2400" dirty="0"/>
              <a:t>Updating OURCOAST </a:t>
            </a:r>
            <a:r>
              <a:rPr lang="en-GB" sz="2400" dirty="0" smtClean="0"/>
              <a:t>case </a:t>
            </a:r>
            <a:r>
              <a:rPr lang="en-GB" sz="2400" dirty="0"/>
              <a:t>studies</a:t>
            </a:r>
          </a:p>
          <a:p>
            <a:pPr marL="457200" indent="-457200">
              <a:spcAft>
                <a:spcPts val="0"/>
              </a:spcAft>
              <a:buFont typeface="+mj-lt"/>
              <a:buAutoNum type="alphaUcPeriod"/>
            </a:pPr>
            <a:r>
              <a:rPr lang="en-GB" sz="2400" dirty="0" smtClean="0"/>
              <a:t>Supporting the integration of </a:t>
            </a:r>
            <a:r>
              <a:rPr lang="en-GB" sz="2400" dirty="0"/>
              <a:t>OURCOAST </a:t>
            </a:r>
            <a:r>
              <a:rPr lang="en-GB" sz="2400" dirty="0" smtClean="0"/>
              <a:t>with </a:t>
            </a:r>
            <a:r>
              <a:rPr lang="en-GB" sz="2400" dirty="0"/>
              <a:t>other databases</a:t>
            </a:r>
          </a:p>
          <a:p>
            <a:pPr marL="457200" indent="-457200">
              <a:spcAft>
                <a:spcPts val="0"/>
              </a:spcAft>
              <a:buFont typeface="+mj-lt"/>
              <a:buAutoNum type="alphaUcPeriod"/>
            </a:pPr>
            <a:r>
              <a:rPr lang="en-GB" sz="2400" dirty="0" smtClean="0"/>
              <a:t>Communicating </a:t>
            </a:r>
            <a:r>
              <a:rPr lang="en-GB" sz="2400" dirty="0"/>
              <a:t>project </a:t>
            </a:r>
            <a:r>
              <a:rPr lang="en-GB" sz="2400" dirty="0" smtClean="0"/>
              <a:t>work</a:t>
            </a:r>
            <a:endParaRPr lang="en-GB" sz="2400" dirty="0"/>
          </a:p>
          <a:p>
            <a:pPr lvl="1">
              <a:lnSpc>
                <a:spcPct val="150000"/>
              </a:lnSpc>
              <a:spcAft>
                <a:spcPts val="0"/>
              </a:spcAft>
            </a:pPr>
            <a:endParaRPr lang="en-GB" sz="1800" dirty="0" smtClean="0"/>
          </a:p>
          <a:p>
            <a:pPr marL="0" indent="0" defTabSz="45720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8547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33007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30077"/>
          </a:xfrm>
          <a:solidFill>
            <a:srgbClr val="7AB800"/>
          </a:solidFill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Best Practices on ICM and CCA</a:t>
            </a:r>
            <a:endParaRPr lang="en-US" sz="4000" dirty="0">
              <a:solidFill>
                <a:schemeClr val="bg1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0" y="5517232"/>
            <a:ext cx="9144000" cy="1137857"/>
            <a:chOff x="0" y="5517232"/>
            <a:chExt cx="9144000" cy="1137857"/>
          </a:xfrm>
        </p:grpSpPr>
        <p:sp>
          <p:nvSpPr>
            <p:cNvPr id="12" name="Rectangle 11"/>
            <p:cNvSpPr/>
            <p:nvPr/>
          </p:nvSpPr>
          <p:spPr>
            <a:xfrm flipH="1" flipV="1">
              <a:off x="0" y="5932386"/>
              <a:ext cx="9144000" cy="45719"/>
            </a:xfrm>
            <a:prstGeom prst="rect">
              <a:avLst/>
            </a:prstGeom>
            <a:solidFill>
              <a:srgbClr val="7AB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3" name="Picture 12" descr="LAST-LOGO- with law-policy-in-white.jpg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5517232"/>
              <a:ext cx="1224136" cy="11378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59632" y="1330077"/>
            <a:ext cx="6840760" cy="4602309"/>
          </a:xfrm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endParaRPr lang="en-GB" sz="2400" b="1" dirty="0" smtClean="0"/>
          </a:p>
          <a:p>
            <a:pPr marL="0" indent="0">
              <a:spcAft>
                <a:spcPts val="0"/>
              </a:spcAft>
              <a:buNone/>
            </a:pPr>
            <a:r>
              <a:rPr lang="en-GB" sz="2400" b="1" dirty="0" smtClean="0"/>
              <a:t>Task A: fact sheets on Member State policies and measures</a:t>
            </a:r>
          </a:p>
          <a:p>
            <a:pPr marL="0" indent="0">
              <a:lnSpc>
                <a:spcPct val="150000"/>
              </a:lnSpc>
              <a:spcAft>
                <a:spcPts val="0"/>
              </a:spcAft>
              <a:buNone/>
            </a:pPr>
            <a:endParaRPr lang="en-GB" sz="1400" b="1" dirty="0" smtClean="0"/>
          </a:p>
          <a:p>
            <a:r>
              <a:rPr lang="en-GB" sz="2400" dirty="0" smtClean="0"/>
              <a:t>Based on desk research and questionnaires</a:t>
            </a:r>
            <a:endParaRPr lang="en-GB" sz="2400" strike="sngStrike" dirty="0" smtClean="0"/>
          </a:p>
          <a:p>
            <a:r>
              <a:rPr lang="en-GB" sz="2400" dirty="0" smtClean="0"/>
              <a:t>Thank you to all the MS experts who contributed to and reviewed the fact sheets</a:t>
            </a:r>
            <a:endParaRPr lang="en-GB" sz="2400" dirty="0"/>
          </a:p>
          <a:p>
            <a:pPr lvl="1">
              <a:lnSpc>
                <a:spcPct val="150000"/>
              </a:lnSpc>
              <a:spcAft>
                <a:spcPts val="0"/>
              </a:spcAft>
            </a:pPr>
            <a:endParaRPr lang="en-GB" sz="1800" dirty="0" smtClean="0"/>
          </a:p>
          <a:p>
            <a:pPr marL="0" indent="0" defTabSz="45720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549634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33007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30077"/>
          </a:xfrm>
          <a:solidFill>
            <a:srgbClr val="7AB800"/>
          </a:solidFill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Best Practices on ICM and CCA</a:t>
            </a:r>
            <a:endParaRPr lang="en-US" sz="4000" dirty="0">
              <a:solidFill>
                <a:schemeClr val="bg1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0" y="5517232"/>
            <a:ext cx="9144000" cy="1137857"/>
            <a:chOff x="0" y="5517232"/>
            <a:chExt cx="9144000" cy="1137857"/>
          </a:xfrm>
        </p:grpSpPr>
        <p:sp>
          <p:nvSpPr>
            <p:cNvPr id="12" name="Rectangle 11"/>
            <p:cNvSpPr/>
            <p:nvPr/>
          </p:nvSpPr>
          <p:spPr>
            <a:xfrm flipH="1" flipV="1">
              <a:off x="0" y="5932386"/>
              <a:ext cx="9144000" cy="45719"/>
            </a:xfrm>
            <a:prstGeom prst="rect">
              <a:avLst/>
            </a:prstGeom>
            <a:solidFill>
              <a:srgbClr val="7AB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3" name="Picture 12" descr="LAST-LOGO- with law-policy-in-white.jpg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5517232"/>
              <a:ext cx="1224136" cy="11378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59632" y="1330077"/>
            <a:ext cx="7488832" cy="4602309"/>
          </a:xfrm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endParaRPr lang="en-GB" sz="1200" b="1" dirty="0" smtClean="0"/>
          </a:p>
          <a:p>
            <a:pPr marL="0" indent="0">
              <a:spcAft>
                <a:spcPts val="0"/>
              </a:spcAft>
              <a:buNone/>
            </a:pPr>
            <a:r>
              <a:rPr lang="en-GB" sz="2400" b="1" dirty="0" smtClean="0"/>
              <a:t>Task A: fact sheets on measures for adaptation to climate change in coastal management</a:t>
            </a:r>
          </a:p>
          <a:p>
            <a:r>
              <a:rPr lang="en-GB" sz="2400" dirty="0" smtClean="0"/>
              <a:t>22 fact sheets prepared:</a:t>
            </a:r>
          </a:p>
          <a:p>
            <a:pPr lvl="1"/>
            <a:r>
              <a:rPr lang="en-GB" sz="2400" dirty="0" smtClean="0"/>
              <a:t>5 ‘green’ measures</a:t>
            </a:r>
          </a:p>
          <a:p>
            <a:pPr lvl="1"/>
            <a:r>
              <a:rPr lang="en-GB" sz="2400" dirty="0" smtClean="0"/>
              <a:t>7 ‘grey’ measures</a:t>
            </a:r>
          </a:p>
          <a:p>
            <a:pPr lvl="1"/>
            <a:r>
              <a:rPr lang="en-GB" sz="2400" dirty="0" smtClean="0"/>
              <a:t>10 ‘soft’ measures </a:t>
            </a:r>
          </a:p>
          <a:p>
            <a:r>
              <a:rPr lang="en-GB" sz="2400" dirty="0" smtClean="0"/>
              <a:t>Main information sources included EU projects and OURCOAST case studies</a:t>
            </a:r>
          </a:p>
          <a:p>
            <a:r>
              <a:rPr lang="en-GB" sz="2400" dirty="0" smtClean="0"/>
              <a:t>Measures to be published on Climate-ADAPT portal and the OURCOAST successor sit</a:t>
            </a:r>
            <a:r>
              <a:rPr lang="en-GB" sz="2200" dirty="0" smtClean="0"/>
              <a:t>e</a:t>
            </a:r>
            <a:endParaRPr lang="en-GB" sz="2200" dirty="0"/>
          </a:p>
          <a:p>
            <a:pPr lvl="1">
              <a:lnSpc>
                <a:spcPct val="150000"/>
              </a:lnSpc>
              <a:spcAft>
                <a:spcPts val="0"/>
              </a:spcAft>
            </a:pPr>
            <a:endParaRPr lang="en-GB" sz="1800" dirty="0" smtClean="0"/>
          </a:p>
          <a:p>
            <a:pPr marL="0" indent="0" defTabSz="45720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77727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33007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30077"/>
          </a:xfrm>
          <a:solidFill>
            <a:srgbClr val="7AB800"/>
          </a:solidFill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Best Practices on ICM and CCA</a:t>
            </a:r>
            <a:endParaRPr lang="en-US" sz="4000" dirty="0">
              <a:solidFill>
                <a:schemeClr val="bg1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0" y="5517232"/>
            <a:ext cx="9144000" cy="1137857"/>
            <a:chOff x="0" y="5517232"/>
            <a:chExt cx="9144000" cy="1137857"/>
          </a:xfrm>
        </p:grpSpPr>
        <p:sp>
          <p:nvSpPr>
            <p:cNvPr id="12" name="Rectangle 11"/>
            <p:cNvSpPr/>
            <p:nvPr/>
          </p:nvSpPr>
          <p:spPr>
            <a:xfrm flipH="1" flipV="1">
              <a:off x="0" y="5932386"/>
              <a:ext cx="9144000" cy="45719"/>
            </a:xfrm>
            <a:prstGeom prst="rect">
              <a:avLst/>
            </a:prstGeom>
            <a:solidFill>
              <a:srgbClr val="7AB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3" name="Picture 12" descr="LAST-LOGO- with law-policy-in-white.jpg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5517232"/>
              <a:ext cx="1224136" cy="11378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59632" y="1330077"/>
            <a:ext cx="7776864" cy="4602309"/>
          </a:xfrm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endParaRPr lang="en-GB" sz="1200" b="1" dirty="0" smtClean="0"/>
          </a:p>
          <a:p>
            <a:pPr marL="0" indent="0">
              <a:spcAft>
                <a:spcPts val="0"/>
              </a:spcAft>
              <a:buNone/>
            </a:pPr>
            <a:r>
              <a:rPr lang="en-GB" sz="2400" b="1" dirty="0" smtClean="0"/>
              <a:t>Task B: Background paper on ICM and </a:t>
            </a:r>
            <a:r>
              <a:rPr lang="en-GB" sz="2400" b="1" dirty="0" smtClean="0"/>
              <a:t>CCA</a:t>
            </a:r>
            <a:endParaRPr lang="en-GB" sz="1400" b="1" dirty="0" smtClean="0"/>
          </a:p>
          <a:p>
            <a:r>
              <a:rPr lang="en-GB" sz="2400" dirty="0" smtClean="0"/>
              <a:t>Following comments on  draft guidance document presented to the June 2014 meeting of ICM and MSP experts in Athens, it was agreed with DG Environment to prepare a background paper</a:t>
            </a:r>
          </a:p>
          <a:p>
            <a:r>
              <a:rPr lang="en-GB" sz="2400" dirty="0" smtClean="0"/>
              <a:t>The background document goes a long way towards providing guidance in relation to how ICM can deliver CCA. DG ENV &amp; DG CLIMA will reflect on whether further guidance is needed and, if so, what an appropriate way forward migh</a:t>
            </a:r>
            <a:r>
              <a:rPr lang="en-GB" sz="2400" dirty="0" smtClean="0"/>
              <a:t>t be in light of the review of the EU CC Adaptation Strategy in 2017</a:t>
            </a:r>
            <a:endParaRPr lang="en-GB" sz="2400" dirty="0" smtClean="0"/>
          </a:p>
          <a:p>
            <a:pPr marL="0" indent="0">
              <a:buNone/>
            </a:pPr>
            <a:endParaRPr lang="en-GB" sz="2400" dirty="0" smtClean="0"/>
          </a:p>
          <a:p>
            <a:pPr lvl="1">
              <a:lnSpc>
                <a:spcPct val="150000"/>
              </a:lnSpc>
              <a:spcAft>
                <a:spcPts val="0"/>
              </a:spcAft>
            </a:pPr>
            <a:endParaRPr lang="en-GB" sz="1800" dirty="0" smtClean="0"/>
          </a:p>
          <a:p>
            <a:pPr marL="0" indent="0" defTabSz="45720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198066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33007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30077"/>
          </a:xfrm>
          <a:solidFill>
            <a:srgbClr val="7AB800"/>
          </a:solidFill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Best Practices on ICM and CCA</a:t>
            </a:r>
            <a:endParaRPr lang="en-US" sz="4000" dirty="0">
              <a:solidFill>
                <a:schemeClr val="bg1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0" y="5517232"/>
            <a:ext cx="9144000" cy="1137857"/>
            <a:chOff x="0" y="5517232"/>
            <a:chExt cx="9144000" cy="1137857"/>
          </a:xfrm>
        </p:grpSpPr>
        <p:sp>
          <p:nvSpPr>
            <p:cNvPr id="12" name="Rectangle 11"/>
            <p:cNvSpPr/>
            <p:nvPr/>
          </p:nvSpPr>
          <p:spPr>
            <a:xfrm flipH="1" flipV="1">
              <a:off x="0" y="5932386"/>
              <a:ext cx="9144000" cy="45719"/>
            </a:xfrm>
            <a:prstGeom prst="rect">
              <a:avLst/>
            </a:prstGeom>
            <a:solidFill>
              <a:srgbClr val="7AB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3" name="Picture 12" descr="LAST-LOGO- with law-policy-in-white.jpg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5517232"/>
              <a:ext cx="1224136" cy="11378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59632" y="1330077"/>
            <a:ext cx="7632848" cy="4602309"/>
          </a:xfrm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endParaRPr lang="en-GB" sz="1200" b="1" dirty="0" smtClean="0"/>
          </a:p>
          <a:p>
            <a:pPr marL="0" indent="0">
              <a:spcAft>
                <a:spcPts val="0"/>
              </a:spcAft>
              <a:buNone/>
            </a:pPr>
            <a:r>
              <a:rPr lang="en-GB" sz="2400" b="1" dirty="0" smtClean="0"/>
              <a:t>Task C: Updating OURCOAST case studies</a:t>
            </a:r>
          </a:p>
          <a:p>
            <a:r>
              <a:rPr lang="en-GB" sz="2400" dirty="0" smtClean="0"/>
              <a:t>8 new case studies prepared for OURCOAST successor site and Climate-ADAPT:</a:t>
            </a:r>
          </a:p>
          <a:p>
            <a:pPr lvl="1"/>
            <a:r>
              <a:rPr lang="en-GB" sz="2000" dirty="0"/>
              <a:t>ICZM vision and strategy in Bulgaria</a:t>
            </a:r>
          </a:p>
          <a:p>
            <a:pPr lvl="1"/>
            <a:r>
              <a:rPr lang="en-GB" sz="2000" dirty="0" smtClean="0"/>
              <a:t>Sigma Plan (Belgium): one overview and two site case studies</a:t>
            </a:r>
          </a:p>
          <a:p>
            <a:pPr lvl="1"/>
            <a:r>
              <a:rPr lang="en-GB" sz="2000" dirty="0"/>
              <a:t>Šibenik-Knin </a:t>
            </a:r>
            <a:r>
              <a:rPr lang="en-GB" sz="2000" dirty="0" smtClean="0"/>
              <a:t>ICZM Plan incorporating adaptation (Croatia)</a:t>
            </a:r>
          </a:p>
          <a:p>
            <a:pPr lvl="1"/>
            <a:r>
              <a:rPr lang="en-GB" sz="2000" dirty="0"/>
              <a:t>Beach nourishment, </a:t>
            </a:r>
            <a:r>
              <a:rPr lang="en-GB" sz="2000" dirty="0" err="1"/>
              <a:t>Pontino</a:t>
            </a:r>
            <a:r>
              <a:rPr lang="en-GB" sz="2000" dirty="0"/>
              <a:t> Littoral (Italy)</a:t>
            </a:r>
          </a:p>
          <a:p>
            <a:pPr lvl="1"/>
            <a:r>
              <a:rPr lang="en-GB" sz="2000" dirty="0" err="1"/>
              <a:t>Aurich</a:t>
            </a:r>
            <a:r>
              <a:rPr lang="en-GB" sz="2000" dirty="0"/>
              <a:t>, Lower </a:t>
            </a:r>
            <a:r>
              <a:rPr lang="en-GB" sz="2000" dirty="0" err="1"/>
              <a:t>Saxonia</a:t>
            </a:r>
            <a:r>
              <a:rPr lang="en-GB" sz="2000" dirty="0"/>
              <a:t> (Germany)</a:t>
            </a:r>
          </a:p>
          <a:p>
            <a:pPr lvl="1"/>
            <a:r>
              <a:rPr lang="en-GB" sz="2000" dirty="0" err="1" smtClean="0"/>
              <a:t>Smeltalé</a:t>
            </a:r>
            <a:r>
              <a:rPr lang="en-GB" sz="2000" dirty="0" smtClean="0"/>
              <a:t> </a:t>
            </a:r>
            <a:r>
              <a:rPr lang="en-GB" sz="2000" dirty="0"/>
              <a:t>River in </a:t>
            </a:r>
            <a:r>
              <a:rPr lang="en-GB" sz="2000" dirty="0" err="1"/>
              <a:t>Klaipèda</a:t>
            </a:r>
            <a:r>
              <a:rPr lang="en-GB" sz="2000" dirty="0"/>
              <a:t> (Lithuania</a:t>
            </a:r>
            <a:r>
              <a:rPr lang="en-GB" sz="2000" dirty="0" smtClean="0"/>
              <a:t>)</a:t>
            </a:r>
          </a:p>
          <a:p>
            <a:r>
              <a:rPr lang="en-GB" sz="2400" dirty="0" smtClean="0"/>
              <a:t>Also: existing case studies on adaptation reviewed; possible future case studies on coastal erosion identified</a:t>
            </a:r>
          </a:p>
          <a:p>
            <a:pPr lvl="1">
              <a:lnSpc>
                <a:spcPct val="150000"/>
              </a:lnSpc>
              <a:spcAft>
                <a:spcPts val="0"/>
              </a:spcAft>
            </a:pPr>
            <a:endParaRPr lang="en-GB" sz="1800" dirty="0" smtClean="0"/>
          </a:p>
          <a:p>
            <a:pPr marL="0" indent="0" defTabSz="45720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87331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33007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30077"/>
          </a:xfrm>
          <a:solidFill>
            <a:srgbClr val="7AB800"/>
          </a:solidFill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Best Practices on ICM and CCA</a:t>
            </a:r>
            <a:endParaRPr lang="en-US" sz="4000" dirty="0">
              <a:solidFill>
                <a:schemeClr val="bg1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0" y="5517232"/>
            <a:ext cx="9144000" cy="1137857"/>
            <a:chOff x="0" y="5517232"/>
            <a:chExt cx="9144000" cy="1137857"/>
          </a:xfrm>
        </p:grpSpPr>
        <p:sp>
          <p:nvSpPr>
            <p:cNvPr id="12" name="Rectangle 11"/>
            <p:cNvSpPr/>
            <p:nvPr/>
          </p:nvSpPr>
          <p:spPr>
            <a:xfrm flipH="1" flipV="1">
              <a:off x="0" y="5932386"/>
              <a:ext cx="9144000" cy="45719"/>
            </a:xfrm>
            <a:prstGeom prst="rect">
              <a:avLst/>
            </a:prstGeom>
            <a:solidFill>
              <a:srgbClr val="7AB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3" name="Picture 12" descr="LAST-LOGO- with law-policy-in-white.jpg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5517232"/>
              <a:ext cx="1224136" cy="11378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59632" y="1330077"/>
            <a:ext cx="6840760" cy="4602309"/>
          </a:xfrm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endParaRPr lang="en-GB" sz="2400" b="1" dirty="0" smtClean="0"/>
          </a:p>
          <a:p>
            <a:pPr marL="0" indent="0">
              <a:spcAft>
                <a:spcPts val="0"/>
              </a:spcAft>
              <a:buNone/>
            </a:pPr>
            <a:r>
              <a:rPr lang="en-GB" sz="2400" b="1" dirty="0" smtClean="0"/>
              <a:t>Task D: Integrating OURCOAST with other platforms</a:t>
            </a:r>
          </a:p>
          <a:p>
            <a:pPr marL="0" indent="0">
              <a:spcAft>
                <a:spcPts val="0"/>
              </a:spcAft>
              <a:buNone/>
            </a:pPr>
            <a:endParaRPr lang="en-GB" sz="2400" b="1" dirty="0" smtClean="0"/>
          </a:p>
          <a:p>
            <a:r>
              <a:rPr lang="en-GB" sz="2400" dirty="0" smtClean="0"/>
              <a:t>Feasibility study identified MARATLAS and Climate-ADAPT as key platforms for integration </a:t>
            </a:r>
            <a:endParaRPr lang="en-GB" sz="2400" dirty="0"/>
          </a:p>
          <a:p>
            <a:r>
              <a:rPr lang="en-GB" sz="2400" dirty="0" smtClean="0"/>
              <a:t>Work on measures and on new case studies was closely integrated with update of Climate-ADAPT</a:t>
            </a:r>
            <a:endParaRPr lang="en-GB" sz="2400" dirty="0"/>
          </a:p>
          <a:p>
            <a:pPr marL="0" indent="0">
              <a:spcAft>
                <a:spcPts val="0"/>
              </a:spcAft>
              <a:buNone/>
            </a:pPr>
            <a:endParaRPr lang="en-GB" sz="2400" b="1" dirty="0"/>
          </a:p>
          <a:p>
            <a:pPr marL="0" indent="0">
              <a:spcAft>
                <a:spcPts val="0"/>
              </a:spcAft>
              <a:buNone/>
            </a:pPr>
            <a:endParaRPr lang="en-GB" sz="1800" dirty="0" smtClean="0"/>
          </a:p>
          <a:p>
            <a:pPr marL="0" indent="0" defTabSz="45720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74409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33007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30077"/>
          </a:xfrm>
          <a:solidFill>
            <a:srgbClr val="7AB800"/>
          </a:solidFill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Best Practices on ICM and CCA</a:t>
            </a:r>
            <a:endParaRPr lang="en-US" sz="4000" dirty="0">
              <a:solidFill>
                <a:schemeClr val="bg1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0" y="5517232"/>
            <a:ext cx="9144000" cy="1137857"/>
            <a:chOff x="0" y="5517232"/>
            <a:chExt cx="9144000" cy="1137857"/>
          </a:xfrm>
        </p:grpSpPr>
        <p:sp>
          <p:nvSpPr>
            <p:cNvPr id="12" name="Rectangle 11"/>
            <p:cNvSpPr/>
            <p:nvPr/>
          </p:nvSpPr>
          <p:spPr>
            <a:xfrm flipH="1" flipV="1">
              <a:off x="0" y="5932386"/>
              <a:ext cx="9144000" cy="45719"/>
            </a:xfrm>
            <a:prstGeom prst="rect">
              <a:avLst/>
            </a:prstGeom>
            <a:solidFill>
              <a:srgbClr val="7AB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3" name="Picture 12" descr="LAST-LOGO- with law-policy-in-white.jpg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5517232"/>
              <a:ext cx="1224136" cy="11378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59632" y="1330077"/>
            <a:ext cx="6840760" cy="4602309"/>
          </a:xfrm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endParaRPr lang="en-GB" sz="2400" b="1" dirty="0" smtClean="0"/>
          </a:p>
          <a:p>
            <a:pPr marL="0" indent="0">
              <a:spcAft>
                <a:spcPts val="0"/>
              </a:spcAft>
              <a:buNone/>
            </a:pPr>
            <a:r>
              <a:rPr lang="en-GB" sz="2400" b="1" dirty="0" smtClean="0"/>
              <a:t>Task E: Communicating project work</a:t>
            </a:r>
          </a:p>
          <a:p>
            <a:pPr marL="0" indent="0">
              <a:spcAft>
                <a:spcPts val="0"/>
              </a:spcAft>
              <a:buNone/>
            </a:pPr>
            <a:endParaRPr lang="en-GB" sz="2400" b="1" dirty="0" smtClean="0"/>
          </a:p>
          <a:p>
            <a:r>
              <a:rPr lang="en-GB" sz="2400" dirty="0" smtClean="0"/>
              <a:t>New page prepared for OURCOAST web portal</a:t>
            </a:r>
            <a:endParaRPr lang="en-GB" sz="2400" dirty="0"/>
          </a:p>
          <a:p>
            <a:r>
              <a:rPr lang="en-GB" sz="2400" dirty="0" smtClean="0"/>
              <a:t>Participation in Maritime Days and in </a:t>
            </a:r>
            <a:r>
              <a:rPr lang="en-GB" sz="2400" smtClean="0"/>
              <a:t>regional workshops</a:t>
            </a:r>
          </a:p>
          <a:p>
            <a:r>
              <a:rPr lang="en-GB" sz="2400" smtClean="0"/>
              <a:t>Project </a:t>
            </a:r>
            <a:r>
              <a:rPr lang="en-GB" sz="2400" dirty="0"/>
              <a:t>Newsletter</a:t>
            </a:r>
          </a:p>
          <a:p>
            <a:endParaRPr lang="en-GB" sz="2400" b="1" dirty="0"/>
          </a:p>
          <a:p>
            <a:pPr marL="0" indent="0">
              <a:spcAft>
                <a:spcPts val="0"/>
              </a:spcAft>
              <a:buNone/>
            </a:pPr>
            <a:endParaRPr lang="en-GB" sz="1800" dirty="0" smtClean="0"/>
          </a:p>
          <a:p>
            <a:pPr marL="0" indent="0" defTabSz="45720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13760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5517232"/>
            <a:ext cx="9144000" cy="1137857"/>
            <a:chOff x="0" y="5517232"/>
            <a:chExt cx="9144000" cy="1137857"/>
          </a:xfrm>
        </p:grpSpPr>
        <p:sp>
          <p:nvSpPr>
            <p:cNvPr id="17" name="Rectangle 16"/>
            <p:cNvSpPr/>
            <p:nvPr/>
          </p:nvSpPr>
          <p:spPr>
            <a:xfrm flipH="1" flipV="1">
              <a:off x="0" y="5932386"/>
              <a:ext cx="9144000" cy="45719"/>
            </a:xfrm>
            <a:prstGeom prst="rect">
              <a:avLst/>
            </a:prstGeom>
            <a:solidFill>
              <a:srgbClr val="7AB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Picture 17" descr="LAST-LOGO- with law-policy-in-white.jpg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5517232"/>
              <a:ext cx="1224136" cy="11378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" name="Subtitle 2"/>
          <p:cNvSpPr txBox="1">
            <a:spLocks/>
          </p:cNvSpPr>
          <p:nvPr/>
        </p:nvSpPr>
        <p:spPr>
          <a:xfrm>
            <a:off x="251520" y="2276872"/>
            <a:ext cx="8640960" cy="1033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smtClean="0"/>
              <a:t>Thank you</a:t>
            </a:r>
          </a:p>
          <a:p>
            <a:endParaRPr lang="en-US" sz="3600" dirty="0" smtClean="0"/>
          </a:p>
          <a:p>
            <a:r>
              <a:rPr lang="en-US" sz="2400" dirty="0" smtClean="0"/>
              <a:t>Tony Zamparutti (</a:t>
            </a:r>
            <a:r>
              <a:rPr lang="en-US" sz="2400" dirty="0" smtClean="0">
                <a:hlinkClick r:id="rId3"/>
              </a:rPr>
              <a:t>tony.zamparutti@milieu.be</a:t>
            </a:r>
            <a:r>
              <a:rPr lang="en-US" sz="2400" dirty="0" smtClean="0"/>
              <a:t>)</a:t>
            </a:r>
          </a:p>
          <a:p>
            <a:r>
              <a:rPr lang="en-US" sz="2400" dirty="0" smtClean="0"/>
              <a:t>Thomas </a:t>
            </a:r>
            <a:r>
              <a:rPr lang="en-US" sz="2400" dirty="0"/>
              <a:t>Dworak (</a:t>
            </a:r>
            <a:r>
              <a:rPr lang="en-US" sz="2400" dirty="0" smtClean="0">
                <a:hlinkClick r:id="rId4"/>
              </a:rPr>
              <a:t>thomas.dworak@fresh-thoughts.eu</a:t>
            </a:r>
            <a:r>
              <a:rPr lang="en-US" sz="2400" dirty="0" smtClean="0"/>
              <a:t>)</a:t>
            </a:r>
          </a:p>
          <a:p>
            <a:endParaRPr lang="en-US" dirty="0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0" y="0"/>
            <a:ext cx="9144000" cy="1330077"/>
          </a:xfrm>
          <a:prstGeom prst="rect">
            <a:avLst/>
          </a:prstGeom>
          <a:solidFill>
            <a:srgbClr val="7AB800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chemeClr val="bg1"/>
                </a:solidFill>
              </a:rPr>
              <a:t>Best Practices on ICM and CCA</a:t>
            </a:r>
          </a:p>
        </p:txBody>
      </p:sp>
    </p:spTree>
    <p:extLst>
      <p:ext uri="{BB962C8B-B14F-4D97-AF65-F5344CB8AC3E}">
        <p14:creationId xmlns:p14="http://schemas.microsoft.com/office/powerpoint/2010/main" val="395924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 Green &amp; whi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owerpoint Green &amp; whi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Green &amp; white</Template>
  <TotalTime>365</TotalTime>
  <Words>451</Words>
  <Application>Microsoft Office PowerPoint</Application>
  <PresentationFormat>On-screen Show (4:3)</PresentationFormat>
  <Paragraphs>63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Powerpoint Green &amp; white</vt:lpstr>
      <vt:lpstr>1_Powerpoint Green &amp; white</vt:lpstr>
      <vt:lpstr>PowerPoint Presentation</vt:lpstr>
      <vt:lpstr>Best Practices on ICM and CCA</vt:lpstr>
      <vt:lpstr>Best Practices on ICM and CCA</vt:lpstr>
      <vt:lpstr>Best Practices on ICM and CCA</vt:lpstr>
      <vt:lpstr>Best Practices on ICM and CCA</vt:lpstr>
      <vt:lpstr>Best Practices on ICM and CCA</vt:lpstr>
      <vt:lpstr>Best Practices on ICM and CCA</vt:lpstr>
      <vt:lpstr>Best Practices on ICM and CCA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 Mayes</dc:creator>
  <cp:lastModifiedBy>FAIRGRIEVE Rhona (ENV)</cp:lastModifiedBy>
  <cp:revision>52</cp:revision>
  <cp:lastPrinted>2015-04-20T16:44:21Z</cp:lastPrinted>
  <dcterms:created xsi:type="dcterms:W3CDTF">2014-02-12T11:44:29Z</dcterms:created>
  <dcterms:modified xsi:type="dcterms:W3CDTF">2015-04-20T16:44:48Z</dcterms:modified>
</cp:coreProperties>
</file>