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  <p:sldMasterId id="2147483945" r:id="rId2"/>
  </p:sldMasterIdLst>
  <p:notesMasterIdLst>
    <p:notesMasterId r:id="rId12"/>
  </p:notesMasterIdLst>
  <p:handoutMasterIdLst>
    <p:handoutMasterId r:id="rId13"/>
  </p:handoutMasterIdLst>
  <p:sldIdLst>
    <p:sldId id="403" r:id="rId3"/>
    <p:sldId id="522" r:id="rId4"/>
    <p:sldId id="528" r:id="rId5"/>
    <p:sldId id="527" r:id="rId6"/>
    <p:sldId id="529" r:id="rId7"/>
    <p:sldId id="524" r:id="rId8"/>
    <p:sldId id="525" r:id="rId9"/>
    <p:sldId id="526" r:id="rId10"/>
    <p:sldId id="517" r:id="rId11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00"/>
    <a:srgbClr val="FFFFFF"/>
    <a:srgbClr val="BDDEFF"/>
    <a:srgbClr val="FFD624"/>
    <a:srgbClr val="0F5494"/>
    <a:srgbClr val="2D5EC1"/>
    <a:srgbClr val="99CCFF"/>
    <a:srgbClr val="009FBA"/>
    <a:srgbClr val="3166CF"/>
    <a:srgbClr val="3E6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>
        <p:scale>
          <a:sx n="100" d="100"/>
          <a:sy n="100" d="100"/>
        </p:scale>
        <p:origin x="-123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2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8" y="2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444751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8" y="9444751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2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8" y="2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70462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7" y="4723171"/>
            <a:ext cx="5445127" cy="447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44751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8" y="9444751"/>
            <a:ext cx="2949840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21735A-DD0B-47AF-A5E1-2FC21653F342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996118" y="755962"/>
            <a:ext cx="4811947" cy="372811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786" tIns="41893" rIns="83786" bIns="41893" anchor="ctr"/>
          <a:lstStyle/>
          <a:p>
            <a:endParaRPr lang="en-GB" dirty="0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0280" y="4723265"/>
            <a:ext cx="5433629" cy="446487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AT" dirty="0" smtClean="0"/>
              <a:t>x</a:t>
            </a:r>
            <a:endParaRPr lang="de-AT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21735A-DD0B-47AF-A5E1-2FC21653F342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996118" y="755962"/>
            <a:ext cx="4811947" cy="372811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786" tIns="41893" rIns="83786" bIns="41893" anchor="ctr"/>
          <a:lstStyle/>
          <a:p>
            <a:endParaRPr lang="en-GB" dirty="0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0280" y="4723265"/>
            <a:ext cx="5433629" cy="446487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AT" dirty="0" smtClean="0"/>
              <a:t>x</a:t>
            </a:r>
            <a:endParaRPr lang="de-AT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21735A-DD0B-47AF-A5E1-2FC21653F342}" type="slidenum">
              <a:rPr lang="en-GB"/>
              <a:pPr/>
              <a:t>3</a:t>
            </a:fld>
            <a:endParaRPr lang="en-GB" dirty="0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996118" y="755962"/>
            <a:ext cx="4811947" cy="372811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786" tIns="41893" rIns="83786" bIns="41893" anchor="ctr"/>
          <a:lstStyle/>
          <a:p>
            <a:endParaRPr lang="en-GB" dirty="0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0280" y="4723265"/>
            <a:ext cx="5433629" cy="446487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AT" dirty="0" smtClean="0"/>
              <a:t>x</a:t>
            </a:r>
            <a:endParaRPr lang="de-AT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21735A-DD0B-47AF-A5E1-2FC21653F34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996118" y="755962"/>
            <a:ext cx="4811947" cy="372811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786" tIns="41893" rIns="83786" bIns="41893" anchor="ctr"/>
          <a:lstStyle/>
          <a:p>
            <a:endParaRPr lang="en-GB" dirty="0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0280" y="4723265"/>
            <a:ext cx="5433629" cy="446487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AT" dirty="0" smtClean="0"/>
              <a:t>x</a:t>
            </a:r>
            <a:endParaRPr lang="de-AT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21735A-DD0B-47AF-A5E1-2FC21653F342}" type="slidenum">
              <a:rPr lang="en-GB"/>
              <a:pPr/>
              <a:t>5</a:t>
            </a:fld>
            <a:endParaRPr lang="en-GB" dirty="0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996118" y="755962"/>
            <a:ext cx="4811947" cy="372811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786" tIns="41893" rIns="83786" bIns="41893" anchor="ctr"/>
          <a:lstStyle/>
          <a:p>
            <a:endParaRPr lang="en-GB" dirty="0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0280" y="4723265"/>
            <a:ext cx="5433629" cy="446487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AT" dirty="0" smtClean="0"/>
              <a:t>x</a:t>
            </a:r>
            <a:endParaRPr lang="de-AT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21735A-DD0B-47AF-A5E1-2FC21653F342}" type="slidenum">
              <a:rPr lang="en-GB"/>
              <a:pPr/>
              <a:t>6</a:t>
            </a:fld>
            <a:endParaRPr lang="en-GB" dirty="0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996118" y="755962"/>
            <a:ext cx="4811947" cy="372811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786" tIns="41893" rIns="83786" bIns="41893" anchor="ctr"/>
          <a:lstStyle/>
          <a:p>
            <a:endParaRPr lang="en-GB" dirty="0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0280" y="4723265"/>
            <a:ext cx="5433629" cy="446487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AT" dirty="0" smtClean="0"/>
              <a:t>x</a:t>
            </a:r>
            <a:endParaRPr lang="de-AT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21735A-DD0B-47AF-A5E1-2FC21653F342}" type="slidenum">
              <a:rPr lang="en-GB"/>
              <a:pPr/>
              <a:t>7</a:t>
            </a:fld>
            <a:endParaRPr lang="en-GB" dirty="0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996118" y="755962"/>
            <a:ext cx="4811947" cy="372811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786" tIns="41893" rIns="83786" bIns="41893" anchor="ctr"/>
          <a:lstStyle/>
          <a:p>
            <a:endParaRPr lang="en-GB" dirty="0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0280" y="4723265"/>
            <a:ext cx="5433629" cy="446487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AT" dirty="0" smtClean="0"/>
              <a:t>x</a:t>
            </a:r>
            <a:endParaRPr lang="de-AT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21735A-DD0B-47AF-A5E1-2FC21653F342}" type="slidenum">
              <a:rPr lang="en-GB"/>
              <a:pPr/>
              <a:t>8</a:t>
            </a:fld>
            <a:endParaRPr lang="en-GB" dirty="0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996118" y="755962"/>
            <a:ext cx="4811947" cy="372811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786" tIns="41893" rIns="83786" bIns="41893" anchor="ctr"/>
          <a:lstStyle/>
          <a:p>
            <a:endParaRPr lang="en-GB" dirty="0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0280" y="4723265"/>
            <a:ext cx="5433629" cy="446487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AT" dirty="0" smtClean="0"/>
              <a:t>x</a:t>
            </a:r>
            <a:endParaRPr lang="de-AT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21735A-DD0B-47AF-A5E1-2FC21653F342}" type="slidenum">
              <a:rPr lang="en-GB"/>
              <a:pPr/>
              <a:t>9</a:t>
            </a:fld>
            <a:endParaRPr lang="en-GB" dirty="0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996118" y="755962"/>
            <a:ext cx="4811947" cy="372811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3786" tIns="41893" rIns="83786" bIns="41893" anchor="ctr"/>
          <a:lstStyle/>
          <a:p>
            <a:endParaRPr lang="en-GB" dirty="0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0280" y="4723265"/>
            <a:ext cx="5433629" cy="446487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de-AT" dirty="0" smtClean="0"/>
              <a:t>x</a:t>
            </a:r>
            <a:endParaRPr lang="de-AT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639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454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371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8D21B7-B314-438C-91E9-7FF9087DC078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38219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8D21B7-B314-438C-91E9-7FF9087DC078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87349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E88F9B-71EE-4D5C-B44E-012EF44E925A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394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6CDD1B-50E0-44E8-82B7-F85F69F6D40C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276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E8177A-0CE3-43B6-B11B-ED2E8AEAD8D3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8038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855DDF-6655-40F2-8D9E-CA15739A7ECF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5100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BFC62-E3CF-4012-8A8B-ABF1C18EA02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026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8800BF-55FD-4017-8F82-94A8DE4F575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217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2686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747253-C9BC-4251-8AE3-8910CE9253F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8204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E98375-5C84-4176-84A5-B6A3E0825F0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949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7C7773-6390-40B5-8F3A-46FD9E5B7090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4701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400" y="3600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8" y="6669360"/>
            <a:ext cx="596900" cy="19843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20389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400" y="3600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8" y="6669360"/>
            <a:ext cx="596900" cy="19843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5631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168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83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380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6990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7814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878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ChangeArrowheads="1"/>
          </p:cNvSpPr>
          <p:nvPr userDrawn="1"/>
        </p:nvSpPr>
        <p:spPr bwMode="auto">
          <a:xfrm>
            <a:off x="0" y="0"/>
            <a:ext cx="647700" cy="6859588"/>
          </a:xfrm>
          <a:prstGeom prst="rect">
            <a:avLst/>
          </a:prstGeom>
          <a:solidFill>
            <a:srgbClr val="0168B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 type="none" w="lg" len="lg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eaLnBrk="0" hangingPunct="0"/>
            <a:endParaRPr kumimoji="1" lang="en-GB" sz="24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8835" name="Text Box 3"/>
          <p:cNvSpPr txBox="1">
            <a:spLocks noChangeArrowheads="1"/>
          </p:cNvSpPr>
          <p:nvPr userDrawn="1"/>
        </p:nvSpPr>
        <p:spPr bwMode="auto">
          <a:xfrm rot="16200000">
            <a:off x="-2935287" y="3038475"/>
            <a:ext cx="63515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de-DE" sz="1200">
                <a:solidFill>
                  <a:srgbClr val="CCCCFF"/>
                </a:solidFill>
                <a:latin typeface="Arial" charset="0"/>
              </a:rPr>
              <a:t>PIA - Prüfinstitut für Abwassertechnik GmbH</a:t>
            </a:r>
          </a:p>
        </p:txBody>
      </p:sp>
      <p:sp>
        <p:nvSpPr>
          <p:cNvPr id="248836" name="Rectangle 4"/>
          <p:cNvSpPr>
            <a:spLocks noChangeArrowheads="1"/>
          </p:cNvSpPr>
          <p:nvPr userDrawn="1"/>
        </p:nvSpPr>
        <p:spPr bwMode="auto">
          <a:xfrm>
            <a:off x="103188" y="6356350"/>
            <a:ext cx="9040812" cy="503238"/>
          </a:xfrm>
          <a:prstGeom prst="rect">
            <a:avLst/>
          </a:prstGeom>
          <a:solidFill>
            <a:srgbClr val="8AAAD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 type="none" w="lg" len="lg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eaLnBrk="0" hangingPunct="0"/>
            <a:endParaRPr kumimoji="1" lang="en-GB" sz="24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8839" name="Rectangle 7"/>
          <p:cNvSpPr>
            <a:spLocks noChangeArrowheads="1"/>
          </p:cNvSpPr>
          <p:nvPr userDrawn="1"/>
        </p:nvSpPr>
        <p:spPr bwMode="auto">
          <a:xfrm>
            <a:off x="0" y="6354763"/>
            <a:ext cx="647700" cy="503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 type="none" w="lg" len="lg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eaLnBrk="0" hangingPunct="0"/>
            <a:endParaRPr kumimoji="1" lang="en-GB" sz="24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8840" name="WordArt 8"/>
          <p:cNvSpPr>
            <a:spLocks noChangeAspect="1" noChangeArrowheads="1" noChangeShapeType="1"/>
          </p:cNvSpPr>
          <p:nvPr userDrawn="1"/>
        </p:nvSpPr>
        <p:spPr bwMode="auto">
          <a:xfrm>
            <a:off x="166688" y="6462713"/>
            <a:ext cx="315912" cy="2873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kumimoji="1" lang="en-GB" sz="4400" b="0" kern="10" spc="-220" dirty="0">
                <a:solidFill>
                  <a:srgbClr val="0168B5"/>
                </a:solidFill>
                <a:latin typeface="Arial Black"/>
              </a:rPr>
              <a:t>PIA</a:t>
            </a:r>
          </a:p>
        </p:txBody>
      </p:sp>
      <p:sp>
        <p:nvSpPr>
          <p:cNvPr id="248841" name="Rectangle 9"/>
          <p:cNvSpPr>
            <a:spLocks noChangeArrowheads="1"/>
          </p:cNvSpPr>
          <p:nvPr userDrawn="1"/>
        </p:nvSpPr>
        <p:spPr bwMode="auto">
          <a:xfrm>
            <a:off x="647700" y="476250"/>
            <a:ext cx="8459788" cy="9683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005CA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chemeClr val="tx1"/>
                </a:solidFill>
                <a:miter lim="800000"/>
                <a:headEnd type="none" w="lg" len="lg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eaLnBrk="0" hangingPunct="0"/>
            <a:endParaRPr kumimoji="1" lang="en-GB" sz="24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240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9CA60-1092-45DA-A203-A1CD2D6BA0DC}" type="datetimeFigureOut">
              <a:rPr lang="en-GB" smtClean="0"/>
              <a:t>05/11/2015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7C57F-21A5-4C36-ACBC-D67665D22B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63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  <p:sldLayoutId id="2147483776" r:id="rId12"/>
    <p:sldLayoutId id="2147483751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1470025"/>
          </a:xfrm>
        </p:spPr>
        <p:txBody>
          <a:bodyPr>
            <a:normAutofit fontScale="90000"/>
          </a:bodyPr>
          <a:lstStyle/>
          <a:p>
            <a:pPr>
              <a:lnSpc>
                <a:spcPct val="78000"/>
              </a:lnSpc>
            </a:pPr>
            <a:r>
              <a:rPr lang="en-GB" dirty="0" smtClean="0">
                <a:solidFill>
                  <a:srgbClr val="0070C0"/>
                </a:solidFill>
                <a:latin typeface="Calibri" pitchFamily="34" charset="0"/>
              </a:rPr>
              <a:t>Structured Implementation and Information Framework (SIIF)</a:t>
            </a:r>
            <a:br>
              <a:rPr lang="en-GB" dirty="0" smtClean="0">
                <a:solidFill>
                  <a:srgbClr val="0070C0"/>
                </a:solidFill>
                <a:latin typeface="Calibri" pitchFamily="34" charset="0"/>
              </a:rPr>
            </a:br>
            <a:r>
              <a:rPr lang="fr-BE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hr-HR" dirty="0" smtClean="0">
                <a:solidFill>
                  <a:srgbClr val="0070C0"/>
                </a:solidFill>
                <a:latin typeface="Calibri" pitchFamily="34" charset="0"/>
              </a:rPr>
              <a:t>Croatia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  <p:sp>
        <p:nvSpPr>
          <p:cNvPr id="5" name="Subtitle 15"/>
          <p:cNvSpPr txBox="1">
            <a:spLocks/>
          </p:cNvSpPr>
          <p:nvPr/>
        </p:nvSpPr>
        <p:spPr>
          <a:xfrm>
            <a:off x="1988096" y="3645024"/>
            <a:ext cx="5328592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BE" b="0" dirty="0" smtClean="0"/>
              <a:t>SIIF MEETING - BRUSSELS</a:t>
            </a:r>
          </a:p>
          <a:p>
            <a:pPr fontAlgn="auto">
              <a:spcAft>
                <a:spcPts val="0"/>
              </a:spcAft>
            </a:pPr>
            <a:r>
              <a:rPr lang="hr-HR" b="0" dirty="0" smtClean="0"/>
              <a:t>09</a:t>
            </a:r>
            <a:r>
              <a:rPr lang="fr-BE" b="0" dirty="0" smtClean="0"/>
              <a:t> </a:t>
            </a:r>
            <a:r>
              <a:rPr lang="hr-HR" b="0" dirty="0" smtClean="0"/>
              <a:t>NOVEMBER</a:t>
            </a:r>
            <a:r>
              <a:rPr lang="fr-BE" b="0" dirty="0" smtClean="0"/>
              <a:t> 2015</a:t>
            </a:r>
          </a:p>
          <a:p>
            <a:pPr fontAlgn="auto">
              <a:spcAft>
                <a:spcPts val="0"/>
              </a:spcAft>
            </a:pPr>
            <a:endParaRPr lang="en-GB" b="0" dirty="0"/>
          </a:p>
        </p:txBody>
      </p:sp>
      <p:sp>
        <p:nvSpPr>
          <p:cNvPr id="16" name="Subtitle 15"/>
          <p:cNvSpPr>
            <a:spLocks noGrp="1"/>
          </p:cNvSpPr>
          <p:nvPr>
            <p:ph type="subTitle" idx="1"/>
          </p:nvPr>
        </p:nvSpPr>
        <p:spPr>
          <a:xfrm>
            <a:off x="1988096" y="5373216"/>
            <a:ext cx="5328592" cy="720080"/>
          </a:xfrm>
        </p:spPr>
        <p:txBody>
          <a:bodyPr>
            <a:normAutofit fontScale="70000" lnSpcReduction="20000"/>
          </a:bodyPr>
          <a:lstStyle/>
          <a:p>
            <a:r>
              <a:rPr lang="hr-HR" sz="2000" dirty="0" smtClean="0"/>
              <a:t>Jasmina Antolić,</a:t>
            </a:r>
          </a:p>
          <a:p>
            <a:r>
              <a:rPr lang="en-US" sz="2000" dirty="0" smtClean="0"/>
              <a:t>Water Protection </a:t>
            </a:r>
            <a:r>
              <a:rPr lang="hr-HR" sz="2000" dirty="0" smtClean="0"/>
              <a:t>Department, Hrvatske vode</a:t>
            </a:r>
          </a:p>
          <a:p>
            <a:r>
              <a:rPr lang="hr-HR" sz="2000" dirty="0" smtClean="0"/>
              <a:t>Zagreb, Croatia</a:t>
            </a:r>
          </a:p>
          <a:p>
            <a:endParaRPr lang="hr-HR" sz="2000" dirty="0" smtClean="0"/>
          </a:p>
          <a:p>
            <a:endParaRPr lang="fr-BE" sz="2000" dirty="0" smtClean="0"/>
          </a:p>
          <a:p>
            <a:endParaRPr lang="en-GB" sz="2000" dirty="0"/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589240"/>
            <a:ext cx="250625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56700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78000"/>
              </a:lnSpc>
            </a:pPr>
            <a:r>
              <a:rPr lang="en-GB" dirty="0">
                <a:solidFill>
                  <a:srgbClr val="0070C0"/>
                </a:solidFill>
                <a:latin typeface="Calibri" pitchFamily="34" charset="0"/>
              </a:rPr>
              <a:t>National situation </a:t>
            </a:r>
            <a:r>
              <a:rPr lang="hr-HR" dirty="0" smtClean="0">
                <a:solidFill>
                  <a:srgbClr val="0070C0"/>
                </a:solidFill>
                <a:latin typeface="Calibri" pitchFamily="34" charset="0"/>
              </a:rPr>
              <a:t>–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responsible authorities</a:t>
            </a:r>
            <a:endParaRPr lang="en-US" dirty="0"/>
          </a:p>
        </p:txBody>
      </p:sp>
      <p:sp>
        <p:nvSpPr>
          <p:cNvPr id="16" name="Subtitle 15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Ministry of Agriculture, Water Management Directorate</a:t>
            </a:r>
          </a:p>
          <a:p>
            <a:pPr marL="0" indent="0">
              <a:buNone/>
            </a:pPr>
            <a:r>
              <a:rPr lang="hr-HR" sz="2400" dirty="0" smtClean="0"/>
              <a:t>	</a:t>
            </a:r>
            <a:r>
              <a:rPr lang="en-US" sz="2400" dirty="0" smtClean="0"/>
              <a:t>- </a:t>
            </a:r>
            <a:r>
              <a:rPr lang="en-US" sz="2400" dirty="0"/>
              <a:t>competent authority for </a:t>
            </a:r>
            <a:r>
              <a:rPr lang="en-US" sz="2400" dirty="0" smtClean="0"/>
              <a:t>water </a:t>
            </a:r>
            <a:r>
              <a:rPr lang="en-US" sz="2400" dirty="0"/>
              <a:t>management </a:t>
            </a:r>
            <a:r>
              <a:rPr lang="en-US" sz="2400" dirty="0" smtClean="0"/>
              <a:t>system </a:t>
            </a:r>
            <a:endParaRPr lang="hr-HR" sz="2400" dirty="0" smtClean="0"/>
          </a:p>
          <a:p>
            <a:r>
              <a:rPr lang="en-US" sz="2400" dirty="0" err="1" smtClean="0"/>
              <a:t>Hrvatske</a:t>
            </a:r>
            <a:r>
              <a:rPr lang="en-US" sz="2400" dirty="0" smtClean="0"/>
              <a:t> </a:t>
            </a:r>
            <a:r>
              <a:rPr lang="en-US" sz="2400" dirty="0" err="1"/>
              <a:t>vode</a:t>
            </a:r>
            <a:endParaRPr lang="en-US" sz="2400" dirty="0"/>
          </a:p>
          <a:p>
            <a:pPr marL="0" indent="0">
              <a:buNone/>
            </a:pPr>
            <a:r>
              <a:rPr lang="hr-HR" sz="2400" dirty="0" smtClean="0"/>
              <a:t>	</a:t>
            </a:r>
            <a:r>
              <a:rPr lang="en-US" sz="2400" dirty="0" smtClean="0"/>
              <a:t>- state company responsible for </a:t>
            </a:r>
            <a:r>
              <a:rPr lang="en-US" sz="2400" dirty="0"/>
              <a:t>water management, </a:t>
            </a:r>
            <a:endParaRPr lang="hr-HR" sz="2400" dirty="0" smtClean="0"/>
          </a:p>
          <a:p>
            <a:r>
              <a:rPr lang="en-US" sz="2400" dirty="0" smtClean="0"/>
              <a:t>Public </a:t>
            </a:r>
            <a:r>
              <a:rPr lang="en-US" sz="2400" dirty="0"/>
              <a:t>water service providers</a:t>
            </a:r>
          </a:p>
          <a:p>
            <a:pPr marL="0" indent="0">
              <a:buNone/>
            </a:pPr>
            <a:r>
              <a:rPr lang="hr-HR" sz="2400" dirty="0" smtClean="0"/>
              <a:t>	</a:t>
            </a:r>
            <a:r>
              <a:rPr lang="en-US" sz="2400" dirty="0" smtClean="0"/>
              <a:t>- </a:t>
            </a:r>
            <a:r>
              <a:rPr lang="en-US" sz="2400" dirty="0"/>
              <a:t>established by the units of local and regional </a:t>
            </a:r>
            <a:r>
              <a:rPr lang="en-US" sz="2400" dirty="0" smtClean="0"/>
              <a:t>self-</a:t>
            </a:r>
            <a:r>
              <a:rPr lang="hr-HR" sz="2400" dirty="0" smtClean="0"/>
              <a:t>	</a:t>
            </a:r>
            <a:r>
              <a:rPr lang="en-US" sz="2400" dirty="0" smtClean="0"/>
              <a:t>government</a:t>
            </a:r>
            <a:endParaRPr lang="hr-HR" sz="2400" dirty="0" smtClean="0"/>
          </a:p>
          <a:p>
            <a:pPr marL="0" indent="0">
              <a:buNone/>
            </a:pPr>
            <a:r>
              <a:rPr lang="en-US" sz="2400" dirty="0" smtClean="0"/>
              <a:t>Other related institutions:</a:t>
            </a:r>
          </a:p>
          <a:p>
            <a:r>
              <a:rPr lang="en-US" sz="2400" dirty="0" smtClean="0"/>
              <a:t>Ministry of Environment and Nature Protection </a:t>
            </a:r>
          </a:p>
          <a:p>
            <a:r>
              <a:rPr lang="en-US" sz="2400" dirty="0" smtClean="0"/>
              <a:t>Croatian Agency for </a:t>
            </a:r>
            <a:r>
              <a:rPr lang="en-US" sz="2400" dirty="0" smtClean="0"/>
              <a:t>the Environment and Nature</a:t>
            </a:r>
          </a:p>
          <a:p>
            <a:r>
              <a:rPr lang="en-US" sz="2400" dirty="0" smtClean="0"/>
              <a:t>Croatian Bureau of Statistics, </a:t>
            </a:r>
            <a:r>
              <a:rPr lang="en-US" sz="2400" dirty="0" smtClean="0"/>
              <a:t>State Geodetic Administration, etc. </a:t>
            </a:r>
          </a:p>
          <a:p>
            <a:endParaRPr lang="en-US" sz="2400" dirty="0"/>
          </a:p>
          <a:p>
            <a:endParaRPr lang="hr-HR" dirty="0" smtClean="0"/>
          </a:p>
          <a:p>
            <a:endParaRPr lang="en-US" dirty="0"/>
          </a:p>
          <a:p>
            <a:endParaRPr lang="fr-BE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5050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78000"/>
              </a:lnSpc>
            </a:pPr>
            <a:r>
              <a:rPr lang="en-GB" dirty="0">
                <a:solidFill>
                  <a:srgbClr val="0070C0"/>
                </a:solidFill>
                <a:latin typeface="Calibri" pitchFamily="34" charset="0"/>
              </a:rPr>
              <a:t>National situation </a:t>
            </a:r>
            <a:r>
              <a:rPr lang="hr-HR" dirty="0" smtClean="0">
                <a:solidFill>
                  <a:srgbClr val="0070C0"/>
                </a:solidFill>
                <a:latin typeface="Calibri" pitchFamily="34" charset="0"/>
              </a:rPr>
              <a:t>- </a:t>
            </a:r>
            <a:r>
              <a:rPr lang="en-GB" dirty="0" smtClean="0">
                <a:solidFill>
                  <a:srgbClr val="0070C0"/>
                </a:solidFill>
                <a:latin typeface="Calibri" pitchFamily="34" charset="0"/>
              </a:rPr>
              <a:t>collection </a:t>
            </a:r>
            <a:r>
              <a:rPr lang="en-GB" dirty="0">
                <a:solidFill>
                  <a:srgbClr val="0070C0"/>
                </a:solidFill>
                <a:latin typeface="Calibri" pitchFamily="34" charset="0"/>
              </a:rPr>
              <a:t>and dissemination of </a:t>
            </a:r>
            <a:r>
              <a:rPr lang="en-GB" dirty="0" smtClean="0">
                <a:solidFill>
                  <a:srgbClr val="0070C0"/>
                </a:solidFill>
                <a:latin typeface="Calibri" pitchFamily="34" charset="0"/>
              </a:rPr>
              <a:t>data</a:t>
            </a:r>
            <a:endParaRPr lang="en-GB" dirty="0"/>
          </a:p>
        </p:txBody>
      </p:sp>
      <p:sp>
        <p:nvSpPr>
          <p:cNvPr id="16" name="Subtitle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data source on collection and treatment of urban waste water – public water service providers </a:t>
            </a:r>
          </a:p>
          <a:p>
            <a:r>
              <a:rPr lang="en-US" sz="2400" dirty="0" smtClean="0"/>
              <a:t>for 2014. reporting exercise data was collected on demand, using the web-application designed by </a:t>
            </a:r>
            <a:r>
              <a:rPr lang="en-US" sz="2400" dirty="0" err="1" smtClean="0"/>
              <a:t>Hrvatske</a:t>
            </a:r>
            <a:r>
              <a:rPr lang="en-US" sz="2400" dirty="0" smtClean="0"/>
              <a:t> </a:t>
            </a:r>
            <a:r>
              <a:rPr lang="en-US" sz="2400" dirty="0" err="1" smtClean="0"/>
              <a:t>vode</a:t>
            </a:r>
            <a:r>
              <a:rPr lang="en-US" sz="2400" dirty="0" smtClean="0"/>
              <a:t> for this purpose (art.15) </a:t>
            </a:r>
          </a:p>
          <a:p>
            <a:r>
              <a:rPr lang="en-US" sz="2400" dirty="0" smtClean="0"/>
              <a:t>no internal QA/QC procedures were included for the</a:t>
            </a:r>
            <a:r>
              <a:rPr lang="hr-HR" sz="2400" dirty="0" smtClean="0"/>
              <a:t> </a:t>
            </a:r>
            <a:r>
              <a:rPr lang="en-US" sz="2400" dirty="0" smtClean="0"/>
              <a:t>control or processing of the data</a:t>
            </a:r>
          </a:p>
          <a:p>
            <a:r>
              <a:rPr lang="en-US" sz="2400" dirty="0" smtClean="0"/>
              <a:t>currently - no data base or data viewers about reported data are publicly available</a:t>
            </a:r>
            <a:r>
              <a:rPr lang="hr-HR" sz="2400" dirty="0" smtClean="0"/>
              <a:t>, </a:t>
            </a:r>
            <a:r>
              <a:rPr lang="en-US" sz="2400" dirty="0" smtClean="0"/>
              <a:t>only internally</a:t>
            </a:r>
          </a:p>
          <a:p>
            <a:r>
              <a:rPr lang="en-US" sz="2400" dirty="0" smtClean="0"/>
              <a:t>spatial data – GIS based, created and reported by </a:t>
            </a:r>
            <a:r>
              <a:rPr lang="en-US" sz="2400" dirty="0" err="1" smtClean="0"/>
              <a:t>Hrvatske</a:t>
            </a:r>
            <a:r>
              <a:rPr lang="en-US" sz="2400" dirty="0" smtClean="0"/>
              <a:t> </a:t>
            </a:r>
            <a:r>
              <a:rPr lang="en-US" sz="2400" dirty="0" err="1" smtClean="0"/>
              <a:t>vode</a:t>
            </a:r>
            <a:endParaRPr lang="en-US" dirty="0" smtClean="0"/>
          </a:p>
          <a:p>
            <a:endParaRPr lang="fr-BE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36600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431032"/>
          </a:xfrm>
        </p:spPr>
        <p:txBody>
          <a:bodyPr>
            <a:normAutofit fontScale="90000"/>
          </a:bodyPr>
          <a:lstStyle/>
          <a:p>
            <a:pPr>
              <a:lnSpc>
                <a:spcPct val="78000"/>
              </a:lnSpc>
            </a:pPr>
            <a:r>
              <a:rPr lang="en-GB" dirty="0">
                <a:solidFill>
                  <a:srgbClr val="0070C0"/>
                </a:solidFill>
                <a:latin typeface="Calibri" pitchFamily="34" charset="0"/>
              </a:rPr>
              <a:t>National situation collection and dissemination of </a:t>
            </a:r>
            <a:r>
              <a:rPr lang="en-GB" dirty="0" smtClean="0">
                <a:solidFill>
                  <a:srgbClr val="0070C0"/>
                </a:solidFill>
                <a:latin typeface="Calibri" pitchFamily="34" charset="0"/>
              </a:rPr>
              <a:t>data</a:t>
            </a:r>
            <a:r>
              <a:rPr lang="hr-HR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br>
              <a:rPr lang="hr-HR" dirty="0" smtClean="0">
                <a:solidFill>
                  <a:srgbClr val="0070C0"/>
                </a:solidFill>
                <a:latin typeface="Calibri" pitchFamily="34" charset="0"/>
              </a:rPr>
            </a:br>
            <a:r>
              <a:rPr lang="hr-HR" dirty="0" smtClean="0">
                <a:solidFill>
                  <a:srgbClr val="0070C0"/>
                </a:solidFill>
                <a:latin typeface="Calibri" pitchFamily="34" charset="0"/>
              </a:rPr>
              <a:t>–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current use of UWW data</a:t>
            </a:r>
            <a:endParaRPr lang="en-US" dirty="0"/>
          </a:p>
        </p:txBody>
      </p:sp>
      <p:sp>
        <p:nvSpPr>
          <p:cNvPr id="16" name="Subtitle 15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hr-HR" sz="2400" dirty="0" smtClean="0"/>
              <a:t>1. </a:t>
            </a:r>
            <a:r>
              <a:rPr lang="en-US" sz="2400" dirty="0" smtClean="0"/>
              <a:t>international</a:t>
            </a:r>
            <a:r>
              <a:rPr lang="hr-HR" sz="2400" dirty="0" smtClean="0"/>
              <a:t> </a:t>
            </a:r>
            <a:r>
              <a:rPr lang="en-US" sz="2400" dirty="0" smtClean="0"/>
              <a:t>reporting obligations towards: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European Commission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ICPDR </a:t>
            </a:r>
            <a:endParaRPr lang="hr-HR" sz="24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/>
              <a:t>other</a:t>
            </a:r>
            <a:r>
              <a:rPr lang="hr-HR" sz="2400" dirty="0" smtClean="0"/>
              <a:t> </a:t>
            </a:r>
            <a:r>
              <a:rPr lang="en-US" sz="2400" dirty="0" smtClean="0"/>
              <a:t>international conventions, protocols</a:t>
            </a:r>
          </a:p>
          <a:p>
            <a:pPr marL="514350" lvl="1" indent="-514350">
              <a:buFont typeface="+mj-lt"/>
              <a:buAutoNum type="arabicPeriod" startAt="2"/>
            </a:pPr>
            <a:r>
              <a:rPr lang="en-US" sz="2400" dirty="0" smtClean="0"/>
              <a:t>national administration use</a:t>
            </a:r>
          </a:p>
          <a:p>
            <a:pPr marL="742950" lvl="2" indent="-342900"/>
            <a:r>
              <a:rPr lang="hr-HR" dirty="0" smtClean="0"/>
              <a:t>for </a:t>
            </a:r>
            <a:r>
              <a:rPr lang="en-US" dirty="0" smtClean="0"/>
              <a:t>expert work in water management</a:t>
            </a:r>
          </a:p>
          <a:p>
            <a:pPr marL="742950" lvl="2" indent="-342900"/>
            <a:r>
              <a:rPr lang="en-US" dirty="0" smtClean="0"/>
              <a:t>strategic and planning documents and programs in water management</a:t>
            </a:r>
          </a:p>
          <a:p>
            <a:pPr marL="742950" lvl="2" indent="-342900"/>
            <a:r>
              <a:rPr lang="en-US" dirty="0" smtClean="0"/>
              <a:t>statistical and</a:t>
            </a:r>
            <a:r>
              <a:rPr lang="hr-HR" dirty="0" smtClean="0"/>
              <a:t> </a:t>
            </a:r>
            <a:r>
              <a:rPr lang="en-US" dirty="0" smtClean="0"/>
              <a:t>environmental publications</a:t>
            </a:r>
          </a:p>
          <a:p>
            <a:pPr marL="742950" lvl="2" indent="-342900"/>
            <a:r>
              <a:rPr lang="en-US" dirty="0" smtClean="0"/>
              <a:t>providing information for the expert or general public, etc.</a:t>
            </a:r>
          </a:p>
          <a:p>
            <a:pPr marL="457200" lvl="1" indent="-457200"/>
            <a:endParaRPr lang="hr-HR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24353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431032"/>
          </a:xfrm>
        </p:spPr>
        <p:txBody>
          <a:bodyPr>
            <a:normAutofit fontScale="90000"/>
          </a:bodyPr>
          <a:lstStyle/>
          <a:p>
            <a:pPr>
              <a:lnSpc>
                <a:spcPct val="78000"/>
              </a:lnSpc>
            </a:pPr>
            <a:r>
              <a:rPr lang="en-GB" dirty="0">
                <a:solidFill>
                  <a:srgbClr val="0070C0"/>
                </a:solidFill>
                <a:latin typeface="Calibri" pitchFamily="34" charset="0"/>
              </a:rPr>
              <a:t>National situation collection and dissemination of </a:t>
            </a:r>
            <a:r>
              <a:rPr lang="en-GB" dirty="0" smtClean="0">
                <a:solidFill>
                  <a:srgbClr val="0070C0"/>
                </a:solidFill>
                <a:latin typeface="Calibri" pitchFamily="34" charset="0"/>
              </a:rPr>
              <a:t>data</a:t>
            </a:r>
            <a:r>
              <a:rPr lang="hr-HR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br>
              <a:rPr lang="hr-HR" dirty="0" smtClean="0">
                <a:solidFill>
                  <a:srgbClr val="0070C0"/>
                </a:solidFill>
                <a:latin typeface="Calibri" pitchFamily="34" charset="0"/>
              </a:rPr>
            </a:br>
            <a:r>
              <a:rPr lang="hr-HR" dirty="0" smtClean="0">
                <a:solidFill>
                  <a:srgbClr val="0070C0"/>
                </a:solidFill>
                <a:latin typeface="Calibri" pitchFamily="34" charset="0"/>
              </a:rPr>
              <a:t>–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</a:rPr>
              <a:t>improvements</a:t>
            </a:r>
            <a:endParaRPr lang="en-US" dirty="0"/>
          </a:p>
        </p:txBody>
      </p:sp>
      <p:sp>
        <p:nvSpPr>
          <p:cNvPr id="16" name="Subtitle 15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sz="2400" dirty="0" smtClean="0"/>
              <a:t>data collection web-application is under further development – long term process, </a:t>
            </a:r>
            <a:r>
              <a:rPr lang="en-US" sz="2400" dirty="0" err="1" smtClean="0"/>
              <a:t>dependant</a:t>
            </a:r>
            <a:r>
              <a:rPr lang="en-US" sz="2400" dirty="0" smtClean="0"/>
              <a:t> also on data quality at source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development of the central reporting system within Water Information System of </a:t>
            </a:r>
            <a:r>
              <a:rPr lang="en-US" sz="2400" dirty="0" err="1" smtClean="0"/>
              <a:t>Hrvatske</a:t>
            </a:r>
            <a:r>
              <a:rPr lang="en-US" sz="2400" dirty="0" smtClean="0"/>
              <a:t> </a:t>
            </a:r>
            <a:r>
              <a:rPr lang="en-US" sz="2400" dirty="0" err="1" smtClean="0"/>
              <a:t>vode</a:t>
            </a:r>
            <a:r>
              <a:rPr lang="en-US" sz="2400" dirty="0" smtClean="0"/>
              <a:t> – object is to collect and visualize data reported under the „water directives” obligations </a:t>
            </a:r>
          </a:p>
          <a:p>
            <a:pPr lvl="1" indent="-342900">
              <a:buFontTx/>
              <a:buChar char="-"/>
            </a:pPr>
            <a:r>
              <a:rPr lang="en-US" sz="2000" dirty="0" smtClean="0"/>
              <a:t>using open source software, creating and using WMS/WFS services, meta-data, etc.</a:t>
            </a:r>
            <a:endParaRPr lang="hr-HR" sz="2000" dirty="0" smtClean="0"/>
          </a:p>
          <a:p>
            <a:pPr lvl="1" indent="-342900">
              <a:buFontTx/>
              <a:buChar char="-"/>
            </a:pPr>
            <a:r>
              <a:rPr lang="en-US" sz="2000" dirty="0" smtClean="0"/>
              <a:t>development still in progress</a:t>
            </a:r>
          </a:p>
          <a:p>
            <a:pPr marL="514350" indent="-514350">
              <a:buAutoNum type="arabicPeriod"/>
            </a:pPr>
            <a:endParaRPr lang="hr-HR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0593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78000"/>
              </a:lnSpc>
            </a:pPr>
            <a:r>
              <a:rPr lang="en-GB" sz="4000" dirty="0">
                <a:solidFill>
                  <a:srgbClr val="0070C0"/>
                </a:solidFill>
                <a:latin typeface="Calibri" pitchFamily="34" charset="0"/>
              </a:rPr>
              <a:t>Challenges</a:t>
            </a:r>
            <a:r>
              <a:rPr lang="fr-BE" sz="4000" dirty="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fr-BE" sz="4000" dirty="0">
                <a:solidFill>
                  <a:srgbClr val="0070C0"/>
                </a:solidFill>
                <a:latin typeface="Calibri" pitchFamily="34" charset="0"/>
              </a:rPr>
            </a:br>
            <a:endParaRPr lang="en-GB" sz="40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6" name="Subtitle 1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en-US" sz="2400" dirty="0" smtClean="0"/>
              <a:t>significant number of (reporting) obligations with specific data needed in short time </a:t>
            </a:r>
          </a:p>
          <a:p>
            <a:r>
              <a:rPr lang="en-US" sz="2400" dirty="0" smtClean="0"/>
              <a:t>still rather low data quality at source – need to improve awareness and resources at the public water service providers</a:t>
            </a:r>
          </a:p>
          <a:p>
            <a:r>
              <a:rPr lang="en-US" sz="2400" dirty="0" smtClean="0"/>
              <a:t>data collection and evaluation on national level should be improved (lack of QA/QC procedures in current data base)</a:t>
            </a:r>
          </a:p>
          <a:p>
            <a:r>
              <a:rPr lang="en-US" sz="2400" dirty="0" smtClean="0"/>
              <a:t>lack of connection with other institutions responsible for creating and management of relevant data basis (population, municipalities, tourism, environmental issues etc.)</a:t>
            </a:r>
            <a:endParaRPr lang="hr-HR" sz="2400" dirty="0" smtClean="0"/>
          </a:p>
          <a:p>
            <a:r>
              <a:rPr lang="en-US" sz="2400" dirty="0" smtClean="0"/>
              <a:t>similar data needed for different purposes</a:t>
            </a:r>
            <a:r>
              <a:rPr lang="hr-HR" sz="2400" dirty="0" smtClean="0"/>
              <a:t> </a:t>
            </a:r>
            <a:r>
              <a:rPr lang="en-US" sz="2400" dirty="0" smtClean="0"/>
              <a:t>and reports</a:t>
            </a:r>
          </a:p>
          <a:p>
            <a:r>
              <a:rPr lang="en-US" sz="2400" dirty="0" smtClean="0"/>
              <a:t>overlapping with INSPIRE themes</a:t>
            </a:r>
          </a:p>
          <a:p>
            <a:r>
              <a:rPr lang="en-US" sz="2400" dirty="0" smtClean="0"/>
              <a:t>public access to </a:t>
            </a:r>
            <a:r>
              <a:rPr lang="hr-HR" sz="2400" dirty="0" smtClean="0"/>
              <a:t>(</a:t>
            </a:r>
            <a:r>
              <a:rPr lang="en-US" sz="2400" dirty="0" smtClean="0"/>
              <a:t>UWW</a:t>
            </a:r>
            <a:r>
              <a:rPr lang="hr-HR" sz="2400" dirty="0" smtClean="0"/>
              <a:t>)</a:t>
            </a:r>
            <a:r>
              <a:rPr lang="en-US" sz="2400" dirty="0" smtClean="0"/>
              <a:t> data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20920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78000"/>
              </a:lnSpc>
            </a:pPr>
            <a:r>
              <a:rPr lang="en-GB" sz="4000" dirty="0">
                <a:solidFill>
                  <a:srgbClr val="0070C0"/>
                </a:solidFill>
                <a:latin typeface="Calibri" pitchFamily="34" charset="0"/>
              </a:rPr>
              <a:t>SIIF Benefits</a:t>
            </a:r>
            <a:r>
              <a:rPr lang="fr-BE" dirty="0" smtClean="0">
                <a:solidFill>
                  <a:srgbClr val="0070C0"/>
                </a:solidFill>
                <a:latin typeface="Calibri" pitchFamily="34" charset="0"/>
              </a:rPr>
              <a:t/>
            </a:r>
            <a:br>
              <a:rPr lang="fr-BE" dirty="0" smtClean="0">
                <a:solidFill>
                  <a:srgbClr val="0070C0"/>
                </a:solidFill>
                <a:latin typeface="Calibri" pitchFamily="34" charset="0"/>
              </a:rPr>
            </a:br>
            <a:endParaRPr lang="en-GB" dirty="0"/>
          </a:p>
        </p:txBody>
      </p:sp>
      <p:sp>
        <p:nvSpPr>
          <p:cNvPr id="16" name="Subtitle 1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opportunity to answer to some of the listed challenges</a:t>
            </a:r>
            <a:r>
              <a:rPr lang="hr-HR" sz="2400" dirty="0" smtClean="0"/>
              <a:t> </a:t>
            </a:r>
            <a:r>
              <a:rPr lang="en-US" sz="2400" dirty="0" smtClean="0"/>
              <a:t>not</a:t>
            </a:r>
            <a:r>
              <a:rPr lang="hr-HR" sz="2400" dirty="0" smtClean="0"/>
              <a:t> </a:t>
            </a:r>
            <a:r>
              <a:rPr lang="en-US" sz="2400" dirty="0" smtClean="0"/>
              <a:t>addressed nationally so far:</a:t>
            </a:r>
          </a:p>
          <a:p>
            <a:pPr lvl="1"/>
            <a:r>
              <a:rPr lang="en-US" sz="2000" dirty="0" smtClean="0"/>
              <a:t>better use and follow-up of the same data – streamlining of reporting</a:t>
            </a:r>
            <a:r>
              <a:rPr lang="hr-HR" sz="2000" dirty="0" smtClean="0"/>
              <a:t> </a:t>
            </a:r>
            <a:r>
              <a:rPr lang="en-US" sz="2000" dirty="0" smtClean="0"/>
              <a:t>nationally and on European level</a:t>
            </a:r>
            <a:endParaRPr lang="hr-HR" sz="2000" dirty="0" smtClean="0"/>
          </a:p>
          <a:p>
            <a:pPr lvl="1"/>
            <a:r>
              <a:rPr lang="en-US" sz="2000" dirty="0" smtClean="0"/>
              <a:t>availability </a:t>
            </a:r>
            <a:r>
              <a:rPr lang="en-US" sz="2000" dirty="0"/>
              <a:t>of the data to other national institutions</a:t>
            </a:r>
            <a:endParaRPr lang="hr-HR" sz="2000" dirty="0"/>
          </a:p>
          <a:p>
            <a:pPr lvl="1"/>
            <a:r>
              <a:rPr lang="en-US" sz="2000" dirty="0" smtClean="0"/>
              <a:t>better </a:t>
            </a:r>
            <a:r>
              <a:rPr lang="en-US" sz="2000" dirty="0"/>
              <a:t>control of reported data and QA/QC procedures</a:t>
            </a:r>
          </a:p>
          <a:p>
            <a:pPr lvl="1"/>
            <a:r>
              <a:rPr lang="en-US" sz="2000" dirty="0" smtClean="0"/>
              <a:t>possibility </a:t>
            </a:r>
            <a:r>
              <a:rPr lang="hr-HR" sz="2000" dirty="0" smtClean="0"/>
              <a:t>for </a:t>
            </a:r>
            <a:r>
              <a:rPr lang="en-US" sz="2000" dirty="0" smtClean="0"/>
              <a:t>easier follow-up on investment data for the on-going projects, linked with compliance </a:t>
            </a:r>
            <a:r>
              <a:rPr lang="hr-HR" sz="2000" dirty="0" smtClean="0"/>
              <a:t>status</a:t>
            </a:r>
            <a:endParaRPr lang="hr-HR" sz="2000" dirty="0"/>
          </a:p>
          <a:p>
            <a:pPr lvl="1"/>
            <a:r>
              <a:rPr lang="en-US" sz="2000" dirty="0" smtClean="0"/>
              <a:t>INSPIRE compliance of the data set</a:t>
            </a:r>
            <a:r>
              <a:rPr lang="hr-HR" sz="2000" dirty="0" smtClean="0"/>
              <a:t> </a:t>
            </a:r>
            <a:r>
              <a:rPr lang="en-US" sz="2000" dirty="0" smtClean="0"/>
              <a:t>included</a:t>
            </a:r>
          </a:p>
          <a:p>
            <a:pPr lvl="1"/>
            <a:r>
              <a:rPr lang="en-US" sz="2000" dirty="0" smtClean="0"/>
              <a:t>clear and easy-to-use viewer for the public access to information</a:t>
            </a:r>
          </a:p>
          <a:p>
            <a:pPr lvl="1"/>
            <a:r>
              <a:rPr lang="en-US" sz="2000" dirty="0" smtClean="0"/>
              <a:t>ready</a:t>
            </a:r>
            <a:r>
              <a:rPr lang="hr-HR" sz="2000" dirty="0" smtClean="0"/>
              <a:t>-</a:t>
            </a:r>
            <a:r>
              <a:rPr lang="en-US" sz="2000" dirty="0" smtClean="0"/>
              <a:t>to</a:t>
            </a:r>
            <a:r>
              <a:rPr lang="hr-HR" sz="2000" dirty="0" smtClean="0"/>
              <a:t>-</a:t>
            </a:r>
            <a:r>
              <a:rPr lang="en-US" sz="2000" dirty="0" smtClean="0"/>
              <a:t>use product</a:t>
            </a:r>
            <a:r>
              <a:rPr lang="hr-HR" sz="2000" dirty="0" smtClean="0"/>
              <a:t> – </a:t>
            </a:r>
            <a:r>
              <a:rPr lang="en-US" sz="2000" dirty="0" smtClean="0"/>
              <a:t>less financial burden</a:t>
            </a:r>
            <a:r>
              <a:rPr lang="hr-HR" sz="2000" dirty="0" smtClean="0"/>
              <a:t> on MS</a:t>
            </a:r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98606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96944" cy="1656184"/>
          </a:xfrm>
        </p:spPr>
        <p:txBody>
          <a:bodyPr>
            <a:noAutofit/>
          </a:bodyPr>
          <a:lstStyle/>
          <a:p>
            <a:pPr>
              <a:lnSpc>
                <a:spcPct val="78000"/>
              </a:lnSpc>
            </a:pPr>
            <a:r>
              <a:rPr lang="en-GB" sz="4000" dirty="0">
                <a:solidFill>
                  <a:srgbClr val="0070C0"/>
                </a:solidFill>
                <a:latin typeface="Calibri" pitchFamily="34" charset="0"/>
              </a:rPr>
              <a:t>What is expected from the Commission as regards future SIIF development and </a:t>
            </a:r>
            <a:r>
              <a:rPr lang="en-GB" sz="4000" dirty="0" smtClean="0">
                <a:solidFill>
                  <a:srgbClr val="0070C0"/>
                </a:solidFill>
                <a:latin typeface="Calibri" pitchFamily="34" charset="0"/>
              </a:rPr>
              <a:t>reporting</a:t>
            </a:r>
            <a:r>
              <a:rPr lang="hr-HR" sz="40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GB" sz="4000" dirty="0" smtClean="0">
                <a:solidFill>
                  <a:srgbClr val="0070C0"/>
                </a:solidFill>
                <a:latin typeface="Calibri" pitchFamily="34" charset="0"/>
              </a:rPr>
              <a:t>2016-202</a:t>
            </a:r>
            <a:r>
              <a:rPr lang="hr-HR" sz="4000" dirty="0" smtClean="0">
                <a:solidFill>
                  <a:srgbClr val="0070C0"/>
                </a:solidFill>
                <a:latin typeface="Calibri" pitchFamily="34" charset="0"/>
              </a:rPr>
              <a:t>1</a:t>
            </a:r>
            <a:endParaRPr lang="en-GB" sz="40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6" name="Subtitle 15"/>
          <p:cNvSpPr>
            <a:spLocks noGrp="1"/>
          </p:cNvSpPr>
          <p:nvPr>
            <p:ph idx="1"/>
          </p:nvPr>
        </p:nvSpPr>
        <p:spPr>
          <a:xfrm>
            <a:off x="395536" y="1988841"/>
            <a:ext cx="8208912" cy="4392488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detailed guidance for the SIIF toolbox as well as for the reporting exercise</a:t>
            </a:r>
          </a:p>
          <a:p>
            <a:r>
              <a:rPr lang="en-US" sz="2400" dirty="0" smtClean="0"/>
              <a:t>possible </a:t>
            </a:r>
            <a:r>
              <a:rPr lang="en-US" sz="2400" dirty="0" smtClean="0"/>
              <a:t>development of „collection toolbox” that would enable national data collection and processing – to be used within MS </a:t>
            </a:r>
          </a:p>
          <a:p>
            <a:r>
              <a:rPr lang="en-US" sz="2400" dirty="0" smtClean="0"/>
              <a:t>assistance from the Commission experts and/or consultants</a:t>
            </a:r>
          </a:p>
          <a:p>
            <a:r>
              <a:rPr lang="en-US" sz="2400" dirty="0"/>
              <a:t>harmonization with INSPIRE </a:t>
            </a:r>
          </a:p>
          <a:p>
            <a:r>
              <a:rPr lang="en-US" sz="2400" dirty="0" smtClean="0"/>
              <a:t>include </a:t>
            </a:r>
            <a:r>
              <a:rPr lang="en-US" sz="2400" dirty="0" smtClean="0"/>
              <a:t>data from other related directive’s reporting obligations </a:t>
            </a:r>
          </a:p>
          <a:p>
            <a:r>
              <a:rPr lang="en-US" sz="2400" dirty="0" smtClean="0"/>
              <a:t>report once – use by other EU institutions to reduce multiple requests for the same data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4345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>
                <a:solidFill>
                  <a:srgbClr val="FFFFFF"/>
                </a:solidFill>
              </a:rPr>
              <a:pPr>
                <a:defRPr/>
              </a:pPr>
              <a:t>9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itle 14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rmAutofit/>
          </a:bodyPr>
          <a:lstStyle/>
          <a:p>
            <a:pPr>
              <a:lnSpc>
                <a:spcPct val="78000"/>
              </a:lnSpc>
            </a:pPr>
            <a:r>
              <a:rPr lang="en-US" sz="4000" dirty="0" smtClean="0">
                <a:solidFill>
                  <a:srgbClr val="0070C0"/>
                </a:solidFill>
                <a:latin typeface="Calibri" pitchFamily="34" charset="0"/>
              </a:rPr>
              <a:t>Thank you</a:t>
            </a:r>
            <a:r>
              <a:rPr lang="hr-HR" sz="4000" dirty="0" smtClean="0">
                <a:solidFill>
                  <a:srgbClr val="0070C0"/>
                </a:solidFill>
                <a:latin typeface="Calibri" pitchFamily="34" charset="0"/>
              </a:rPr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73503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miter lim="800000"/>
              <a:headEnd type="none" w="sm" len="sm"/>
              <a:tailEnd type="none" w="sm" len="sm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488" tIns="44450" rIns="90488" bIns="4445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miter lim="800000"/>
              <a:headEnd type="none" w="sm" len="sm"/>
              <a:tailEnd type="none" w="sm" len="sm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488" tIns="44450" rIns="90488" bIns="44450" numCol="1" anchor="b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10222</TotalTime>
  <Words>566</Words>
  <Application>Microsoft Office PowerPoint</Application>
  <PresentationFormat>On-screen Show (4:3)</PresentationFormat>
  <Paragraphs>93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Standarddesign</vt:lpstr>
      <vt:lpstr>Office Theme</vt:lpstr>
      <vt:lpstr>Structured Implementation and Information Framework (SIIF)  Croatia</vt:lpstr>
      <vt:lpstr>National situation – responsible authorities</vt:lpstr>
      <vt:lpstr>National situation - collection and dissemination of data</vt:lpstr>
      <vt:lpstr>National situation collection and dissemination of data  – current use of UWW data</vt:lpstr>
      <vt:lpstr>National situation collection and dissemination of data  – improvements</vt:lpstr>
      <vt:lpstr>Challenges </vt:lpstr>
      <vt:lpstr>SIIF Benefits </vt:lpstr>
      <vt:lpstr>What is expected from the Commission as regards future SIIF development and reporting 2016-2021</vt:lpstr>
      <vt:lpstr>Thank you!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Jasmina Antolić</cp:lastModifiedBy>
  <cp:revision>720</cp:revision>
  <cp:lastPrinted>2015-02-27T13:40:02Z</cp:lastPrinted>
  <dcterms:created xsi:type="dcterms:W3CDTF">2013-03-12T04:07:57Z</dcterms:created>
  <dcterms:modified xsi:type="dcterms:W3CDTF">2015-11-05T09:19:51Z</dcterms:modified>
</cp:coreProperties>
</file>