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80" r:id="rId4"/>
    <p:sldId id="287" r:id="rId5"/>
    <p:sldId id="288" r:id="rId6"/>
    <p:sldId id="289" r:id="rId7"/>
    <p:sldId id="320" r:id="rId8"/>
    <p:sldId id="291" r:id="rId9"/>
    <p:sldId id="296" r:id="rId10"/>
    <p:sldId id="322" r:id="rId11"/>
    <p:sldId id="321" r:id="rId12"/>
    <p:sldId id="300" r:id="rId13"/>
    <p:sldId id="298" r:id="rId14"/>
    <p:sldId id="299" r:id="rId15"/>
    <p:sldId id="282" r:id="rId16"/>
    <p:sldId id="304" r:id="rId17"/>
    <p:sldId id="316" r:id="rId18"/>
    <p:sldId id="284" r:id="rId19"/>
    <p:sldId id="323" r:id="rId20"/>
  </p:sldIdLst>
  <p:sldSz cx="9144000" cy="6858000" type="screen4x3"/>
  <p:notesSz cx="6797675" cy="9926638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宋体" pitchFamily="2" charset="-122"/>
      <p:regular r:id="rId27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796" autoAdjust="0"/>
    <p:restoredTop sz="95571" autoAdjust="0"/>
  </p:normalViewPr>
  <p:slideViewPr>
    <p:cSldViewPr snapToGrid="0" snapToObjects="1">
      <p:cViewPr varScale="1">
        <p:scale>
          <a:sx n="100" d="100"/>
          <a:sy n="100" d="100"/>
        </p:scale>
        <p:origin x="-9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3143D47-4F95-4A73-97D8-0BB00A67A626}" type="datetimeFigureOut">
              <a:rPr lang="sl-SI"/>
              <a:pPr>
                <a:defRPr/>
              </a:pPr>
              <a:t>23.10.2013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F07E3C3-F4B3-46D1-BD6E-5EFB0B30C26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96A0DB9-6CED-48D2-A10F-3621F294734D}" type="datetimeFigureOut">
              <a:rPr lang="sl-SI"/>
              <a:pPr>
                <a:defRPr/>
              </a:pPr>
              <a:t>23.10.2013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79AAC7C-9F87-47A1-BB6A-D7A008A54CF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Ograda stranske slik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Ograda opomb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171" name="Ograda številke diapoz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500E4E-9AC7-4829-8993-E36144C36393}" type="slidenum">
              <a:rPr lang="sl-SI" smtClean="0">
                <a:cs typeface="Arial" charset="0"/>
              </a:rPr>
              <a:pPr/>
              <a:t>1</a:t>
            </a:fld>
            <a:endParaRPr lang="sl-SI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71C2F341-CC9D-41A2-9F78-E7446BAC386F}" type="slidenum">
              <a:rPr lang="en-GB" sz="1200"/>
              <a:pPr algn="r"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10</a:t>
            </a:fld>
            <a:endParaRPr lang="en-GB" sz="120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F9E99BF7-9631-4CB6-916F-3F86D17B349A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12</a:t>
            </a:fld>
            <a:endParaRPr lang="en-GB" smtClean="0">
              <a:cs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31F3B4AB-D5B7-44F3-9198-05C2EDBB347A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13</a:t>
            </a:fld>
            <a:endParaRPr lang="en-GB" smtClean="0">
              <a:cs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D4621529-8CCE-4D9A-940F-733720294326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14</a:t>
            </a:fld>
            <a:endParaRPr lang="en-GB" smtClean="0">
              <a:cs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008D09E8-6C9E-4DA9-8661-DB9D69D25606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15</a:t>
            </a:fld>
            <a:endParaRPr lang="en-GB" smtClean="0">
              <a:cs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FB968830-CE62-4239-815C-FBB1A6C4E155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16</a:t>
            </a:fld>
            <a:endParaRPr lang="en-GB" smtClean="0">
              <a:cs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C574299C-ED6F-40A6-BF0C-13D8341070C5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17</a:t>
            </a:fld>
            <a:endParaRPr lang="en-GB" smtClean="0">
              <a:cs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56292A8D-CD06-40C9-8DB8-C35C3BD2019E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18</a:t>
            </a:fld>
            <a:endParaRPr lang="en-GB" smtClean="0">
              <a:cs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B411056E-3E2C-4FE6-8788-F2972449CA64}" type="slidenum">
              <a:rPr lang="en-GB" sz="1200"/>
              <a:pPr algn="r"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19</a:t>
            </a:fld>
            <a:endParaRPr lang="en-GB" sz="12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5557F615-5D96-49AB-B427-64003F3D2C72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2</a:t>
            </a:fld>
            <a:endParaRPr lang="en-GB" smtClean="0">
              <a:cs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68B0613F-F66E-4A46-8DD6-4F0F743C7842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3</a:t>
            </a:fld>
            <a:endParaRPr lang="en-GB" smtClean="0">
              <a:cs typeface="Arial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CC269AC1-FEDC-4331-8864-D38F8F231699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4</a:t>
            </a:fld>
            <a:endParaRPr lang="en-GB" smtClean="0">
              <a:cs typeface="Arial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F920CBE6-CD6E-4E41-80C1-0481B104E474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5</a:t>
            </a:fld>
            <a:endParaRPr lang="en-GB" smtClean="0">
              <a:cs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4DD2278D-F1D4-45D3-96A3-98BCF4543920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6</a:t>
            </a:fld>
            <a:endParaRPr lang="en-GB" smtClean="0">
              <a:cs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C30F88DB-9DE1-42FD-89E9-4DB2004AAC9C}" type="slidenum">
              <a:rPr lang="en-GB" sz="1200"/>
              <a:pPr algn="r"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7</a:t>
            </a:fld>
            <a:endParaRPr lang="en-GB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4C7F6A73-4CF1-405A-B532-F45FBF4AD889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8</a:t>
            </a:fld>
            <a:endParaRPr lang="en-GB" smtClean="0">
              <a:cs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47675">
              <a:tabLst>
                <a:tab pos="722313" algn="l"/>
                <a:tab pos="1446213" algn="l"/>
                <a:tab pos="2168525" algn="l"/>
                <a:tab pos="2892425" algn="l"/>
              </a:tabLst>
            </a:pPr>
            <a:fld id="{17B84A06-3EBD-4C21-B890-3FD2A6471647}" type="slidenum">
              <a:rPr lang="en-GB" smtClean="0">
                <a:cs typeface="Arial" charset="0"/>
              </a:rPr>
              <a:pPr defTabSz="447675">
                <a:tabLst>
                  <a:tab pos="722313" algn="l"/>
                  <a:tab pos="1446213" algn="l"/>
                  <a:tab pos="2168525" algn="l"/>
                  <a:tab pos="2892425" algn="l"/>
                </a:tabLst>
              </a:pPr>
              <a:t>9</a:t>
            </a:fld>
            <a:endParaRPr lang="en-GB" smtClean="0">
              <a:cs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463" y="4714875"/>
            <a:ext cx="4984750" cy="44688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grb moder za 10 pt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7"/>
          <p:cNvSpPr txBox="1"/>
          <p:nvPr userDrawn="1"/>
        </p:nvSpPr>
        <p:spPr>
          <a:xfrm>
            <a:off x="962025" y="708025"/>
            <a:ext cx="2457450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lnSpc>
                <a:spcPts val="838"/>
              </a:lnSpc>
              <a:defRPr/>
            </a:pP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REPUBLI</a:t>
            </a:r>
            <a:r>
              <a:rPr lang="sl-SI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C</a:t>
            </a: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 </a:t>
            </a:r>
            <a:r>
              <a:rPr lang="sl-SI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OF </a:t>
            </a: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SLOVENIA</a:t>
            </a:r>
          </a:p>
          <a:p>
            <a:pPr>
              <a:lnSpc>
                <a:spcPts val="838"/>
              </a:lnSpc>
              <a:defRPr/>
            </a:pPr>
            <a:r>
              <a:rPr lang="sl-SI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MINISTRY OF AGRICULTURE AND THE ENVIRONMENT</a:t>
            </a:r>
          </a:p>
          <a:p>
            <a:pPr>
              <a:lnSpc>
                <a:spcPts val="800"/>
              </a:lnSpc>
              <a:spcBef>
                <a:spcPct val="50000"/>
              </a:spcBef>
              <a:defRPr/>
            </a:pPr>
            <a:r>
              <a:rPr lang="sl-SI" sz="700" b="1" dirty="0">
                <a:solidFill>
                  <a:schemeClr val="tx2"/>
                </a:solidFill>
                <a:latin typeface="Republika" pitchFamily="2" charset="-18"/>
                <a:cs typeface="+mn-cs"/>
              </a:rPr>
              <a:t>SLOVENIAN ENVIRONMENT AGENCY</a:t>
            </a:r>
            <a:endParaRPr lang="en-US" sz="700" b="1" dirty="0">
              <a:solidFill>
                <a:schemeClr val="tx2"/>
              </a:solidFill>
              <a:latin typeface="Republika" pitchFamily="2" charset="-1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000" y="1548000"/>
            <a:ext cx="7200000" cy="149062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b="1">
                <a:solidFill>
                  <a:srgbClr val="9999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sl-SI" smtClean="0"/>
              <a:t>Kliknite, če želite urediti slog naslova matrice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971550" y="6356350"/>
            <a:ext cx="14954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BB775-8F44-415F-A02E-986FFD7CB2B2}" type="datetime1">
              <a:rPr lang="en-US"/>
              <a:pPr>
                <a:defRPr/>
              </a:pPr>
              <a:t>10/23/2013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6356350"/>
            <a:ext cx="13319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6EF64-1BC0-4724-BC9F-BD75AF23B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grb moder za 10 pt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7"/>
          <p:cNvSpPr txBox="1"/>
          <p:nvPr userDrawn="1"/>
        </p:nvSpPr>
        <p:spPr>
          <a:xfrm>
            <a:off x="962025" y="708025"/>
            <a:ext cx="2457450" cy="368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lnSpc>
                <a:spcPts val="838"/>
              </a:lnSpc>
              <a:defRPr/>
            </a:pP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REPUBLI</a:t>
            </a:r>
            <a:r>
              <a:rPr lang="sl-SI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C</a:t>
            </a: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 </a:t>
            </a:r>
            <a:r>
              <a:rPr lang="sl-SI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OF </a:t>
            </a: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SLOVENIA</a:t>
            </a:r>
          </a:p>
          <a:p>
            <a:pPr>
              <a:lnSpc>
                <a:spcPts val="838"/>
              </a:lnSpc>
              <a:defRPr/>
            </a:pPr>
            <a:r>
              <a:rPr lang="sl-SI" sz="700" dirty="0">
                <a:solidFill>
                  <a:schemeClr val="tx2"/>
                </a:solidFill>
                <a:latin typeface="Republika" pitchFamily="2" charset="-18"/>
                <a:cs typeface="+mn-cs"/>
              </a:rPr>
              <a:t>MINISTRY OF AGRICULTURE AND THE ENVIRONMENT</a:t>
            </a:r>
          </a:p>
          <a:p>
            <a:pPr>
              <a:lnSpc>
                <a:spcPts val="800"/>
              </a:lnSpc>
              <a:spcBef>
                <a:spcPct val="50000"/>
              </a:spcBef>
              <a:defRPr/>
            </a:pPr>
            <a:r>
              <a:rPr lang="sl-SI" sz="700" b="1" dirty="0">
                <a:solidFill>
                  <a:schemeClr val="tx2"/>
                </a:solidFill>
                <a:latin typeface="Republika" pitchFamily="2" charset="-18"/>
                <a:cs typeface="+mn-cs"/>
              </a:rPr>
              <a:t>SLOVENIAN ENVIRONMENT AGENCY</a:t>
            </a:r>
            <a:endParaRPr lang="en-US" sz="700" b="1" dirty="0">
              <a:solidFill>
                <a:schemeClr val="tx2"/>
              </a:solidFill>
              <a:latin typeface="Republika" pitchFamily="2" charset="-1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4" y="577846"/>
            <a:ext cx="8226425" cy="5016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432800" cy="47831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4E110A6-6CDA-4EA1-97A2-8A8D7EA6B125}" type="datetime1">
              <a:rPr lang="en-US"/>
              <a:pPr>
                <a:defRPr/>
              </a:pPr>
              <a:t>10/23/2013</a:t>
            </a:fld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FE7634-E5D1-4DF2-AFCA-1960F0BB7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0C11AE-4905-4CF5-89B8-A5BC57EA96A0}" type="datetime1">
              <a:rPr lang="en-US"/>
              <a:pPr>
                <a:defRPr/>
              </a:pPr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3B442B-9A5A-4BF4-AD84-3B0C2D383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is.arso.gov.si/atlasokolja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is.arso.gov.si/gis/profile.aspx?id=UWWTD_AXL@Arso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natasa.vodopivec@gov.si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versic@gov.si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8D9CB-2CF9-4A4A-A31E-B2B1803EAA13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6145" name="Pravokotnik 4"/>
          <p:cNvSpPr>
            <a:spLocks noChangeArrowheads="1"/>
          </p:cNvSpPr>
          <p:nvPr/>
        </p:nvSpPr>
        <p:spPr bwMode="auto">
          <a:xfrm>
            <a:off x="793750" y="4921250"/>
            <a:ext cx="7378700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 algn="r">
              <a:spcBef>
                <a:spcPct val="20000"/>
              </a:spcBef>
            </a:pPr>
            <a:r>
              <a:rPr lang="sl-SI" sz="1600">
                <a:solidFill>
                  <a:srgbClr val="002060"/>
                </a:solidFill>
              </a:rPr>
              <a:t>Aleš Veršič, M.Sc, </a:t>
            </a:r>
          </a:p>
          <a:p>
            <a:pPr marL="742950" lvl="1" indent="-285750" algn="r">
              <a:spcBef>
                <a:spcPct val="20000"/>
              </a:spcBef>
            </a:pPr>
            <a:r>
              <a:rPr lang="en-GB" sz="1600">
                <a:solidFill>
                  <a:srgbClr val="002060"/>
                </a:solidFill>
              </a:rPr>
              <a:t>Slovenian Environmental Agency</a:t>
            </a:r>
          </a:p>
          <a:p>
            <a:pPr marL="742950" lvl="1" indent="-285750" algn="r">
              <a:spcBef>
                <a:spcPct val="20000"/>
              </a:spcBef>
            </a:pPr>
            <a:r>
              <a:rPr lang="en-GB" sz="1600">
                <a:solidFill>
                  <a:srgbClr val="002060"/>
                </a:solidFill>
              </a:rPr>
              <a:t>Nataša Vodopivec, M.Sc, </a:t>
            </a:r>
          </a:p>
          <a:p>
            <a:pPr marL="742950" lvl="1" indent="-285750" algn="r">
              <a:spcBef>
                <a:spcPct val="20000"/>
              </a:spcBef>
            </a:pPr>
            <a:r>
              <a:rPr lang="en-GB" sz="1600">
                <a:solidFill>
                  <a:srgbClr val="002060"/>
                </a:solidFill>
              </a:rPr>
              <a:t>Ministry for Agriculture and the Environment</a:t>
            </a:r>
          </a:p>
        </p:txBody>
      </p:sp>
      <p:sp>
        <p:nvSpPr>
          <p:cNvPr id="6146" name="Rectangle 16"/>
          <p:cNvSpPr>
            <a:spLocks noChangeArrowheads="1"/>
          </p:cNvSpPr>
          <p:nvPr/>
        </p:nvSpPr>
        <p:spPr bwMode="auto">
          <a:xfrm>
            <a:off x="971550" y="2160588"/>
            <a:ext cx="7200900" cy="1493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GB" sz="4000" i="1">
                <a:solidFill>
                  <a:srgbClr val="C00000"/>
                </a:solidFill>
                <a:latin typeface="Calibri" pitchFamily="34" charset="0"/>
              </a:rPr>
              <a:t>‘NATIONAL (UWWTD – SIIF)</a:t>
            </a:r>
            <a:r>
              <a:rPr lang="sl-SI" sz="4000" i="1">
                <a:solidFill>
                  <a:srgbClr val="C00000"/>
                </a:solidFill>
                <a:latin typeface="Calibri" pitchFamily="34" charset="0"/>
              </a:rPr>
              <a:t>’</a:t>
            </a:r>
            <a:endParaRPr lang="en-GB" sz="4000" i="1">
              <a:solidFill>
                <a:srgbClr val="C00000"/>
              </a:solidFill>
              <a:latin typeface="Calibri" pitchFamily="34" charset="0"/>
            </a:endParaRPr>
          </a:p>
          <a:p>
            <a:pPr algn="ctr">
              <a:spcBef>
                <a:spcPct val="30000"/>
              </a:spcBef>
            </a:pPr>
            <a:r>
              <a:rPr lang="sl-SI" sz="4000">
                <a:solidFill>
                  <a:srgbClr val="C00000"/>
                </a:solidFill>
                <a:latin typeface="Calibri" pitchFamily="34" charset="0"/>
              </a:rPr>
              <a:t>Gap </a:t>
            </a:r>
            <a:r>
              <a:rPr lang="en-GB" sz="4000">
                <a:solidFill>
                  <a:srgbClr val="C00000"/>
                </a:solidFill>
                <a:latin typeface="Calibri" pitchFamily="34" charset="0"/>
              </a:rPr>
              <a:t>A</a:t>
            </a:r>
            <a:r>
              <a:rPr lang="sl-SI" sz="4000">
                <a:solidFill>
                  <a:srgbClr val="C00000"/>
                </a:solidFill>
                <a:latin typeface="Calibri" pitchFamily="34" charset="0"/>
              </a:rPr>
              <a:t>nalysis &amp; Draft Concept</a:t>
            </a:r>
            <a:endParaRPr lang="en-GB" sz="400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6212461-A639-4915-AB0E-D7995C6C94DB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98525" y="2338388"/>
            <a:ext cx="7377113" cy="4156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341313" indent="-341313" algn="just" eaLnBrk="1" hangingPunct="1">
              <a:buFont typeface="Arial" charset="0"/>
              <a:buNone/>
            </a:pPr>
            <a:r>
              <a:rPr lang="en-GB" sz="2000" b="1" dirty="0" smtClean="0">
                <a:solidFill>
                  <a:srgbClr val="002060"/>
                </a:solidFill>
              </a:rPr>
              <a:t>Ministry of  Economic Development and Technology (MGRT)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800" b="1" dirty="0" smtClean="0">
                <a:solidFill>
                  <a:srgbClr val="002060"/>
                </a:solidFill>
              </a:rPr>
              <a:t>Information System for </a:t>
            </a:r>
            <a:r>
              <a:rPr lang="sl-SI" sz="1800" b="1" dirty="0" smtClean="0">
                <a:solidFill>
                  <a:srgbClr val="002060"/>
                </a:solidFill>
              </a:rPr>
              <a:t>monitoring, </a:t>
            </a:r>
            <a:r>
              <a:rPr lang="sl-SI" sz="1800" b="1" dirty="0" err="1" smtClean="0">
                <a:solidFill>
                  <a:srgbClr val="002060"/>
                </a:solidFill>
              </a:rPr>
              <a:t>reporting</a:t>
            </a:r>
            <a:r>
              <a:rPr lang="sl-SI" sz="1800" b="1" dirty="0" smtClean="0">
                <a:solidFill>
                  <a:srgbClr val="002060"/>
                </a:solidFill>
              </a:rPr>
              <a:t> </a:t>
            </a:r>
            <a:r>
              <a:rPr lang="sl-SI" sz="1800" b="1" dirty="0" err="1" smtClean="0">
                <a:solidFill>
                  <a:srgbClr val="002060"/>
                </a:solidFill>
              </a:rPr>
              <a:t>and</a:t>
            </a:r>
            <a:r>
              <a:rPr lang="sl-SI" sz="1800" b="1" dirty="0" smtClean="0">
                <a:solidFill>
                  <a:srgbClr val="002060"/>
                </a:solidFill>
              </a:rPr>
              <a:t> </a:t>
            </a:r>
            <a:r>
              <a:rPr lang="sl-SI" sz="1800" b="1" dirty="0" err="1" smtClean="0">
                <a:solidFill>
                  <a:srgbClr val="002060"/>
                </a:solidFill>
              </a:rPr>
              <a:t>performing</a:t>
            </a:r>
            <a:r>
              <a:rPr lang="sl-SI" sz="1800" b="1" dirty="0" smtClean="0">
                <a:solidFill>
                  <a:srgbClr val="002060"/>
                </a:solidFill>
              </a:rPr>
              <a:t> EU </a:t>
            </a:r>
            <a:r>
              <a:rPr lang="sl-SI" sz="1800" b="1" dirty="0" err="1" smtClean="0">
                <a:solidFill>
                  <a:srgbClr val="002060"/>
                </a:solidFill>
              </a:rPr>
              <a:t>Cohesion</a:t>
            </a:r>
            <a:r>
              <a:rPr lang="sl-SI" sz="1800" b="1" dirty="0" smtClean="0">
                <a:solidFill>
                  <a:srgbClr val="002060"/>
                </a:solidFill>
              </a:rPr>
              <a:t> </a:t>
            </a:r>
            <a:r>
              <a:rPr lang="sl-SI" sz="1800" b="1" dirty="0" err="1" smtClean="0">
                <a:solidFill>
                  <a:srgbClr val="002060"/>
                </a:solidFill>
              </a:rPr>
              <a:t>policy</a:t>
            </a:r>
            <a:r>
              <a:rPr lang="sl-SI" sz="1800" b="1" dirty="0" smtClean="0">
                <a:solidFill>
                  <a:srgbClr val="002060"/>
                </a:solidFill>
              </a:rPr>
              <a:t> in RS</a:t>
            </a:r>
            <a:r>
              <a:rPr lang="en-GB" sz="1800" b="1" dirty="0" smtClean="0">
                <a:solidFill>
                  <a:srgbClr val="002060"/>
                </a:solidFill>
              </a:rPr>
              <a:t> </a:t>
            </a:r>
            <a:r>
              <a:rPr lang="en-GB" sz="1800" b="1" dirty="0" smtClean="0">
                <a:solidFill>
                  <a:srgbClr val="002060"/>
                </a:solidFill>
              </a:rPr>
              <a:t>(ISARR):</a:t>
            </a:r>
          </a:p>
          <a:p>
            <a:pPr lvl="1" eaLnBrk="1" hangingPunct="1">
              <a:buFontTx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Financial management of projects</a:t>
            </a:r>
            <a:endParaRPr lang="en-GB" sz="1800" b="1" dirty="0" smtClean="0">
              <a:solidFill>
                <a:srgbClr val="002060"/>
              </a:solidFill>
            </a:endParaRPr>
          </a:p>
          <a:p>
            <a:pPr lvl="1" eaLnBrk="1" hangingPunct="1">
              <a:buFontTx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No geo-referenced data included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2000" b="1" dirty="0" smtClean="0">
                <a:solidFill>
                  <a:srgbClr val="002060"/>
                </a:solidFill>
              </a:rPr>
              <a:t>Cohesion Policy Division (MKO)</a:t>
            </a:r>
          </a:p>
          <a:p>
            <a:pPr lvl="1" eaLnBrk="1" hangingPunct="1">
              <a:buFontTx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Local evidence (</a:t>
            </a:r>
            <a:r>
              <a:rPr lang="en-GB" altLang="zh-CN" sz="1800" dirty="0" smtClean="0">
                <a:solidFill>
                  <a:srgbClr val="002060"/>
                </a:solidFill>
              </a:rPr>
              <a:t>some Excel sheets for daily work purposes)</a:t>
            </a:r>
            <a:r>
              <a:rPr lang="en-GB" sz="1800" dirty="0" smtClean="0">
                <a:solidFill>
                  <a:srgbClr val="002060"/>
                </a:solidFill>
              </a:rPr>
              <a:t> on financing from Cohesion Fund</a:t>
            </a:r>
          </a:p>
          <a:p>
            <a:pPr lvl="1" algn="just" eaLnBrk="1" hangingPunct="1">
              <a:buFontTx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Users of ISARR (CF projects)</a:t>
            </a:r>
          </a:p>
          <a:p>
            <a:pPr marL="341313" indent="-341313" algn="just" eaLnBrk="1" hangingPunct="1">
              <a:buFontTx/>
              <a:buNone/>
            </a:pPr>
            <a:r>
              <a:rPr lang="en-GB" sz="2000" b="1" dirty="0" smtClean="0">
                <a:solidFill>
                  <a:srgbClr val="002060"/>
                </a:solidFill>
              </a:rPr>
              <a:t>Division for Regional Development Implementation (MGRT)</a:t>
            </a:r>
          </a:p>
          <a:p>
            <a:pPr lvl="1" eaLnBrk="1" hangingPunct="1">
              <a:buFontTx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Local evidence (</a:t>
            </a:r>
            <a:r>
              <a:rPr lang="en-GB" altLang="zh-CN" sz="1800" dirty="0" smtClean="0">
                <a:solidFill>
                  <a:srgbClr val="002060"/>
                </a:solidFill>
              </a:rPr>
              <a:t>some Excel sheets for daily work purposes) on financing from European Regional Development Fund</a:t>
            </a:r>
          </a:p>
          <a:p>
            <a:pPr lvl="1" eaLnBrk="1" hangingPunct="1">
              <a:buFontTx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Users of ISARR (ERDF projects)</a:t>
            </a: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131BEF4-3EBC-46E1-A4C2-2C97C8A13578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Current status of </a:t>
            </a:r>
            <a:r>
              <a:rPr lang="sl-SI" sz="3600" smtClean="0">
                <a:solidFill>
                  <a:srgbClr val="C00000"/>
                </a:solidFill>
              </a:rPr>
              <a:t>DB and IS</a:t>
            </a:r>
            <a:endParaRPr lang="en-GB" sz="3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045258D-4939-4CDB-84FF-72E587432EA9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52077CB-A611-47A2-BDDA-7A7F7CD662AF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Gap analysis</a:t>
            </a:r>
            <a:endParaRPr lang="en-GB" sz="3600" smtClean="0">
              <a:solidFill>
                <a:srgbClr val="C00000"/>
              </a:solidFill>
            </a:endParaRPr>
          </a:p>
        </p:txBody>
      </p:sp>
      <p:sp>
        <p:nvSpPr>
          <p:cNvPr id="26627" name="Rectangle 3"/>
          <p:cNvSpPr txBox="1">
            <a:spLocks noChangeArrowheads="1"/>
          </p:cNvSpPr>
          <p:nvPr/>
        </p:nvSpPr>
        <p:spPr bwMode="auto">
          <a:xfrm>
            <a:off x="898525" y="2338388"/>
            <a:ext cx="7377113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1313" indent="-341313" algn="just">
              <a:spcBef>
                <a:spcPct val="20000"/>
              </a:spcBef>
              <a:buFont typeface="Arial" charset="0"/>
              <a:buNone/>
            </a:pPr>
            <a:r>
              <a:rPr lang="en-GB" sz="2000" b="1">
                <a:solidFill>
                  <a:srgbClr val="002060"/>
                </a:solidFill>
                <a:latin typeface="Calibri" pitchFamily="34" charset="0"/>
              </a:rPr>
              <a:t>Preliminary results / most obvious gaps: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>
                <a:solidFill>
                  <a:srgbClr val="002060"/>
                </a:solidFill>
                <a:latin typeface="Calibri" pitchFamily="34" charset="0"/>
              </a:rPr>
              <a:t>Different information systems in different institutions involved in the implementation of UWWTD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>
                <a:solidFill>
                  <a:srgbClr val="002060"/>
                </a:solidFill>
                <a:latin typeface="Calibri" pitchFamily="34" charset="0"/>
              </a:rPr>
              <a:t>Different information systems are not connected appropriately (different IDs of WWTP in different databases, different IDs</a:t>
            </a:r>
            <a:r>
              <a:rPr lang="en-GB">
                <a:latin typeface="Calibri" pitchFamily="34" charset="0"/>
              </a:rPr>
              <a:t> </a:t>
            </a:r>
            <a:r>
              <a:rPr lang="en-GB">
                <a:solidFill>
                  <a:srgbClr val="002060"/>
                </a:solidFill>
                <a:latin typeface="Calibri" pitchFamily="34" charset="0"/>
              </a:rPr>
              <a:t>of sewage system in ZK GJI)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>
                <a:solidFill>
                  <a:srgbClr val="002060"/>
                </a:solidFill>
                <a:latin typeface="Calibri" pitchFamily="34" charset="0"/>
              </a:rPr>
              <a:t>Lack of focused information systems for particular purpose (e.g. focused on the implementation / compliance with UWWTD; implementation / compliance with BWD, etc.)</a:t>
            </a:r>
          </a:p>
          <a:p>
            <a:pPr marL="742950" lvl="1" indent="-285750" algn="just">
              <a:lnSpc>
                <a:spcPct val="73000"/>
              </a:lnSpc>
              <a:spcBef>
                <a:spcPct val="20000"/>
              </a:spcBef>
              <a:buFont typeface="Arial" charset="0"/>
              <a:buChar char="•"/>
            </a:pPr>
            <a:endParaRPr lang="en-GB">
              <a:solidFill>
                <a:srgbClr val="002060"/>
              </a:solidFill>
              <a:latin typeface="Calibri" pitchFamily="34" charset="0"/>
            </a:endParaRPr>
          </a:p>
          <a:p>
            <a:pPr marL="341313" indent="-341313" algn="just">
              <a:lnSpc>
                <a:spcPct val="73000"/>
              </a:lnSpc>
              <a:spcBef>
                <a:spcPct val="20000"/>
              </a:spcBef>
              <a:buFont typeface="Arial" charset="0"/>
              <a:buNone/>
            </a:pPr>
            <a:endParaRPr lang="en-GB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2C2CAFB2-D579-4AEE-A424-0038D4DF7A2D}" type="slidenum">
              <a:rPr lang="en-GB"/>
              <a:pPr>
                <a:defRPr/>
              </a:pPr>
              <a:t>12</a:t>
            </a:fld>
            <a:endParaRPr lang="en-GB"/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9844C4F-52FA-42A1-9043-79F56EC8EBCA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3"/>
          <p:cNvSpPr txBox="1">
            <a:spLocks noChangeArrowheads="1"/>
          </p:cNvSpPr>
          <p:nvPr/>
        </p:nvSpPr>
        <p:spPr bwMode="auto">
          <a:xfrm>
            <a:off x="898525" y="2338388"/>
            <a:ext cx="7377113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20000"/>
              </a:spcBef>
            </a:pPr>
            <a:r>
              <a:rPr lang="pl-PL" sz="2000" b="1" dirty="0">
                <a:solidFill>
                  <a:srgbClr val="002060"/>
                </a:solidFill>
                <a:latin typeface="Calibri" pitchFamily="34" charset="0"/>
              </a:rPr>
              <a:t>Proposed short term measures (under discussion):</a:t>
            </a:r>
          </a:p>
          <a:p>
            <a:pPr marL="742950" lvl="1" indent="-285750" algn="just">
              <a:spcBef>
                <a:spcPct val="20000"/>
              </a:spcBef>
              <a:buFont typeface="Arial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Establishment of connections between current</a:t>
            </a:r>
            <a:r>
              <a:rPr lang="sl-SI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information systems (IJSVO and </a:t>
            </a:r>
            <a:r>
              <a:rPr lang="en-GB" altLang="zh-CN" dirty="0">
                <a:solidFill>
                  <a:srgbClr val="002060"/>
                </a:solidFill>
                <a:latin typeface="Calibri" pitchFamily="34" charset="0"/>
              </a:rPr>
              <a:t>WEIS)</a:t>
            </a:r>
            <a:endParaRPr lang="en-GB" dirty="0">
              <a:solidFill>
                <a:srgbClr val="002060"/>
              </a:solidFill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Establishment of web-services for additional data from IJSVO to be shown on 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  <a:hlinkClick r:id="rId3"/>
              </a:rPr>
              <a:t>Atlas </a:t>
            </a:r>
            <a:r>
              <a:rPr lang="en-GB" dirty="0" err="1">
                <a:solidFill>
                  <a:srgbClr val="002060"/>
                </a:solidFill>
                <a:latin typeface="Calibri" pitchFamily="34" charset="0"/>
                <a:hlinkClick r:id="rId3"/>
              </a:rPr>
              <a:t>okolja</a:t>
            </a:r>
            <a:endParaRPr lang="en-GB" dirty="0">
              <a:solidFill>
                <a:srgbClr val="002060"/>
              </a:solidFill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Establishment of web-services based on WFS for relevant data from ZK GJI to be shown 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on 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  <a:hlinkClick r:id="rId3"/>
              </a:rPr>
              <a:t>Atlas </a:t>
            </a:r>
            <a:r>
              <a:rPr lang="en-GB" dirty="0" err="1" smtClean="0">
                <a:solidFill>
                  <a:srgbClr val="002060"/>
                </a:solidFill>
                <a:latin typeface="Calibri" pitchFamily="34" charset="0"/>
                <a:hlinkClick r:id="rId3"/>
              </a:rPr>
              <a:t>okolja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  <a:hlinkClick r:id="rId3"/>
              </a:rPr>
              <a:t> </a:t>
            </a:r>
            <a:r>
              <a:rPr lang="en-GB" dirty="0" smtClean="0">
                <a:solidFill>
                  <a:srgbClr val="002060"/>
                </a:solidFill>
                <a:latin typeface="Calibri" pitchFamily="34" charset="0"/>
              </a:rPr>
              <a:t>in 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real-time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Migration from </a:t>
            </a:r>
            <a:r>
              <a:rPr lang="en-GB" dirty="0" err="1">
                <a:solidFill>
                  <a:srgbClr val="002060"/>
                </a:solidFill>
                <a:latin typeface="Calibri" pitchFamily="34" charset="0"/>
              </a:rPr>
              <a:t>Atlasa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Calibri" pitchFamily="34" charset="0"/>
              </a:rPr>
              <a:t>okolja</a:t>
            </a:r>
            <a:r>
              <a:rPr lang="en-GB" dirty="0">
                <a:solidFill>
                  <a:srgbClr val="002060"/>
                </a:solidFill>
                <a:latin typeface="Calibri" pitchFamily="34" charset="0"/>
              </a:rPr>
              <a:t> to application based on JavaScript API technology</a:t>
            </a:r>
          </a:p>
          <a:p>
            <a:pPr marL="742950" lvl="1" indent="-285750" algn="just">
              <a:spcBef>
                <a:spcPct val="20000"/>
              </a:spcBef>
              <a:buFont typeface="Arial" charset="0"/>
              <a:buChar char="•"/>
            </a:pPr>
            <a:endParaRPr lang="en-GB" dirty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en-GB" b="1" dirty="0">
                <a:solidFill>
                  <a:srgbClr val="002060"/>
                </a:solidFill>
                <a:latin typeface="Calibri" pitchFamily="34" charset="0"/>
              </a:rPr>
              <a:t>Timelines / financing: </a:t>
            </a:r>
          </a:p>
          <a:p>
            <a:pPr marL="1143000" lvl="2" indent="-228600" algn="just">
              <a:spcBef>
                <a:spcPct val="20000"/>
              </a:spcBef>
              <a:buFont typeface="Arial" charset="0"/>
              <a:buNone/>
            </a:pPr>
            <a:r>
              <a:rPr lang="en-GB" b="1" dirty="0">
                <a:solidFill>
                  <a:srgbClr val="002060"/>
                </a:solidFill>
                <a:latin typeface="Calibri" pitchFamily="34" charset="0"/>
              </a:rPr>
              <a:t>2 - 3 months (depend on available financial, human resources)</a:t>
            </a:r>
          </a:p>
          <a:p>
            <a:pPr marL="1143000" lvl="2" indent="-228600" algn="just">
              <a:spcBef>
                <a:spcPct val="20000"/>
              </a:spcBef>
              <a:buFont typeface="Arial" charset="0"/>
              <a:buNone/>
            </a:pPr>
            <a:r>
              <a:rPr lang="en-GB" b="1" dirty="0">
                <a:solidFill>
                  <a:srgbClr val="002060"/>
                </a:solidFill>
                <a:latin typeface="Calibri" pitchFamily="34" charset="0"/>
              </a:rPr>
              <a:t>Cohesion Fund (2007 - 2013)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r>
              <a:rPr lang="en-US" sz="3600" dirty="0" smtClean="0">
                <a:solidFill>
                  <a:srgbClr val="C00000"/>
                </a:solidFill>
              </a:rPr>
              <a:t>Measures to resolve current obstacles</a:t>
            </a:r>
            <a:endParaRPr lang="en-GB" sz="36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5F4A2BEC-A3E3-4D54-B130-CE765A728B0D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5E53B22-E547-4A51-8B81-A9A63A7F7836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3"/>
          <p:cNvSpPr txBox="1">
            <a:spLocks noChangeArrowheads="1"/>
          </p:cNvSpPr>
          <p:nvPr/>
        </p:nvSpPr>
        <p:spPr bwMode="auto">
          <a:xfrm>
            <a:off x="898525" y="2338388"/>
            <a:ext cx="7377113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1313" indent="-341313" algn="just">
              <a:spcBef>
                <a:spcPct val="20000"/>
              </a:spcBef>
            </a:pPr>
            <a:r>
              <a:rPr lang="pl-PL" sz="2000" b="1" dirty="0">
                <a:solidFill>
                  <a:srgbClr val="002060"/>
                </a:solidFill>
                <a:latin typeface="Calibri" pitchFamily="34" charset="0"/>
              </a:rPr>
              <a:t>Proposed mid-term measures (under discussion):</a:t>
            </a:r>
            <a:endParaRPr lang="pl-PL" sz="2000" dirty="0">
              <a:solidFill>
                <a:srgbClr val="002060"/>
              </a:solidFill>
              <a:latin typeface="Calibri" pitchFamily="34" charset="0"/>
            </a:endParaRPr>
          </a:p>
          <a:p>
            <a:pPr marL="742950" lvl="1" indent="-285750" algn="just">
              <a:spcBef>
                <a:spcPct val="20000"/>
              </a:spcBef>
              <a:buFont typeface="Arial" charset="0"/>
              <a:buChar char="•"/>
            </a:pPr>
            <a:r>
              <a:rPr lang="pl-PL" dirty="0">
                <a:solidFill>
                  <a:srgbClr val="002060"/>
                </a:solidFill>
                <a:latin typeface="Calibri" pitchFamily="34" charset="0"/>
              </a:rPr>
              <a:t>Preparation of project documentation for development of IS (National UWWT_SIIF)</a:t>
            </a:r>
            <a:endParaRPr lang="pl-PL" b="1" dirty="0">
              <a:solidFill>
                <a:srgbClr val="002060"/>
              </a:solidFill>
              <a:latin typeface="Calibri" pitchFamily="34" charset="0"/>
            </a:endParaRPr>
          </a:p>
          <a:p>
            <a:pPr marL="742950" lvl="1" indent="-285750" algn="just">
              <a:spcBef>
                <a:spcPct val="20000"/>
              </a:spcBef>
              <a:buFont typeface="Arial" charset="0"/>
              <a:buChar char="•"/>
            </a:pPr>
            <a:r>
              <a:rPr lang="pl-PL" dirty="0">
                <a:solidFill>
                  <a:srgbClr val="002060"/>
                </a:solidFill>
                <a:latin typeface="Calibri" pitchFamily="34" charset="0"/>
              </a:rPr>
              <a:t>Investment in IT Infrastructure for National UWWT_SIIF</a:t>
            </a:r>
          </a:p>
          <a:p>
            <a:pPr marL="341313" indent="-341313" algn="just">
              <a:spcBef>
                <a:spcPct val="20000"/>
              </a:spcBef>
              <a:buFont typeface="Arial" charset="0"/>
              <a:buChar char="•"/>
            </a:pPr>
            <a:endParaRPr lang="pl-PL" dirty="0">
              <a:solidFill>
                <a:srgbClr val="002060"/>
              </a:solidFill>
              <a:latin typeface="Calibri" pitchFamily="34" charset="0"/>
            </a:endParaRPr>
          </a:p>
          <a:p>
            <a:pPr marL="341313" indent="-341313" algn="just">
              <a:spcBef>
                <a:spcPct val="20000"/>
              </a:spcBef>
              <a:buFont typeface="Arial" charset="0"/>
              <a:buChar char="•"/>
            </a:pPr>
            <a:endParaRPr lang="pl-PL" dirty="0">
              <a:solidFill>
                <a:srgbClr val="002060"/>
              </a:solidFill>
              <a:latin typeface="Calibri" pitchFamily="34" charset="0"/>
            </a:endParaRPr>
          </a:p>
          <a:p>
            <a:pPr marL="341313" indent="-341313" algn="just">
              <a:spcBef>
                <a:spcPct val="20000"/>
              </a:spcBef>
            </a:pPr>
            <a:endParaRPr lang="pl-PL" dirty="0">
              <a:solidFill>
                <a:srgbClr val="002060"/>
              </a:solidFill>
              <a:latin typeface="Calibri" pitchFamily="34" charset="0"/>
            </a:endParaRPr>
          </a:p>
          <a:p>
            <a:pPr marL="341313" indent="-341313" algn="just">
              <a:spcBef>
                <a:spcPct val="20000"/>
              </a:spcBef>
            </a:pPr>
            <a:endParaRPr lang="pl-PL" dirty="0">
              <a:solidFill>
                <a:srgbClr val="002060"/>
              </a:solidFill>
              <a:latin typeface="Calibri" pitchFamily="34" charset="0"/>
            </a:endParaRPr>
          </a:p>
          <a:p>
            <a:pPr marL="341313" indent="-341313" algn="just">
              <a:spcBef>
                <a:spcPct val="20000"/>
              </a:spcBef>
            </a:pPr>
            <a:r>
              <a:rPr lang="en-GB" b="1" dirty="0">
                <a:solidFill>
                  <a:srgbClr val="002060"/>
                </a:solidFill>
                <a:latin typeface="Calibri" pitchFamily="34" charset="0"/>
              </a:rPr>
              <a:t>Timelines / financing:</a:t>
            </a:r>
            <a:r>
              <a:rPr lang="en-GB" dirty="0">
                <a:latin typeface="Calibri" pitchFamily="34" charset="0"/>
              </a:rPr>
              <a:t> </a:t>
            </a:r>
          </a:p>
          <a:p>
            <a:pPr marL="1143000" lvl="2" indent="-228600" algn="just">
              <a:spcBef>
                <a:spcPct val="20000"/>
              </a:spcBef>
            </a:pPr>
            <a:r>
              <a:rPr lang="en-GB" b="1" dirty="0">
                <a:solidFill>
                  <a:srgbClr val="002060"/>
                </a:solidFill>
                <a:latin typeface="Calibri" pitchFamily="34" charset="0"/>
              </a:rPr>
              <a:t>7 - 8 months (depend on available financial, human resources)</a:t>
            </a:r>
          </a:p>
          <a:p>
            <a:pPr marL="1143000" lvl="2" indent="-228600" algn="just">
              <a:spcBef>
                <a:spcPct val="20000"/>
              </a:spcBef>
            </a:pPr>
            <a:r>
              <a:rPr lang="en-GB" b="1" dirty="0">
                <a:solidFill>
                  <a:srgbClr val="002060"/>
                </a:solidFill>
                <a:latin typeface="Calibri" pitchFamily="34" charset="0"/>
              </a:rPr>
              <a:t>Cohesion Fund (2007 - 2013)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Measures to resolve current obstacles</a:t>
            </a:r>
            <a:endParaRPr lang="en-GB" sz="3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EA1CAE95-BC05-4ABE-961E-1BEC3F0AD39D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D042962-21F4-4313-9CF5-DB62C31E8312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3"/>
          <p:cNvSpPr txBox="1">
            <a:spLocks noChangeArrowheads="1"/>
          </p:cNvSpPr>
          <p:nvPr/>
        </p:nvSpPr>
        <p:spPr bwMode="auto">
          <a:xfrm>
            <a:off x="898525" y="2338388"/>
            <a:ext cx="7377113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1313" indent="-341313" algn="just">
              <a:spcBef>
                <a:spcPct val="20000"/>
              </a:spcBef>
              <a:buFont typeface="Arial" charset="0"/>
              <a:buNone/>
            </a:pPr>
            <a:r>
              <a:rPr lang="pl-PL" sz="2000" b="1">
                <a:solidFill>
                  <a:srgbClr val="002060"/>
                </a:solidFill>
                <a:latin typeface="Calibri" pitchFamily="34" charset="0"/>
              </a:rPr>
              <a:t>Proposed long-term measures (under discussion):</a:t>
            </a:r>
          </a:p>
          <a:p>
            <a:pPr marL="742950" lvl="1" indent="-285750" algn="just">
              <a:spcBef>
                <a:spcPct val="20000"/>
              </a:spcBef>
              <a:buFont typeface="Arial" charset="0"/>
              <a:buChar char="•"/>
            </a:pPr>
            <a:r>
              <a:rPr lang="pl-PL">
                <a:solidFill>
                  <a:srgbClr val="002060"/>
                </a:solidFill>
                <a:latin typeface="Calibri" pitchFamily="34" charset="0"/>
              </a:rPr>
              <a:t>Development of National UWWTD_SIIF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pl-PL">
                <a:solidFill>
                  <a:srgbClr val="002060"/>
                </a:solidFill>
                <a:latin typeface="Calibri" pitchFamily="34" charset="0"/>
              </a:rPr>
              <a:t>Ensuring (sufficient) human resources (IT expert and UWWTD expert) for management of UWWTD_SIIF</a:t>
            </a:r>
          </a:p>
          <a:p>
            <a:pPr marL="341313" indent="-341313" algn="just">
              <a:spcBef>
                <a:spcPct val="20000"/>
              </a:spcBef>
              <a:buFont typeface="Arial" charset="0"/>
              <a:buChar char="•"/>
            </a:pPr>
            <a:endParaRPr lang="pl-PL">
              <a:solidFill>
                <a:srgbClr val="002060"/>
              </a:solidFill>
              <a:latin typeface="Calibri" pitchFamily="34" charset="0"/>
            </a:endParaRPr>
          </a:p>
          <a:p>
            <a:pPr marL="341313" indent="-341313" algn="just">
              <a:spcBef>
                <a:spcPct val="20000"/>
              </a:spcBef>
            </a:pPr>
            <a:endParaRPr lang="pl-PL">
              <a:solidFill>
                <a:srgbClr val="002060"/>
              </a:solidFill>
              <a:latin typeface="Calibri" pitchFamily="34" charset="0"/>
            </a:endParaRPr>
          </a:p>
          <a:p>
            <a:pPr marL="341313" indent="-341313" algn="just">
              <a:spcBef>
                <a:spcPct val="20000"/>
              </a:spcBef>
            </a:pPr>
            <a:endParaRPr lang="pl-PL">
              <a:solidFill>
                <a:srgbClr val="002060"/>
              </a:solidFill>
              <a:latin typeface="Calibri" pitchFamily="34" charset="0"/>
            </a:endParaRPr>
          </a:p>
          <a:p>
            <a:pPr marL="341313" indent="-341313" algn="just">
              <a:spcBef>
                <a:spcPct val="20000"/>
              </a:spcBef>
            </a:pPr>
            <a:endParaRPr lang="pl-PL">
              <a:solidFill>
                <a:srgbClr val="002060"/>
              </a:solidFill>
              <a:latin typeface="Calibri" pitchFamily="34" charset="0"/>
            </a:endParaRPr>
          </a:p>
          <a:p>
            <a:pPr marL="341313" indent="-341313" algn="just">
              <a:spcBef>
                <a:spcPct val="20000"/>
              </a:spcBef>
            </a:pPr>
            <a:r>
              <a:rPr lang="en-GB" b="1">
                <a:solidFill>
                  <a:srgbClr val="002060"/>
                </a:solidFill>
                <a:latin typeface="Calibri" pitchFamily="34" charset="0"/>
              </a:rPr>
              <a:t>Timeline / financing: </a:t>
            </a:r>
          </a:p>
          <a:p>
            <a:pPr marL="1143000" lvl="2" indent="-228600" algn="just">
              <a:spcBef>
                <a:spcPct val="20000"/>
              </a:spcBef>
            </a:pPr>
            <a:r>
              <a:rPr lang="en-GB" b="1">
                <a:solidFill>
                  <a:srgbClr val="002060"/>
                </a:solidFill>
                <a:latin typeface="Calibri" pitchFamily="34" charset="0"/>
              </a:rPr>
              <a:t>12 - 15 months (depend on available financial, human resources)</a:t>
            </a:r>
          </a:p>
          <a:p>
            <a:pPr marL="1143000" lvl="2" indent="-228600" algn="just">
              <a:spcBef>
                <a:spcPct val="20000"/>
              </a:spcBef>
            </a:pPr>
            <a:r>
              <a:rPr lang="en-GB" b="1">
                <a:solidFill>
                  <a:srgbClr val="002060"/>
                </a:solidFill>
                <a:latin typeface="Calibri" pitchFamily="34" charset="0"/>
              </a:rPr>
              <a:t>Cohesion Fund (2014 - 2020)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Measures to resolve current obstacles</a:t>
            </a:r>
            <a:endParaRPr lang="en-GB" sz="3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8C6813B-B6AC-4CE1-8D20-440C9005406D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3379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338388"/>
            <a:ext cx="7377113" cy="359886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indent="-341313" eaLnBrk="1" hangingPunct="1">
              <a:buFont typeface="Arial" charset="0"/>
              <a:buNone/>
            </a:pPr>
            <a:r>
              <a:rPr lang="en-GB" sz="2000" b="1" smtClean="0">
                <a:solidFill>
                  <a:srgbClr val="002060"/>
                </a:solidFill>
              </a:rPr>
              <a:t>Activities in progress:</a:t>
            </a:r>
          </a:p>
          <a:p>
            <a:pPr marL="341313" indent="-341313" eaLnBrk="1" hangingPunct="1"/>
            <a:r>
              <a:rPr lang="en-GB" sz="1800" smtClean="0">
                <a:solidFill>
                  <a:srgbClr val="002060"/>
                </a:solidFill>
              </a:rPr>
              <a:t>National Expert Working Group (EWG) for National UWWTD_SIIF formed; members of EWG: representatives of MKO, ARSO, MGRT, MzIP, GURS, IzVRS</a:t>
            </a:r>
          </a:p>
          <a:p>
            <a:pPr marL="341313" indent="-341313" eaLnBrk="1" hangingPunct="1"/>
            <a:r>
              <a:rPr lang="en-GB" sz="1800" smtClean="0">
                <a:solidFill>
                  <a:srgbClr val="002060"/>
                </a:solidFill>
              </a:rPr>
              <a:t>Main tasks of EWG:</a:t>
            </a:r>
          </a:p>
          <a:p>
            <a:pPr marL="741363" lvl="1" indent="-341313" eaLnBrk="1" hangingPunct="1"/>
            <a:r>
              <a:rPr lang="en-GB" sz="1800" smtClean="0">
                <a:solidFill>
                  <a:srgbClr val="002060"/>
                </a:solidFill>
              </a:rPr>
              <a:t>Development of concept of National UWWTD_SIIF</a:t>
            </a:r>
          </a:p>
          <a:p>
            <a:pPr marL="741363" lvl="1" indent="-341313" eaLnBrk="1" hangingPunct="1"/>
            <a:r>
              <a:rPr lang="en-GB" sz="1800" smtClean="0">
                <a:solidFill>
                  <a:srgbClr val="002060"/>
                </a:solidFill>
              </a:rPr>
              <a:t>Discussion on centralised or decentralised IS at National level?</a:t>
            </a:r>
          </a:p>
          <a:p>
            <a:pPr marL="741363" lvl="1" indent="-341313" eaLnBrk="1" hangingPunct="1"/>
            <a:r>
              <a:rPr lang="en-GB" sz="1800" smtClean="0">
                <a:solidFill>
                  <a:srgbClr val="002060"/>
                </a:solidFill>
              </a:rPr>
              <a:t>Development of “Atlas UWWTD” (draft version): </a:t>
            </a:r>
          </a:p>
          <a:p>
            <a:pPr marL="741363" lvl="1" indent="-341313" eaLnBrk="1" hangingPunct="1">
              <a:buFont typeface="Arial" charset="0"/>
              <a:buNone/>
            </a:pPr>
            <a:r>
              <a:rPr lang="en-GB" sz="1800" smtClean="0"/>
              <a:t>	</a:t>
            </a:r>
            <a:r>
              <a:rPr lang="en-GB" sz="1800" smtClean="0">
                <a:hlinkClick r:id="rId3"/>
              </a:rPr>
              <a:t>http://gis.arso.gov.si/gis/profile.aspx?id=UWWTD_AXL@Arso</a:t>
            </a:r>
            <a:endParaRPr lang="en-GB" sz="1800" smtClean="0">
              <a:solidFill>
                <a:srgbClr val="002060"/>
              </a:solidFill>
            </a:endParaRPr>
          </a:p>
          <a:p>
            <a:pPr marL="741363" lvl="1" indent="-341313" eaLnBrk="1" hangingPunct="1"/>
            <a:r>
              <a:rPr lang="en-GB" sz="1800" smtClean="0">
                <a:solidFill>
                  <a:srgbClr val="002060"/>
                </a:solidFill>
              </a:rPr>
              <a:t>Preparation of public tenders for short- and mid-term measures</a:t>
            </a:r>
          </a:p>
          <a:p>
            <a:pPr marL="741363" lvl="1" indent="-341313" eaLnBrk="1" hangingPunct="1"/>
            <a:r>
              <a:rPr lang="en-GB" sz="1800" smtClean="0">
                <a:solidFill>
                  <a:srgbClr val="002060"/>
                </a:solidFill>
              </a:rPr>
              <a:t>Revision of legislation / Art. 17 action programme (if necessary) </a:t>
            </a: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12995A6-AC0C-4BFC-B661-C521CC800A2F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Draft concept of national UWWTD_SIIF</a:t>
            </a:r>
            <a:endParaRPr lang="en-GB" sz="3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0F22DC7-4BE0-4626-A93D-91A8909EB7D3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8888"/>
            <a:ext cx="8228013" cy="600075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z="3600" smtClean="0">
                <a:solidFill>
                  <a:srgbClr val="C00000"/>
                </a:solidFill>
              </a:rPr>
              <a:t>Proposed IT</a:t>
            </a:r>
            <a:endParaRPr lang="en-GB" sz="3600" smtClean="0">
              <a:solidFill>
                <a:srgbClr val="C00000"/>
              </a:solidFill>
            </a:endParaRP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338388"/>
            <a:ext cx="7377113" cy="359886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1" algn="just" eaLnBrk="1" hangingPunct="1">
              <a:buFontTx/>
              <a:buChar char="•"/>
            </a:pPr>
            <a:r>
              <a:rPr lang="sl-SI" sz="1800" smtClean="0">
                <a:solidFill>
                  <a:srgbClr val="002060"/>
                </a:solidFill>
              </a:rPr>
              <a:t>CMS (Joomla, Drupal, WordPress,…)</a:t>
            </a:r>
          </a:p>
          <a:p>
            <a:pPr lvl="1" algn="just" eaLnBrk="1" hangingPunct="1">
              <a:buFontTx/>
              <a:buChar char="•"/>
            </a:pPr>
            <a:r>
              <a:rPr lang="sl-SI" sz="1800" smtClean="0">
                <a:solidFill>
                  <a:srgbClr val="002060"/>
                </a:solidFill>
              </a:rPr>
              <a:t>XML</a:t>
            </a:r>
          </a:p>
          <a:p>
            <a:pPr lvl="1" algn="just" eaLnBrk="1" hangingPunct="1">
              <a:buFontTx/>
              <a:buChar char="•"/>
            </a:pPr>
            <a:r>
              <a:rPr lang="sl-SI" sz="1800" smtClean="0">
                <a:solidFill>
                  <a:srgbClr val="002060"/>
                </a:solidFill>
              </a:rPr>
              <a:t>RDF</a:t>
            </a:r>
          </a:p>
          <a:p>
            <a:pPr lvl="1" algn="just" eaLnBrk="1" hangingPunct="1">
              <a:buFontTx/>
              <a:buChar char="•"/>
            </a:pPr>
            <a:r>
              <a:rPr lang="sl-SI" sz="1800" smtClean="0">
                <a:solidFill>
                  <a:srgbClr val="002060"/>
                </a:solidFill>
              </a:rPr>
              <a:t>SPARQL</a:t>
            </a:r>
          </a:p>
          <a:p>
            <a:pPr lvl="1" algn="just" eaLnBrk="1" hangingPunct="1">
              <a:buFontTx/>
              <a:buChar char="•"/>
            </a:pPr>
            <a:r>
              <a:rPr lang="sl-SI" sz="1800" smtClean="0">
                <a:solidFill>
                  <a:srgbClr val="002060"/>
                </a:solidFill>
              </a:rPr>
              <a:t>GML</a:t>
            </a:r>
          </a:p>
          <a:p>
            <a:pPr lvl="1" algn="just" eaLnBrk="1" hangingPunct="1">
              <a:buFontTx/>
              <a:buChar char="•"/>
            </a:pPr>
            <a:r>
              <a:rPr lang="sl-SI" sz="1800" smtClean="0">
                <a:solidFill>
                  <a:srgbClr val="002060"/>
                </a:solidFill>
              </a:rPr>
              <a:t>WFS</a:t>
            </a:r>
          </a:p>
          <a:p>
            <a:pPr lvl="1" algn="just" eaLnBrk="1" hangingPunct="1">
              <a:buFontTx/>
              <a:buChar char="•"/>
            </a:pPr>
            <a:r>
              <a:rPr lang="sl-SI" sz="1800" smtClean="0">
                <a:solidFill>
                  <a:srgbClr val="002060"/>
                </a:solidFill>
              </a:rPr>
              <a:t>WMS</a:t>
            </a:r>
          </a:p>
          <a:p>
            <a:pPr lvl="1" algn="just" eaLnBrk="1" hangingPunct="1">
              <a:buFontTx/>
              <a:buChar char="•"/>
            </a:pPr>
            <a:r>
              <a:rPr lang="sl-SI" sz="1800" smtClean="0">
                <a:solidFill>
                  <a:srgbClr val="002060"/>
                </a:solidFill>
              </a:rPr>
              <a:t>ArcGIS JavaScript API</a:t>
            </a:r>
          </a:p>
          <a:p>
            <a:pPr lvl="1" algn="just" eaLnBrk="1" hangingPunct="1">
              <a:buFontTx/>
              <a:buChar char="•"/>
            </a:pPr>
            <a:r>
              <a:rPr lang="sl-SI" sz="1800" smtClean="0">
                <a:solidFill>
                  <a:srgbClr val="002060"/>
                </a:solidFill>
              </a:rPr>
              <a:t>Oracle BI</a:t>
            </a: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4840DB4-FB6D-48D8-8795-0D318223ED05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82516DDA-3F3D-422C-94F4-5A17EF69A113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8888"/>
            <a:ext cx="8228013" cy="600075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z="3600" smtClean="0">
                <a:solidFill>
                  <a:srgbClr val="C00000"/>
                </a:solidFill>
              </a:rPr>
              <a:t>Proposed IT</a:t>
            </a:r>
            <a:endParaRPr lang="en-GB" sz="3600" smtClean="0">
              <a:solidFill>
                <a:srgbClr val="C00000"/>
              </a:solidFill>
            </a:endParaRP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338388"/>
            <a:ext cx="7377113" cy="359886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indent="-341313" algn="just" eaLnBrk="1" hangingPunct="1">
              <a:lnSpc>
                <a:spcPct val="73000"/>
              </a:lnSpc>
            </a:pPr>
            <a:r>
              <a:rPr lang="sl-SI" sz="2000" smtClean="0">
                <a:solidFill>
                  <a:srgbClr val="002060"/>
                </a:solidFill>
              </a:rPr>
              <a:t>Oracle BI</a:t>
            </a:r>
          </a:p>
          <a:p>
            <a:pPr marL="341313" indent="-341313" algn="just" eaLnBrk="1" hangingPunct="1">
              <a:lnSpc>
                <a:spcPct val="73000"/>
              </a:lnSpc>
            </a:pPr>
            <a:endParaRPr lang="sl-SI" sz="200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633291A-608B-4713-9C0C-14BB111C21F4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2741613"/>
            <a:ext cx="6964363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E8FCE78E-08B3-40E0-8097-749C94CC08C5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8888"/>
            <a:ext cx="8228013" cy="600075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z="3600" smtClean="0">
                <a:solidFill>
                  <a:srgbClr val="C00000"/>
                </a:solidFill>
              </a:rPr>
              <a:t>Contacts</a:t>
            </a:r>
            <a:endParaRPr lang="en-GB" sz="3600" smtClean="0">
              <a:solidFill>
                <a:srgbClr val="C00000"/>
              </a:solidFill>
            </a:endParaRP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159000"/>
            <a:ext cx="7377113" cy="3598863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indent="-341313" algn="just" eaLnBrk="1" hangingPunct="1">
              <a:buFont typeface="Arial" charset="0"/>
              <a:buNone/>
            </a:pPr>
            <a:r>
              <a:rPr lang="en-GB" sz="1800" dirty="0" smtClean="0">
                <a:solidFill>
                  <a:srgbClr val="002060"/>
                </a:solidFill>
              </a:rPr>
              <a:t>UWWTD aspects: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800" dirty="0" smtClean="0">
                <a:solidFill>
                  <a:srgbClr val="002060"/>
                </a:solidFill>
              </a:rPr>
              <a:t>	</a:t>
            </a:r>
            <a:r>
              <a:rPr lang="en-GB" sz="1600" dirty="0" err="1" smtClean="0">
                <a:solidFill>
                  <a:srgbClr val="002060"/>
                </a:solidFill>
              </a:rPr>
              <a:t>Nataša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 err="1" smtClean="0">
                <a:solidFill>
                  <a:srgbClr val="002060"/>
                </a:solidFill>
              </a:rPr>
              <a:t>Vodopivec</a:t>
            </a:r>
            <a:r>
              <a:rPr lang="en-GB" sz="1600" dirty="0" smtClean="0">
                <a:solidFill>
                  <a:srgbClr val="002060"/>
                </a:solidFill>
              </a:rPr>
              <a:t>, </a:t>
            </a:r>
            <a:r>
              <a:rPr lang="en-GB" sz="1600" dirty="0" err="1" smtClean="0">
                <a:solidFill>
                  <a:srgbClr val="002060"/>
                </a:solidFill>
              </a:rPr>
              <a:t>M.Sc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	Ministry for Agriculture and the Environment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	Environment Directorate, Environment and Climate Change Division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sl-SI" sz="1600" dirty="0" smtClean="0">
                <a:solidFill>
                  <a:srgbClr val="002060"/>
                </a:solidFill>
              </a:rPr>
              <a:t>	SI-1000 Ljubljana, Dunajska cesta 22 </a:t>
            </a:r>
            <a:r>
              <a:rPr lang="en-GB" sz="1600" dirty="0" smtClean="0">
                <a:solidFill>
                  <a:srgbClr val="002060"/>
                </a:solidFill>
              </a:rPr>
              <a:t>	</a:t>
            </a:r>
            <a:endParaRPr lang="sl-SI" sz="1600" dirty="0" smtClean="0">
              <a:solidFill>
                <a:srgbClr val="002060"/>
              </a:solidFill>
            </a:endParaRPr>
          </a:p>
          <a:p>
            <a:pPr marL="341313" indent="-341313" algn="just" eaLnBrk="1" hangingPunct="1">
              <a:buFont typeface="Arial" charset="0"/>
              <a:buNone/>
            </a:pPr>
            <a:r>
              <a:rPr lang="sl-SI" sz="1600" dirty="0" smtClean="0">
                <a:solidFill>
                  <a:srgbClr val="002060"/>
                </a:solidFill>
              </a:rPr>
              <a:t>	</a:t>
            </a:r>
            <a:r>
              <a:rPr lang="en-GB" sz="1600" dirty="0" smtClean="0">
                <a:solidFill>
                  <a:srgbClr val="002060"/>
                </a:solidFill>
              </a:rPr>
              <a:t>Phone: + 386 1 478 7317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	E-mail: </a:t>
            </a:r>
            <a:r>
              <a:rPr lang="en-GB" sz="1600" dirty="0" smtClean="0">
                <a:solidFill>
                  <a:srgbClr val="002060"/>
                </a:solidFill>
                <a:hlinkClick r:id="rId3"/>
              </a:rPr>
              <a:t>natasa.vodopivec@gov.si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341313" indent="-341313" algn="just" eaLnBrk="1" hangingPunct="1">
              <a:buFont typeface="Arial" charset="0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800" dirty="0" smtClean="0">
                <a:solidFill>
                  <a:srgbClr val="002060"/>
                </a:solidFill>
              </a:rPr>
              <a:t>IT aspects: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	</a:t>
            </a:r>
            <a:r>
              <a:rPr lang="en-GB" sz="1600" dirty="0" err="1" smtClean="0">
                <a:solidFill>
                  <a:srgbClr val="002060"/>
                </a:solidFill>
              </a:rPr>
              <a:t>Aleš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 err="1" smtClean="0">
                <a:solidFill>
                  <a:srgbClr val="002060"/>
                </a:solidFill>
              </a:rPr>
              <a:t>Veršič</a:t>
            </a:r>
            <a:r>
              <a:rPr lang="en-GB" sz="1600" dirty="0" smtClean="0">
                <a:solidFill>
                  <a:srgbClr val="002060"/>
                </a:solidFill>
              </a:rPr>
              <a:t>, </a:t>
            </a:r>
            <a:r>
              <a:rPr lang="en-GB" sz="1600" dirty="0" err="1" smtClean="0">
                <a:solidFill>
                  <a:srgbClr val="002060"/>
                </a:solidFill>
              </a:rPr>
              <a:t>M.Sc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	Slovenian Environmental Agency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	</a:t>
            </a:r>
            <a:r>
              <a:rPr lang="sl-SI" sz="1600" dirty="0" smtClean="0">
                <a:solidFill>
                  <a:srgbClr val="002060"/>
                </a:solidFill>
              </a:rPr>
              <a:t>SI-1000 Ljubljana, Vojkova 1B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sl-SI" sz="1600" dirty="0" smtClean="0">
                <a:solidFill>
                  <a:srgbClr val="002060"/>
                </a:solidFill>
              </a:rPr>
              <a:t>	</a:t>
            </a:r>
            <a:r>
              <a:rPr lang="sl-SI" sz="1600" dirty="0" err="1" smtClean="0">
                <a:solidFill>
                  <a:srgbClr val="002060"/>
                </a:solidFill>
              </a:rPr>
              <a:t>Mobile</a:t>
            </a:r>
            <a:r>
              <a:rPr lang="sl-SI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 smtClean="0">
                <a:solidFill>
                  <a:srgbClr val="002060"/>
                </a:solidFill>
              </a:rPr>
              <a:t>Phone</a:t>
            </a:r>
            <a:r>
              <a:rPr lang="en-GB" sz="1600" dirty="0" smtClean="0">
                <a:solidFill>
                  <a:srgbClr val="002060"/>
                </a:solidFill>
              </a:rPr>
              <a:t>: + 386 </a:t>
            </a:r>
            <a:r>
              <a:rPr lang="sl-SI" sz="1600" dirty="0" smtClean="0">
                <a:solidFill>
                  <a:srgbClr val="002060"/>
                </a:solidFill>
              </a:rPr>
              <a:t>41 336 420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	E-mail: </a:t>
            </a:r>
            <a:r>
              <a:rPr lang="en-GB" sz="1600" dirty="0" smtClean="0">
                <a:solidFill>
                  <a:srgbClr val="002060"/>
                </a:solidFill>
                <a:hlinkClick r:id="rId4"/>
              </a:rPr>
              <a:t>aversic@gov.si</a:t>
            </a:r>
            <a:endParaRPr lang="en-GB" sz="1600" dirty="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16C6159-E70E-497F-A446-14FF20292EDB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304C92F-567C-4F87-A007-CE64AFA71A25}" type="slidenum">
              <a:rPr lang="en-GB"/>
              <a:pPr>
                <a:defRPr/>
              </a:pPr>
              <a:t>19</a:t>
            </a:fld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98525" y="2338388"/>
            <a:ext cx="7377113" cy="3598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341313" indent="-341313" algn="r" eaLnBrk="1" hangingPunct="1">
              <a:buFont typeface="Arial" charset="0"/>
              <a:buNone/>
            </a:pPr>
            <a:endParaRPr lang="sl-SI" sz="2000" smtClean="0">
              <a:solidFill>
                <a:srgbClr val="002060"/>
              </a:solidFill>
            </a:endParaRPr>
          </a:p>
          <a:p>
            <a:pPr marL="341313" indent="-341313" algn="r" eaLnBrk="1" hangingPunct="1">
              <a:buFont typeface="Arial" charset="0"/>
              <a:buNone/>
            </a:pPr>
            <a:endParaRPr lang="sl-SI" sz="2000" smtClean="0">
              <a:solidFill>
                <a:srgbClr val="002060"/>
              </a:solidFill>
            </a:endParaRPr>
          </a:p>
          <a:p>
            <a:pPr marL="341313" indent="-341313" algn="r" eaLnBrk="1" hangingPunct="1">
              <a:buFont typeface="Arial" charset="0"/>
              <a:buNone/>
            </a:pPr>
            <a:endParaRPr lang="sl-SI" sz="2000" smtClean="0">
              <a:solidFill>
                <a:srgbClr val="002060"/>
              </a:solidFill>
            </a:endParaRPr>
          </a:p>
          <a:p>
            <a:pPr marL="341313" indent="-341313" algn="r" eaLnBrk="1" hangingPunct="1">
              <a:buFont typeface="Arial" charset="0"/>
              <a:buNone/>
            </a:pPr>
            <a:endParaRPr lang="sl-SI" sz="2000" smtClean="0">
              <a:solidFill>
                <a:srgbClr val="002060"/>
              </a:solidFill>
            </a:endParaRPr>
          </a:p>
          <a:p>
            <a:pPr marL="341313" indent="-341313" algn="r" eaLnBrk="1" hangingPunct="1">
              <a:buFont typeface="Arial" charset="0"/>
              <a:buNone/>
            </a:pPr>
            <a:endParaRPr lang="sl-SI" sz="2000" smtClean="0">
              <a:solidFill>
                <a:srgbClr val="002060"/>
              </a:solidFill>
            </a:endParaRPr>
          </a:p>
          <a:p>
            <a:pPr marL="341313" indent="-341313" algn="r" eaLnBrk="1" hangingPunct="1">
              <a:buFont typeface="Arial" charset="0"/>
              <a:buNone/>
            </a:pPr>
            <a:endParaRPr lang="sl-SI" sz="2000" smtClean="0">
              <a:solidFill>
                <a:srgbClr val="002060"/>
              </a:solidFill>
            </a:endParaRPr>
          </a:p>
          <a:p>
            <a:pPr marL="341313" indent="-341313" algn="r" eaLnBrk="1" hangingPunct="1">
              <a:buFont typeface="Arial" charset="0"/>
              <a:buNone/>
            </a:pPr>
            <a:r>
              <a:rPr lang="en-GB" sz="2000" smtClean="0">
                <a:solidFill>
                  <a:srgbClr val="002060"/>
                </a:solidFill>
              </a:rPr>
              <a:t>Thank you for your attention</a:t>
            </a:r>
            <a:r>
              <a:rPr lang="sl-SI" sz="1600" smtClean="0">
                <a:solidFill>
                  <a:srgbClr val="002060"/>
                </a:solidFill>
              </a:rPr>
              <a:t> </a:t>
            </a:r>
            <a:endParaRPr lang="en-GB" sz="160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0FFEDE9-E40E-4286-BC7D-0E9D74F89371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45ECC989-B765-45B4-B765-8D21661F270F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8888"/>
            <a:ext cx="8228013" cy="600075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l-SI" sz="3600" smtClean="0">
                <a:solidFill>
                  <a:srgbClr val="C00000"/>
                </a:solidFill>
              </a:rPr>
              <a:t>Topics</a:t>
            </a:r>
          </a:p>
        </p:txBody>
      </p:sp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338388"/>
            <a:ext cx="7377113" cy="359886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indent="-341313" algn="just" eaLnBrk="1" hangingPunct="1"/>
            <a:r>
              <a:rPr lang="en-GB" sz="2000" dirty="0" smtClean="0">
                <a:solidFill>
                  <a:srgbClr val="002060"/>
                </a:solidFill>
              </a:rPr>
              <a:t>Current status of databases</a:t>
            </a:r>
            <a:r>
              <a:rPr lang="sl-SI" sz="2000" dirty="0" smtClean="0">
                <a:solidFill>
                  <a:srgbClr val="002060"/>
                </a:solidFill>
              </a:rPr>
              <a:t> (DB)</a:t>
            </a:r>
            <a:r>
              <a:rPr lang="en-GB" sz="2000" dirty="0" smtClean="0">
                <a:solidFill>
                  <a:srgbClr val="002060"/>
                </a:solidFill>
              </a:rPr>
              <a:t> and Information systems</a:t>
            </a:r>
            <a:r>
              <a:rPr lang="sl-SI" sz="2000" dirty="0" smtClean="0">
                <a:solidFill>
                  <a:srgbClr val="002060"/>
                </a:solidFill>
              </a:rPr>
              <a:t> (IS)</a:t>
            </a:r>
            <a:r>
              <a:rPr lang="en-GB" sz="2000" dirty="0" smtClean="0">
                <a:solidFill>
                  <a:srgbClr val="002060"/>
                </a:solidFill>
              </a:rPr>
              <a:t> in RS</a:t>
            </a:r>
            <a:endParaRPr lang="sl-SI" sz="2000" dirty="0" smtClean="0">
              <a:solidFill>
                <a:srgbClr val="002060"/>
              </a:solidFill>
            </a:endParaRPr>
          </a:p>
          <a:p>
            <a:pPr marL="341313" indent="-341313" algn="just" eaLnBrk="1" hangingPunct="1"/>
            <a:r>
              <a:rPr lang="en-GB" sz="2000" dirty="0" smtClean="0">
                <a:solidFill>
                  <a:srgbClr val="002060"/>
                </a:solidFill>
              </a:rPr>
              <a:t>Gap analysis</a:t>
            </a:r>
          </a:p>
          <a:p>
            <a:pPr marL="341313" indent="-341313" algn="just" eaLnBrk="1" hangingPunct="1"/>
            <a:r>
              <a:rPr lang="en-GB" sz="2000" dirty="0" smtClean="0">
                <a:solidFill>
                  <a:srgbClr val="002060"/>
                </a:solidFill>
              </a:rPr>
              <a:t>Measures to resolve current obstacles</a:t>
            </a:r>
          </a:p>
          <a:p>
            <a:pPr marL="341313" indent="-341313" algn="just" eaLnBrk="1" hangingPunct="1"/>
            <a:r>
              <a:rPr lang="en-GB" sz="2000" dirty="0" smtClean="0">
                <a:solidFill>
                  <a:srgbClr val="002060"/>
                </a:solidFill>
              </a:rPr>
              <a:t>Draft concept of national UWWTD_SIIF</a:t>
            </a:r>
          </a:p>
          <a:p>
            <a:pPr marL="341313" indent="-341313" algn="just" eaLnBrk="1" hangingPunct="1">
              <a:lnSpc>
                <a:spcPct val="73000"/>
              </a:lnSpc>
            </a:pPr>
            <a:endParaRPr lang="en-GB" sz="2000" dirty="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047903D-4AA9-4264-BD9A-859DD153D1C8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FFDA799-D743-411A-A95F-8D074C291778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8888"/>
            <a:ext cx="8228013" cy="600075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Current status of </a:t>
            </a:r>
            <a:r>
              <a:rPr lang="sl-SI" sz="3600" smtClean="0">
                <a:solidFill>
                  <a:srgbClr val="C00000"/>
                </a:solidFill>
              </a:rPr>
              <a:t>DB and IS</a:t>
            </a:r>
            <a:endParaRPr lang="en-GB" sz="3600" smtClean="0">
              <a:solidFill>
                <a:srgbClr val="C00000"/>
              </a:solidFill>
            </a:endParaRPr>
          </a:p>
        </p:txBody>
      </p:sp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338388"/>
            <a:ext cx="7377113" cy="359886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indent="-341313" algn="just" eaLnBrk="1" hangingPunct="1">
              <a:buFont typeface="Arial" charset="0"/>
              <a:buNone/>
            </a:pPr>
            <a:r>
              <a:rPr lang="en-GB" sz="2000" b="1" smtClean="0">
                <a:solidFill>
                  <a:srgbClr val="002060"/>
                </a:solidFill>
              </a:rPr>
              <a:t>Basic datasets and IS important for UWWTD are managed by:</a:t>
            </a:r>
          </a:p>
          <a:p>
            <a:pPr marL="341313" indent="-341313" algn="just" eaLnBrk="1" hangingPunct="1"/>
            <a:r>
              <a:rPr lang="en-GB" sz="1800" smtClean="0">
                <a:solidFill>
                  <a:srgbClr val="002060"/>
                </a:solidFill>
              </a:rPr>
              <a:t>Ministry of Agriculture and the Environment (MKO):</a:t>
            </a:r>
          </a:p>
          <a:p>
            <a:pPr marL="1141413" lvl="2" indent="-341313" algn="just" eaLnBrk="1" hangingPunct="1"/>
            <a:r>
              <a:rPr lang="en-GB" sz="1800" smtClean="0">
                <a:solidFill>
                  <a:srgbClr val="002060"/>
                </a:solidFill>
              </a:rPr>
              <a:t>Public Services for Environmental Protection and Investments in Environment Directorate</a:t>
            </a:r>
            <a:r>
              <a:rPr lang="sl-SI" sz="1800" smtClean="0">
                <a:solidFill>
                  <a:srgbClr val="002060"/>
                </a:solidFill>
              </a:rPr>
              <a:t> (MKO-DJSI)</a:t>
            </a:r>
            <a:r>
              <a:rPr lang="en-GB" sz="1800" smtClean="0">
                <a:solidFill>
                  <a:srgbClr val="002060"/>
                </a:solidFill>
              </a:rPr>
              <a:t>,</a:t>
            </a:r>
          </a:p>
          <a:p>
            <a:pPr lvl="3" algn="just" eaLnBrk="1" hangingPunct="1"/>
            <a:r>
              <a:rPr lang="en-GB" sz="1800" smtClean="0">
                <a:solidFill>
                  <a:srgbClr val="002060"/>
                </a:solidFill>
              </a:rPr>
              <a:t>Public Services for Environmental Protection Division,</a:t>
            </a:r>
          </a:p>
          <a:p>
            <a:pPr lvl="3" algn="just" eaLnBrk="1" hangingPunct="1"/>
            <a:r>
              <a:rPr lang="en-GB" sz="1800" smtClean="0">
                <a:solidFill>
                  <a:srgbClr val="002060"/>
                </a:solidFill>
              </a:rPr>
              <a:t>Cohesion Policy Division,</a:t>
            </a:r>
          </a:p>
          <a:p>
            <a:pPr marL="741363" lvl="1" indent="-341313" algn="just" eaLnBrk="1" hangingPunct="1">
              <a:buFont typeface="Arial" charset="0"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Slovenian Environment Agency</a:t>
            </a:r>
            <a:r>
              <a:rPr lang="sl-SI" sz="1800" smtClean="0">
                <a:solidFill>
                  <a:srgbClr val="002060"/>
                </a:solidFill>
              </a:rPr>
              <a:t> (ARSO)</a:t>
            </a:r>
            <a:r>
              <a:rPr lang="en-GB" sz="1800" smtClean="0">
                <a:solidFill>
                  <a:srgbClr val="002060"/>
                </a:solidFill>
              </a:rPr>
              <a:t>,</a:t>
            </a:r>
          </a:p>
          <a:p>
            <a:pPr marL="341313" indent="-341313" algn="just" eaLnBrk="1" hangingPunct="1"/>
            <a:r>
              <a:rPr lang="en-GB" sz="1800" smtClean="0">
                <a:solidFill>
                  <a:srgbClr val="002060"/>
                </a:solidFill>
              </a:rPr>
              <a:t>Ministry of infrastructure and Spatial planning (MzIP): </a:t>
            </a:r>
          </a:p>
          <a:p>
            <a:pPr marL="741363" lvl="1" indent="-341313" algn="just" eaLnBrk="1" hangingPunct="1">
              <a:buFont typeface="Arial" charset="0"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Surveying and Mapping Authority of the Republic of Slovenia</a:t>
            </a:r>
            <a:r>
              <a:rPr lang="sl-SI" sz="1800" smtClean="0">
                <a:solidFill>
                  <a:srgbClr val="002060"/>
                </a:solidFill>
              </a:rPr>
              <a:t> (GURS)</a:t>
            </a:r>
            <a:endParaRPr lang="en-GB" sz="1800" smtClean="0">
              <a:solidFill>
                <a:srgbClr val="002060"/>
              </a:solidFill>
            </a:endParaRPr>
          </a:p>
          <a:p>
            <a:pPr marL="341313" indent="-341313" algn="just" eaLnBrk="1" hangingPunct="1"/>
            <a:r>
              <a:rPr lang="en-GB" sz="1800" smtClean="0">
                <a:solidFill>
                  <a:srgbClr val="002060"/>
                </a:solidFill>
              </a:rPr>
              <a:t>Ministry of  Economic Development and Technology (MGRT):</a:t>
            </a:r>
          </a:p>
          <a:p>
            <a:pPr marL="1141413" lvl="2" indent="-341313" algn="just" eaLnBrk="1" hangingPunct="1"/>
            <a:r>
              <a:rPr lang="en-GB" sz="1800" smtClean="0">
                <a:solidFill>
                  <a:srgbClr val="002060"/>
                </a:solidFill>
              </a:rPr>
              <a:t>Division for Regional Development Implementation</a:t>
            </a:r>
          </a:p>
          <a:p>
            <a:pPr marL="341313" indent="-341313" algn="just" eaLnBrk="1" hangingPunct="1"/>
            <a:endParaRPr lang="sl-SI" sz="180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8026699-3EA0-4157-ADCF-3A740AF4694D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839B2559-6E31-4E4F-B5FA-EB38890985E7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8888"/>
            <a:ext cx="8228013" cy="600075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Current status of </a:t>
            </a:r>
            <a:r>
              <a:rPr lang="sl-SI" sz="3600" smtClean="0">
                <a:solidFill>
                  <a:srgbClr val="C00000"/>
                </a:solidFill>
              </a:rPr>
              <a:t>DB and IS</a:t>
            </a:r>
            <a:endParaRPr lang="en-GB" sz="3600" smtClean="0">
              <a:solidFill>
                <a:srgbClr val="C00000"/>
              </a:solidFill>
            </a:endParaRP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338388"/>
            <a:ext cx="7377113" cy="359886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 typeface="Arial" charset="0"/>
              <a:buNone/>
            </a:pPr>
            <a:r>
              <a:rPr lang="en-GB" sz="2000" b="1" smtClean="0">
                <a:solidFill>
                  <a:srgbClr val="002060"/>
                </a:solidFill>
              </a:rPr>
              <a:t>Public Services for Environmental Protection Devision (MKO-DJSI)</a:t>
            </a:r>
            <a:endParaRPr lang="en-GB" altLang="zh-CN" sz="2000" b="1" smtClean="0">
              <a:solidFill>
                <a:srgbClr val="002060"/>
              </a:solidFill>
            </a:endParaRPr>
          </a:p>
          <a:p>
            <a:pPr marL="0" indent="0" algn="just" eaLnBrk="1" hangingPunct="1">
              <a:buFont typeface="Arial" charset="0"/>
              <a:buNone/>
            </a:pPr>
            <a:r>
              <a:rPr lang="en-GB" altLang="zh-CN" sz="1800" b="1" smtClean="0">
                <a:solidFill>
                  <a:srgbClr val="002060"/>
                </a:solidFill>
              </a:rPr>
              <a:t>Database of urban waste water and run-off rain water collection and treatment</a:t>
            </a:r>
            <a:r>
              <a:rPr lang="pl-PL" sz="1800" b="1" smtClean="0">
                <a:solidFill>
                  <a:srgbClr val="002060"/>
                </a:solidFill>
              </a:rPr>
              <a:t> - IS IJSVO:</a:t>
            </a:r>
            <a:r>
              <a:rPr lang="pl-PL" sz="1800" smtClean="0">
                <a:solidFill>
                  <a:srgbClr val="002060"/>
                </a:solidFill>
              </a:rPr>
              <a:t> </a:t>
            </a:r>
          </a:p>
          <a:p>
            <a:pPr marL="0" indent="0" algn="just" eaLnBrk="1" hangingPunct="1">
              <a:buFont typeface="Arial" charset="0"/>
              <a:buNone/>
            </a:pPr>
            <a:endParaRPr lang="pl-PL" sz="1800" smtClean="0">
              <a:solidFill>
                <a:srgbClr val="002060"/>
              </a:solidFill>
            </a:endParaRPr>
          </a:p>
          <a:p>
            <a:pPr lvl="1" algn="just" eaLnBrk="1" hangingPunct="1">
              <a:buFontTx/>
              <a:buChar char="•"/>
            </a:pPr>
            <a:r>
              <a:rPr lang="pl-PL" sz="1800" smtClean="0">
                <a:solidFill>
                  <a:srgbClr val="002060"/>
                </a:solidFill>
              </a:rPr>
              <a:t>Register </a:t>
            </a:r>
            <a:r>
              <a:rPr lang="en-US" sz="1800" smtClean="0">
                <a:solidFill>
                  <a:srgbClr val="002060"/>
                </a:solidFill>
              </a:rPr>
              <a:t>of providers of public services</a:t>
            </a:r>
            <a:endParaRPr lang="pl-PL" sz="1800" smtClean="0">
              <a:solidFill>
                <a:srgbClr val="002060"/>
              </a:solidFill>
            </a:endParaRPr>
          </a:p>
          <a:p>
            <a:pPr lvl="1" algn="just" eaLnBrk="1" hangingPunct="1">
              <a:buFontTx/>
              <a:buChar char="•"/>
            </a:pPr>
            <a:r>
              <a:rPr lang="pl-PL" sz="1800" smtClean="0">
                <a:solidFill>
                  <a:srgbClr val="002060"/>
                </a:solidFill>
              </a:rPr>
              <a:t>Register  of drinking water systems</a:t>
            </a:r>
          </a:p>
          <a:p>
            <a:pPr lvl="1" algn="just" eaLnBrk="1" hangingPunct="1">
              <a:buFontTx/>
              <a:buChar char="•"/>
            </a:pPr>
            <a:r>
              <a:rPr lang="pl-PL" sz="1800" b="1" smtClean="0">
                <a:solidFill>
                  <a:srgbClr val="002060"/>
                </a:solidFill>
              </a:rPr>
              <a:t>Register of sewage systems</a:t>
            </a:r>
          </a:p>
          <a:p>
            <a:pPr lvl="1" algn="just" eaLnBrk="1" hangingPunct="1">
              <a:buFontTx/>
              <a:buChar char="•"/>
            </a:pPr>
            <a:r>
              <a:rPr lang="pl-PL" sz="1800" smtClean="0">
                <a:solidFill>
                  <a:srgbClr val="002060"/>
                </a:solidFill>
              </a:rPr>
              <a:t>Register of drinking water reservoirs</a:t>
            </a:r>
          </a:p>
          <a:p>
            <a:pPr lvl="1" algn="just" eaLnBrk="1" hangingPunct="1">
              <a:buFontTx/>
              <a:buChar char="•"/>
            </a:pPr>
            <a:r>
              <a:rPr lang="pl-PL" sz="1800" smtClean="0">
                <a:solidFill>
                  <a:srgbClr val="002060"/>
                </a:solidFill>
              </a:rPr>
              <a:t>Database for municipal waste management</a:t>
            </a:r>
          </a:p>
          <a:p>
            <a:pPr marL="0" indent="0" algn="just" eaLnBrk="1" hangingPunct="1">
              <a:lnSpc>
                <a:spcPct val="73000"/>
              </a:lnSpc>
            </a:pPr>
            <a:endParaRPr lang="pl-PL" sz="1800" smtClean="0">
              <a:solidFill>
                <a:srgbClr val="002060"/>
              </a:solidFill>
            </a:endParaRPr>
          </a:p>
          <a:p>
            <a:pPr marL="0" indent="0" algn="just" eaLnBrk="1" hangingPunct="1">
              <a:lnSpc>
                <a:spcPct val="73000"/>
              </a:lnSpc>
            </a:pPr>
            <a:endParaRPr lang="sl-SI" sz="180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E0B732-74F5-4A09-AA78-A7CB978902F2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2E55B2F7-9AD5-4567-8935-A613386266CF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1433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159000"/>
            <a:ext cx="7377113" cy="3598863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indent="-341313" algn="just" eaLnBrk="1" hangingPunct="1">
              <a:spcBef>
                <a:spcPct val="10000"/>
              </a:spcBef>
              <a:buFont typeface="Arial" charset="0"/>
              <a:buNone/>
            </a:pPr>
            <a:r>
              <a:rPr lang="pl-PL" sz="1800" b="1" dirty="0" smtClean="0">
                <a:solidFill>
                  <a:srgbClr val="002060"/>
                </a:solidFill>
              </a:rPr>
              <a:t>Register of sewage systems contains datasets of:</a:t>
            </a:r>
          </a:p>
          <a:p>
            <a:pPr lvl="1" algn="just" eaLnBrk="1" hangingPunct="1">
              <a:spcBef>
                <a:spcPct val="10000"/>
              </a:spcBef>
              <a:buFontTx/>
              <a:buChar char="•"/>
            </a:pPr>
            <a:r>
              <a:rPr lang="pl-PL" sz="1800" dirty="0" smtClean="0">
                <a:solidFill>
                  <a:srgbClr val="002060"/>
                </a:solidFill>
              </a:rPr>
              <a:t>Settlements (where IJS have public service Collection and Treatment)</a:t>
            </a:r>
          </a:p>
          <a:p>
            <a:pPr lvl="1" algn="just" eaLnBrk="1" hangingPunct="1">
              <a:spcBef>
                <a:spcPct val="10000"/>
              </a:spcBef>
              <a:buFontTx/>
              <a:buChar char="•"/>
            </a:pPr>
            <a:r>
              <a:rPr lang="pl-PL" sz="1800" dirty="0" smtClean="0">
                <a:solidFill>
                  <a:srgbClr val="002060"/>
                </a:solidFill>
              </a:rPr>
              <a:t>Information on the type of sewage system for each particualar building</a:t>
            </a:r>
          </a:p>
          <a:p>
            <a:pPr lvl="1" algn="just" eaLnBrk="1" hangingPunct="1">
              <a:spcBef>
                <a:spcPct val="10000"/>
              </a:spcBef>
              <a:buFontTx/>
              <a:buChar char="•"/>
            </a:pPr>
            <a:r>
              <a:rPr lang="pl-PL" sz="1800" dirty="0" smtClean="0">
                <a:solidFill>
                  <a:srgbClr val="002060"/>
                </a:solidFill>
              </a:rPr>
              <a:t>Data on point sources of industrial waste water, connected to public sewage system</a:t>
            </a:r>
          </a:p>
          <a:p>
            <a:pPr lvl="1" algn="just" eaLnBrk="1" hangingPunct="1">
              <a:spcBef>
                <a:spcPct val="10000"/>
              </a:spcBef>
              <a:buFontTx/>
              <a:buChar char="•"/>
            </a:pPr>
            <a:r>
              <a:rPr lang="pl-PL" sz="1800" dirty="0" smtClean="0">
                <a:solidFill>
                  <a:srgbClr val="002060"/>
                </a:solidFill>
              </a:rPr>
              <a:t>Data on collection / connection rate to public to public sewage system for particular agglomeration</a:t>
            </a:r>
          </a:p>
          <a:p>
            <a:pPr lvl="1" algn="just" eaLnBrk="1" hangingPunct="1">
              <a:spcBef>
                <a:spcPct val="10000"/>
              </a:spcBef>
              <a:buFontTx/>
              <a:buChar char="•"/>
            </a:pPr>
            <a:r>
              <a:rPr lang="pl-PL" sz="1800" b="1" dirty="0" smtClean="0">
                <a:solidFill>
                  <a:srgbClr val="002060"/>
                </a:solidFill>
              </a:rPr>
              <a:t>Link between agglomeration and WWTP (based on ID of WWTP)</a:t>
            </a:r>
          </a:p>
          <a:p>
            <a:pPr lvl="1" algn="just" eaLnBrk="1" hangingPunct="1">
              <a:spcBef>
                <a:spcPct val="10000"/>
              </a:spcBef>
              <a:buFontTx/>
              <a:buChar char="•"/>
            </a:pPr>
            <a:r>
              <a:rPr lang="pl-PL" sz="1800" dirty="0" smtClean="0">
                <a:solidFill>
                  <a:srgbClr val="002060"/>
                </a:solidFill>
              </a:rPr>
              <a:t>Some other data on </a:t>
            </a:r>
            <a:r>
              <a:rPr lang="pl-PL" sz="1800" dirty="0" smtClean="0">
                <a:solidFill>
                  <a:srgbClr val="002060"/>
                </a:solidFill>
              </a:rPr>
              <a:t>sewage </a:t>
            </a:r>
            <a:r>
              <a:rPr lang="pl-PL" sz="1800" dirty="0" smtClean="0">
                <a:solidFill>
                  <a:srgbClr val="002060"/>
                </a:solidFill>
              </a:rPr>
              <a:t>system, such as:</a:t>
            </a:r>
          </a:p>
          <a:p>
            <a:pPr lvl="2" algn="just" eaLnBrk="1" hangingPunct="1">
              <a:spcBef>
                <a:spcPct val="10000"/>
              </a:spcBef>
              <a:buFontTx/>
              <a:buChar char="•"/>
            </a:pPr>
            <a:r>
              <a:rPr lang="pl-PL" sz="1600" dirty="0" smtClean="0">
                <a:solidFill>
                  <a:srgbClr val="002060"/>
                </a:solidFill>
              </a:rPr>
              <a:t>Water balance</a:t>
            </a:r>
          </a:p>
          <a:p>
            <a:pPr lvl="2" algn="just" eaLnBrk="1" hangingPunct="1">
              <a:spcBef>
                <a:spcPct val="10000"/>
              </a:spcBef>
              <a:buFontTx/>
              <a:buChar char="•"/>
            </a:pPr>
            <a:r>
              <a:rPr lang="pl-PL" sz="1600" dirty="0" smtClean="0">
                <a:solidFill>
                  <a:srgbClr val="002060"/>
                </a:solidFill>
              </a:rPr>
              <a:t>Load balance</a:t>
            </a:r>
          </a:p>
          <a:p>
            <a:pPr lvl="2" algn="just" eaLnBrk="1" hangingPunct="1">
              <a:spcBef>
                <a:spcPct val="10000"/>
              </a:spcBef>
              <a:buFontTx/>
              <a:buChar char="•"/>
            </a:pPr>
            <a:r>
              <a:rPr lang="pl-PL" sz="1600" dirty="0" smtClean="0">
                <a:solidFill>
                  <a:srgbClr val="002060"/>
                </a:solidFill>
              </a:rPr>
              <a:t>Quantity of waste</a:t>
            </a:r>
          </a:p>
          <a:p>
            <a:pPr lvl="2" algn="just" eaLnBrk="1" hangingPunct="1">
              <a:spcBef>
                <a:spcPct val="10000"/>
              </a:spcBef>
              <a:buFontTx/>
              <a:buChar char="•"/>
            </a:pPr>
            <a:r>
              <a:rPr lang="pl-PL" sz="1600" dirty="0" smtClean="0">
                <a:solidFill>
                  <a:srgbClr val="002060"/>
                </a:solidFill>
              </a:rPr>
              <a:t>Information on rain water collection in the system </a:t>
            </a:r>
          </a:p>
          <a:p>
            <a:pPr lvl="2" algn="just" eaLnBrk="1" hangingPunct="1">
              <a:spcBef>
                <a:spcPct val="10000"/>
              </a:spcBef>
              <a:buFontTx/>
              <a:buChar char="•"/>
            </a:pPr>
            <a:r>
              <a:rPr lang="pl-PL" sz="1600" dirty="0" smtClean="0">
                <a:solidFill>
                  <a:srgbClr val="002060"/>
                </a:solidFill>
              </a:rPr>
              <a:t>Link between sewabe system and municipality </a:t>
            </a:r>
          </a:p>
          <a:p>
            <a:pPr lvl="1" algn="just" eaLnBrk="1" hangingPunct="1">
              <a:spcBef>
                <a:spcPct val="10000"/>
              </a:spcBef>
              <a:buFontTx/>
              <a:buChar char="•"/>
            </a:pPr>
            <a:endParaRPr lang="sl-SI" sz="1800" dirty="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D25A421-6334-4493-B2A0-191F8C1D8643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2"/>
          <p:cNvSpPr txBox="1">
            <a:spLocks noChangeArrowheads="1"/>
          </p:cNvSpPr>
          <p:nvPr/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en-US" sz="3600">
                <a:solidFill>
                  <a:srgbClr val="C00000"/>
                </a:solidFill>
                <a:latin typeface="Calibri" pitchFamily="34" charset="0"/>
              </a:rPr>
              <a:t>Current status of </a:t>
            </a:r>
            <a:r>
              <a:rPr lang="sl-SI" sz="3600">
                <a:solidFill>
                  <a:srgbClr val="C00000"/>
                </a:solidFill>
                <a:latin typeface="Calibri" pitchFamily="34" charset="0"/>
              </a:rPr>
              <a:t>DB and IS</a:t>
            </a:r>
            <a:endParaRPr lang="en-GB" sz="360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2DF54E0-1D2A-43B8-82C3-14668CC9A5C9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8888"/>
            <a:ext cx="8228013" cy="600075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Current status of </a:t>
            </a:r>
            <a:r>
              <a:rPr lang="sl-SI" sz="3600" smtClean="0">
                <a:solidFill>
                  <a:srgbClr val="C00000"/>
                </a:solidFill>
              </a:rPr>
              <a:t>DB and IS</a:t>
            </a:r>
            <a:endParaRPr lang="en-GB" sz="3600" smtClean="0">
              <a:solidFill>
                <a:srgbClr val="C00000"/>
              </a:solidFill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338388"/>
            <a:ext cx="7377113" cy="359886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indent="-341313" algn="just" eaLnBrk="1" hangingPunct="1">
              <a:buFont typeface="Arial" charset="0"/>
              <a:buNone/>
            </a:pPr>
            <a:r>
              <a:rPr lang="en-GB" altLang="zh-CN" sz="2000" b="1" smtClean="0">
                <a:solidFill>
                  <a:srgbClr val="002060"/>
                </a:solidFill>
              </a:rPr>
              <a:t>Slovenian Environment Agency (ARSO)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altLang="zh-CN" sz="1800" b="1" smtClean="0">
                <a:solidFill>
                  <a:srgbClr val="002060"/>
                </a:solidFill>
              </a:rPr>
              <a:t>Database on water emissions: Water Emission Information System (WE IS)</a:t>
            </a:r>
            <a:r>
              <a:rPr lang="en-GB" sz="1800" b="1" smtClean="0">
                <a:solidFill>
                  <a:srgbClr val="002060"/>
                </a:solidFill>
              </a:rPr>
              <a:t>:</a:t>
            </a:r>
          </a:p>
          <a:p>
            <a:pPr lvl="1" algn="just" eaLnBrk="1" hangingPunct="1">
              <a:buFontTx/>
              <a:buChar char="•"/>
            </a:pPr>
            <a:endParaRPr lang="en-GB" sz="1800" smtClean="0">
              <a:solidFill>
                <a:srgbClr val="002060"/>
              </a:solidFill>
            </a:endParaRPr>
          </a:p>
          <a:p>
            <a:pPr lvl="1" algn="just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Register of WWTPs</a:t>
            </a:r>
          </a:p>
          <a:p>
            <a:pPr lvl="1" algn="just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Database on emissions from WWTPs</a:t>
            </a:r>
          </a:p>
          <a:p>
            <a:pPr lvl="1" algn="just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Register of installations discharging industrial waste water </a:t>
            </a:r>
          </a:p>
          <a:p>
            <a:pPr lvl="1" algn="just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Database on emissions from installations discharging industrial waste water </a:t>
            </a:r>
            <a:endParaRPr lang="en-GB" sz="1600" smtClean="0">
              <a:solidFill>
                <a:srgbClr val="002060"/>
              </a:solidFill>
            </a:endParaRPr>
          </a:p>
          <a:p>
            <a:pPr marL="341313" indent="-341313" algn="just" eaLnBrk="1" hangingPunct="1">
              <a:lnSpc>
                <a:spcPct val="73000"/>
              </a:lnSpc>
            </a:pPr>
            <a:endParaRPr lang="en-GB" sz="180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756F9C3-EB67-404E-81C2-E56CB4F0C754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507F48E-3272-430B-BD12-43F458193BC4}" type="slidenum">
              <a:rPr lang="en-GB"/>
              <a:pPr>
                <a:defRPr/>
              </a:pPr>
              <a:t>7</a:t>
            </a:fld>
            <a:endParaRPr lang="en-GB"/>
          </a:p>
        </p:txBody>
      </p:sp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Current status of </a:t>
            </a:r>
            <a:r>
              <a:rPr lang="sl-SI" sz="3600" smtClean="0">
                <a:solidFill>
                  <a:srgbClr val="C00000"/>
                </a:solidFill>
              </a:rPr>
              <a:t>DB and IS</a:t>
            </a:r>
            <a:endParaRPr lang="en-GB" sz="3600" smtClean="0">
              <a:solidFill>
                <a:srgbClr val="C00000"/>
              </a:solidFill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98525" y="2338388"/>
            <a:ext cx="7377113" cy="41703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341313" indent="-341313" algn="just" eaLnBrk="1" hangingPunct="1">
              <a:buFont typeface="Arial" charset="0"/>
              <a:buNone/>
            </a:pPr>
            <a:r>
              <a:rPr lang="en-GB" altLang="zh-CN" sz="2000" b="1" smtClean="0">
                <a:solidFill>
                  <a:srgbClr val="002060"/>
                </a:solidFill>
              </a:rPr>
              <a:t>Slovenian Environment Agency (ARSO)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altLang="zh-CN" sz="1800" b="1" smtClean="0">
                <a:solidFill>
                  <a:srgbClr val="002060"/>
                </a:solidFill>
              </a:rPr>
              <a:t>Database on spatial data (WFD data …, hydro network, …)</a:t>
            </a:r>
          </a:p>
          <a:p>
            <a:pPr lvl="1" algn="just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RBDs, river basins / sub-basins and surface- and groundwater bodies (according to WFD)</a:t>
            </a:r>
          </a:p>
          <a:p>
            <a:pPr lvl="1" algn="just" eaLnBrk="1" hangingPunct="1">
              <a:buFontTx/>
              <a:buChar char="•"/>
            </a:pPr>
            <a:endParaRPr lang="en-GB" sz="1800" smtClean="0">
              <a:solidFill>
                <a:srgbClr val="002060"/>
              </a:solidFill>
            </a:endParaRPr>
          </a:p>
          <a:p>
            <a:pPr marL="341313" indent="-341313" algn="just" eaLnBrk="1" hangingPunct="1">
              <a:buFont typeface="Arial" charset="0"/>
              <a:buNone/>
            </a:pPr>
            <a:r>
              <a:rPr lang="en-GB" altLang="zh-CN" sz="1800" b="1" smtClean="0">
                <a:solidFill>
                  <a:srgbClr val="002060"/>
                </a:solidFill>
              </a:rPr>
              <a:t>Database on state of surface- and groundwater: “</a:t>
            </a:r>
            <a:r>
              <a:rPr lang="en-GB" sz="1800" b="1" smtClean="0">
                <a:solidFill>
                  <a:srgbClr val="002060"/>
                </a:solidFill>
              </a:rPr>
              <a:t>EkoVODE”:</a:t>
            </a:r>
          </a:p>
          <a:p>
            <a:pPr lvl="1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Surface- and groundwater status (according to WFD)</a:t>
            </a:r>
          </a:p>
          <a:p>
            <a:pPr lvl="1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Bathing water quality (according to BWD),</a:t>
            </a:r>
          </a:p>
          <a:p>
            <a:pPr lvl="1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Quality of surface water intended for the abstraction of drinking water (according to WFD)</a:t>
            </a:r>
          </a:p>
          <a:p>
            <a:pPr lvl="1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Quality of surface water for fish / shellfish life (according to Fish Directive and Shellfish Directive) </a:t>
            </a: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107E59D-5672-4AFB-AF41-471275376DB4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48E9CA5-A7F8-4B25-ADA0-F64DE3EBBC41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2048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338388"/>
            <a:ext cx="7377113" cy="359886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indent="-341313" algn="just" eaLnBrk="1" hangingPunct="1">
              <a:buFont typeface="Arial" charset="0"/>
              <a:buNone/>
            </a:pPr>
            <a:r>
              <a:rPr lang="en-US" sz="2000" b="1" smtClean="0">
                <a:solidFill>
                  <a:srgbClr val="002060"/>
                </a:solidFill>
              </a:rPr>
              <a:t>Surveying and Mapping Authority of the Republic of Slovenia</a:t>
            </a:r>
            <a:r>
              <a:rPr lang="pl-PL" sz="2000" b="1" smtClean="0">
                <a:solidFill>
                  <a:srgbClr val="002060"/>
                </a:solidFill>
              </a:rPr>
              <a:t> (GURS)</a:t>
            </a:r>
          </a:p>
          <a:p>
            <a:pPr marL="341313" indent="-341313" algn="just" eaLnBrk="1" hangingPunct="1">
              <a:buFont typeface="Arial" charset="0"/>
              <a:buNone/>
            </a:pPr>
            <a:r>
              <a:rPr lang="pl-PL" sz="1800" b="1" smtClean="0">
                <a:solidFill>
                  <a:srgbClr val="002060"/>
                </a:solidFill>
              </a:rPr>
              <a:t>Cadastre of Public Infrastructure (ZK GJI):</a:t>
            </a:r>
            <a:endParaRPr lang="pl-PL" sz="1800" smtClean="0">
              <a:solidFill>
                <a:srgbClr val="002060"/>
              </a:solidFill>
            </a:endParaRPr>
          </a:p>
          <a:p>
            <a:pPr lvl="1" algn="just" eaLnBrk="1" hangingPunct="1">
              <a:buFontTx/>
              <a:buChar char="•"/>
            </a:pPr>
            <a:r>
              <a:rPr lang="pl-PL" sz="1800" smtClean="0">
                <a:solidFill>
                  <a:srgbClr val="002060"/>
                </a:solidFill>
              </a:rPr>
              <a:t>Transport infrastructure (state roads, railways)</a:t>
            </a:r>
          </a:p>
          <a:p>
            <a:pPr lvl="1" algn="just" eaLnBrk="1" hangingPunct="1">
              <a:buFontTx/>
              <a:buChar char="•"/>
            </a:pPr>
            <a:r>
              <a:rPr lang="pl-PL" sz="1800" smtClean="0">
                <a:solidFill>
                  <a:srgbClr val="002060"/>
                </a:solidFill>
              </a:rPr>
              <a:t>Energy infrastructure,</a:t>
            </a:r>
          </a:p>
          <a:p>
            <a:pPr lvl="1" eaLnBrk="1" hangingPunct="1">
              <a:buFontTx/>
              <a:buChar char="•"/>
            </a:pPr>
            <a:r>
              <a:rPr lang="pl-PL" sz="1800" b="1" smtClean="0">
                <a:solidFill>
                  <a:srgbClr val="002060"/>
                </a:solidFill>
              </a:rPr>
              <a:t>Urban public infrastructure (drinking </a:t>
            </a:r>
            <a:r>
              <a:rPr lang="en-GB" altLang="zh-CN" sz="1800" b="1" smtClean="0">
                <a:solidFill>
                  <a:srgbClr val="002060"/>
                </a:solidFill>
              </a:rPr>
              <a:t>water distribution system</a:t>
            </a:r>
            <a:r>
              <a:rPr lang="pl-PL" sz="1800" b="1" smtClean="0">
                <a:solidFill>
                  <a:srgbClr val="002060"/>
                </a:solidFill>
              </a:rPr>
              <a:t>, sewage system, waste management - landfills),</a:t>
            </a:r>
          </a:p>
          <a:p>
            <a:pPr lvl="1" algn="just" eaLnBrk="1" hangingPunct="1">
              <a:buFontTx/>
              <a:buChar char="•"/>
            </a:pPr>
            <a:r>
              <a:rPr lang="pl-PL" sz="1800" smtClean="0">
                <a:solidFill>
                  <a:srgbClr val="002060"/>
                </a:solidFill>
              </a:rPr>
              <a:t>Water infrastructure </a:t>
            </a:r>
          </a:p>
          <a:p>
            <a:pPr lvl="1" algn="just" eaLnBrk="1" hangingPunct="1">
              <a:buFontTx/>
              <a:buChar char="•"/>
            </a:pPr>
            <a:r>
              <a:rPr lang="pl-PL" sz="1800" smtClean="0">
                <a:solidFill>
                  <a:srgbClr val="002060"/>
                </a:solidFill>
              </a:rPr>
              <a:t>Other infrastructure of national importance</a:t>
            </a:r>
          </a:p>
          <a:p>
            <a:pPr lvl="1" algn="just" eaLnBrk="1" hangingPunct="1">
              <a:lnSpc>
                <a:spcPct val="73000"/>
              </a:lnSpc>
              <a:buFontTx/>
              <a:buChar char="•"/>
            </a:pPr>
            <a:endParaRPr lang="sl-SI" sz="180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243DCE5-9438-470B-80A1-4D62B9A442EF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Current status of </a:t>
            </a:r>
            <a:r>
              <a:rPr lang="sl-SI" sz="3600" smtClean="0">
                <a:solidFill>
                  <a:srgbClr val="C00000"/>
                </a:solidFill>
              </a:rPr>
              <a:t>DB and IS</a:t>
            </a:r>
            <a:endParaRPr lang="en-GB" sz="3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384CE79-811C-4EC7-8FE9-7883257A6467}" type="slidenum">
              <a:rPr lang="en-GB"/>
              <a:pPr>
                <a:defRPr/>
              </a:pPr>
              <a:t>9</a:t>
            </a:fld>
            <a:endParaRPr lang="en-GB"/>
          </a:p>
        </p:txBody>
      </p:sp>
      <p:sp>
        <p:nvSpPr>
          <p:cNvPr id="225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2338388"/>
            <a:ext cx="7377113" cy="359886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indent="-341313" algn="just" eaLnBrk="1" hangingPunct="1">
              <a:buFont typeface="Arial" charset="0"/>
              <a:buNone/>
            </a:pPr>
            <a:r>
              <a:rPr lang="en-GB" sz="2000" b="1" smtClean="0">
                <a:solidFill>
                  <a:srgbClr val="002060"/>
                </a:solidFill>
              </a:rPr>
              <a:t>Surveying and Mapping Authority of the Republic of Slovenia (GURS) </a:t>
            </a:r>
          </a:p>
          <a:p>
            <a:pPr marL="341313" indent="-341313" algn="just" eaLnBrk="1" hangingPunct="1">
              <a:buFont typeface="Arial" charset="0"/>
              <a:buNone/>
            </a:pPr>
            <a:endParaRPr lang="en-GB" sz="2000" smtClean="0">
              <a:solidFill>
                <a:srgbClr val="002060"/>
              </a:solidFill>
            </a:endParaRPr>
          </a:p>
          <a:p>
            <a:pPr lvl="1" algn="just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Register of spatial units (administrative units)</a:t>
            </a:r>
          </a:p>
          <a:p>
            <a:pPr lvl="1" algn="just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Register of real estate</a:t>
            </a:r>
          </a:p>
          <a:p>
            <a:pPr lvl="1" algn="just" eaLnBrk="1" hangingPunct="1">
              <a:buFontTx/>
              <a:buChar char="•"/>
            </a:pPr>
            <a:r>
              <a:rPr lang="en-GB" sz="1800" smtClean="0">
                <a:solidFill>
                  <a:srgbClr val="002060"/>
                </a:solidFill>
              </a:rPr>
              <a:t>Building cadastre</a:t>
            </a:r>
          </a:p>
          <a:p>
            <a:pPr marL="341313" indent="-341313" algn="just" eaLnBrk="1" hangingPunct="1">
              <a:lnSpc>
                <a:spcPct val="73000"/>
              </a:lnSpc>
            </a:pPr>
            <a:endParaRPr lang="en-GB" sz="1800" smtClean="0">
              <a:solidFill>
                <a:srgbClr val="002060"/>
              </a:solidFill>
            </a:endParaRPr>
          </a:p>
          <a:p>
            <a:pPr marL="341313" indent="-341313" algn="just" eaLnBrk="1" hangingPunct="1">
              <a:lnSpc>
                <a:spcPct val="73000"/>
              </a:lnSpc>
            </a:pPr>
            <a:endParaRPr lang="en-GB" sz="2000" smtClean="0">
              <a:solidFill>
                <a:srgbClr val="002060"/>
              </a:solidFill>
            </a:endParaRPr>
          </a:p>
        </p:txBody>
      </p:sp>
      <p:sp>
        <p:nvSpPr>
          <p:cNvPr id="4" name="Ograda številke diapozitiva 3"/>
          <p:cNvSpPr txBox="1">
            <a:spLocks noGrp="1"/>
          </p:cNvSpPr>
          <p:nvPr/>
        </p:nvSpPr>
        <p:spPr>
          <a:xfrm>
            <a:off x="6553200" y="6245225"/>
            <a:ext cx="2130425" cy="47307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6A6B39B-72DA-4E99-A62C-119A3991A478}" type="slidenum">
              <a:rPr lang="en-GB"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258888"/>
            <a:ext cx="8228013" cy="6000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r>
              <a:rPr lang="en-US" sz="3600" smtClean="0">
                <a:solidFill>
                  <a:srgbClr val="C00000"/>
                </a:solidFill>
              </a:rPr>
              <a:t>Current status of </a:t>
            </a:r>
            <a:r>
              <a:rPr lang="sl-SI" sz="3600" smtClean="0">
                <a:solidFill>
                  <a:srgbClr val="C00000"/>
                </a:solidFill>
              </a:rPr>
              <a:t>DB and IS</a:t>
            </a:r>
            <a:endParaRPr lang="en-GB" sz="3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RSO SIV">
  <a:themeElements>
    <a:clrScheme name="DU 2010">
      <a:dk1>
        <a:srgbClr val="999999"/>
      </a:dk1>
      <a:lt1>
        <a:sysClr val="window" lastClr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ARSO SIV</Template>
  <TotalTime>13740</TotalTime>
  <Words>1101</Words>
  <Application>Microsoft Office PowerPoint</Application>
  <PresentationFormat>Diaprojekcija na zaslonu (4:3)</PresentationFormat>
  <Paragraphs>223</Paragraphs>
  <Slides>19</Slides>
  <Notes>19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19</vt:i4>
      </vt:variant>
    </vt:vector>
  </HeadingPairs>
  <TitlesOfParts>
    <vt:vector size="24" baseType="lpstr">
      <vt:lpstr>Arial</vt:lpstr>
      <vt:lpstr>Calibri</vt:lpstr>
      <vt:lpstr>宋体</vt:lpstr>
      <vt:lpstr>Republika</vt:lpstr>
      <vt:lpstr>ARSO SIV</vt:lpstr>
      <vt:lpstr>Diapozitiv 1</vt:lpstr>
      <vt:lpstr>Topics</vt:lpstr>
      <vt:lpstr>Current status of DB and IS</vt:lpstr>
      <vt:lpstr>Current status of DB and IS</vt:lpstr>
      <vt:lpstr>Diapozitiv 5</vt:lpstr>
      <vt:lpstr>Current status of DB and IS</vt:lpstr>
      <vt:lpstr>Current status of DB and IS</vt:lpstr>
      <vt:lpstr>Current status of DB and IS</vt:lpstr>
      <vt:lpstr>Current status of DB and IS</vt:lpstr>
      <vt:lpstr>Current status of DB and IS</vt:lpstr>
      <vt:lpstr>Gap analysis</vt:lpstr>
      <vt:lpstr>Measures to resolve current obstacles</vt:lpstr>
      <vt:lpstr>Measures to resolve current obstacles</vt:lpstr>
      <vt:lpstr>Measures to resolve current obstacles</vt:lpstr>
      <vt:lpstr>Draft concept of national UWWTD_SIIF</vt:lpstr>
      <vt:lpstr>Proposed IT</vt:lpstr>
      <vt:lpstr>Proposed IT</vt:lpstr>
      <vt:lpstr>Contacts</vt:lpstr>
      <vt:lpstr>Diapozitiv 19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Aleš Veršič</dc:creator>
  <cp:lastModifiedBy>Versic</cp:lastModifiedBy>
  <cp:revision>638</cp:revision>
  <dcterms:created xsi:type="dcterms:W3CDTF">2013-03-28T00:24:17Z</dcterms:created>
  <dcterms:modified xsi:type="dcterms:W3CDTF">2013-10-23T11:13:17Z</dcterms:modified>
</cp:coreProperties>
</file>