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handoutMasterIdLst>
    <p:handoutMasterId r:id="rId11"/>
  </p:handoutMasterIdLst>
  <p:sldIdLst>
    <p:sldId id="256" r:id="rId3"/>
    <p:sldId id="259" r:id="rId4"/>
    <p:sldId id="260" r:id="rId5"/>
    <p:sldId id="261" r:id="rId6"/>
    <p:sldId id="262" r:id="rId7"/>
    <p:sldId id="264" r:id="rId8"/>
    <p:sldId id="263" r:id="rId9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66CF"/>
    <a:srgbClr val="3E6FD2"/>
    <a:srgbClr val="2D5EC1"/>
    <a:srgbClr val="BDDEFF"/>
    <a:srgbClr val="99CCFF"/>
    <a:srgbClr val="808080"/>
    <a:srgbClr val="FFD624"/>
    <a:srgbClr val="0F5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580" y="-7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4BE2CD59-A790-45FF-BC96-09249714E1F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492701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6C650C2F-235B-454A-BACD-FA5B44D0DED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220457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7A5216C0-C644-47C5-BEF1-A7E640F91959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13CE8E-FA9D-4987-B103-4FB2B84692B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4054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EEBE45-EE65-4966-912E-16C96828D81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14620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1pPr>
            <a:lvl2pPr marL="742950" indent="-28575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2pPr>
            <a:lvl3pPr marL="11430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3pPr>
            <a:lvl4pPr marL="16002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4pPr>
            <a:lvl5pPr marL="2057400" indent="-228600" defTabSz="457200" eaLnBrk="0" hangingPunct="0"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endParaRPr lang="en-US" altLang="en-US" sz="1800" b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0" y="309563"/>
            <a:ext cx="1584325" cy="11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30688" y="6669088"/>
            <a:ext cx="684212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>
                <a:solidFill>
                  <a:srgbClr val="FFFFFF">
                    <a:lumMod val="95000"/>
                  </a:srgbClr>
                </a:solidFill>
              </a:rPr>
              <a:t>Eurostat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641600"/>
            <a:ext cx="4536504" cy="2088232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1FF4DFF-48EC-4095-99E9-CC01CD45EDBA}" type="datetime1">
              <a:rPr lang="en-US" altLang="en-US">
                <a:solidFill>
                  <a:srgbClr val="FFFFFF"/>
                </a:solidFill>
              </a:rPr>
              <a:pPr>
                <a:defRPr/>
              </a:pPr>
              <a:t>2/23/2015</a:t>
            </a:fld>
            <a:r>
              <a:rPr lang="en-US" altLang="en-US">
                <a:solidFill>
                  <a:srgbClr val="FFFFFF"/>
                </a:solidFill>
              </a:rPr>
              <a:t>DIME SG                      5 December 2012</a:t>
            </a:r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 altLang="en-US">
                <a:solidFill>
                  <a:srgbClr val="FFFFFF"/>
                </a:solidFill>
              </a:rPr>
              <a:t>Centres of Competence - rationale and modalities Martin Karlberg (Eurostat)</a:t>
            </a:r>
            <a:endParaRPr lang="sv-SE" altLang="en-US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CE933E2-53EE-4322-A8B9-1CF4783D4D68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228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125" y="3175"/>
            <a:ext cx="15113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2438" y="6669088"/>
            <a:ext cx="596900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i="1" dirty="0">
                <a:solidFill>
                  <a:srgbClr val="FFFFFF"/>
                </a:solidFill>
              </a:rPr>
              <a:t>Eurostat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027238" cy="476250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altLang="en-US"/>
              <a:t>DIME-ITDG</a:t>
            </a:r>
            <a:br>
              <a:rPr lang="en-US" altLang="en-US"/>
            </a:br>
            <a:r>
              <a:rPr lang="en-US" altLang="en-US"/>
              <a:t>26-27 March 2014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F75596C3-E7F8-4411-A2F2-AC1D9767FA1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08037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DB63B-BD19-41B9-AD28-DFCED13E0C4E}" type="datetime1">
              <a:rPr lang="en-US" altLang="en-US"/>
              <a:pPr>
                <a:defRPr/>
              </a:pPr>
              <a:t>2/23/2015</a:t>
            </a:fld>
            <a:r>
              <a:rPr lang="en-US" altLang="en-US"/>
              <a:t>DIME SG                      5 December 2012</a:t>
            </a: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Centres of Competence - rationale and modalities Martin Karlberg (Eurostat)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DD8D7DF4-BB49-46B3-89E6-75919922CC8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87419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36066-BE81-4BA0-B955-4A715523CDB0}" type="datetime1">
              <a:rPr lang="en-US" altLang="en-US"/>
              <a:pPr>
                <a:defRPr/>
              </a:pPr>
              <a:t>2/23/2015</a:t>
            </a:fld>
            <a:r>
              <a:rPr lang="en-US" altLang="en-US"/>
              <a:t>DIME SG                      5 December 2012</a:t>
            </a: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Centres of Competence - rationale and modalities Martin Karlberg (Eurostat)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DD7C3185-DD84-43AE-9505-5436CAA7F3E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1455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61866-D926-443F-9BBB-47F5C6B5C3D2}" type="datetime1">
              <a:rPr lang="en-US" altLang="en-US"/>
              <a:pPr>
                <a:defRPr/>
              </a:pPr>
              <a:t>2/23/2015</a:t>
            </a:fld>
            <a:r>
              <a:rPr lang="en-US" altLang="en-US"/>
              <a:t>DIME SG                      5 December 2012</a:t>
            </a: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Centres of Competence - rationale and modalities Martin Karlberg (Eurostat)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E582258B-BE58-4E05-95A7-4628A881F20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67287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67630-3B4A-4F3A-81BD-69D6A994660D}" type="datetime1">
              <a:rPr lang="en-US" altLang="en-US"/>
              <a:pPr>
                <a:defRPr/>
              </a:pPr>
              <a:t>2/23/2015</a:t>
            </a:fld>
            <a:r>
              <a:rPr lang="en-US" altLang="en-US"/>
              <a:t>DIME SG                      5 December 2012</a:t>
            </a: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Centres of Competence - rationale and modalities Martin Karlberg (Eurostat)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E8019FDF-E1CA-4823-93B0-4ECE4F8A948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912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090C6-108B-4295-B1F9-DD71F6A7B745}" type="datetime1">
              <a:rPr lang="en-US" altLang="en-US"/>
              <a:pPr>
                <a:defRPr/>
              </a:pPr>
              <a:t>2/23/2015</a:t>
            </a:fld>
            <a:r>
              <a:rPr lang="en-US" altLang="en-US"/>
              <a:t>DIME SG                      5 December 2012</a:t>
            </a: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Centres of Competence - rationale and modalities Martin Karlberg (Eurostat)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5A23E588-E6CF-44C1-AF0E-99BDA9417C8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41554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132DF-6E67-4080-B7F4-6909BEE45C9C}" type="datetime1">
              <a:rPr lang="en-US" altLang="en-US"/>
              <a:pPr>
                <a:defRPr/>
              </a:pPr>
              <a:t>2/23/2015</a:t>
            </a:fld>
            <a:r>
              <a:rPr lang="en-US" altLang="en-US"/>
              <a:t>DIME SG                      5 December 2012</a:t>
            </a: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Centres of Competence - rationale and modalities Martin Karlberg (Eurostat)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FEEFA3FD-25A1-4125-80F1-CB260C489C5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1707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E29331-CFAC-4CC0-BD35-09779B17949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574891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C59EF-F7F8-4A90-A94B-A912CC18DA86}" type="datetime1">
              <a:rPr lang="en-US" altLang="en-US"/>
              <a:pPr>
                <a:defRPr/>
              </a:pPr>
              <a:t>2/23/2015</a:t>
            </a:fld>
            <a:r>
              <a:rPr lang="en-US" altLang="en-US"/>
              <a:t>DIME SG                      5 December 2012</a:t>
            </a: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Centres of Competence - rationale and modalities Martin Karlberg (Eurostat)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ABAFFA57-5EFB-4F10-9297-D589BB17881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7111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5A11B-C199-4DBC-BE70-DD232FB36023}" type="datetime1">
              <a:rPr lang="en-US" altLang="en-US"/>
              <a:pPr>
                <a:defRPr/>
              </a:pPr>
              <a:t>2/23/2015</a:t>
            </a:fld>
            <a:r>
              <a:rPr lang="en-US" altLang="en-US"/>
              <a:t>DIME SG                      5 December 2012</a:t>
            </a: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Centres of Competence - rationale and modalities Martin Karlberg (Eurostat)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08E43CFF-BD38-40F9-96CD-2B29330A953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30094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4A4C4-6CD8-4613-B6AC-1ACA56481B42}" type="datetime1">
              <a:rPr lang="en-US" altLang="en-US"/>
              <a:pPr>
                <a:defRPr/>
              </a:pPr>
              <a:t>2/23/2015</a:t>
            </a:fld>
            <a:r>
              <a:rPr lang="en-US" altLang="en-US"/>
              <a:t>DIME SG                      5 December 2012</a:t>
            </a: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Centres of Competence - rationale and modalities Martin Karlberg (Eurostat)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A05408BE-8561-4CD0-9490-47E5F201133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0608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B86DD4-0EEC-4AF2-AB21-6CBFA4BD4E6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21704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1B38F-104A-48F8-9D45-74AC95E3EA2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08751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6A28CE-9A5D-4983-BA6B-D7DB89EC151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90905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822240-4810-4C7A-BBF3-9003A019F7A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52307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7F1F43-0D83-45C5-A68E-5D2564C9655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77100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E8FDC5-7A46-44F3-8D43-0A5E0DC43B4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7357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9889F2-57BF-4080-B490-06793B559FE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95852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24A77F76-BD1F-40EC-97DD-AE513968441F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Et dolor fragum</a:t>
            </a:r>
            <a:endParaRPr lang="en-GB" altLang="en-US" smtClean="0"/>
          </a:p>
          <a:p>
            <a:pPr lvl="1"/>
            <a:r>
              <a:rPr lang="en-GB" altLang="en-US" smtClean="0"/>
              <a:t>Et dolor fragum</a:t>
            </a:r>
          </a:p>
          <a:p>
            <a:pPr lvl="2"/>
            <a:r>
              <a:rPr lang="en-GB" altLang="en-US" smtClean="0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E3B2410B-12A2-44C5-A2AD-3C6C3B50AD5B}" type="datetime1">
              <a:rPr lang="en-US" altLang="en-US">
                <a:cs typeface="Arial" charset="0"/>
              </a:rPr>
              <a:pPr>
                <a:defRPr/>
              </a:pPr>
              <a:t>2/23/2015</a:t>
            </a:fld>
            <a:r>
              <a:rPr lang="en-US" altLang="en-US">
                <a:cs typeface="Arial" charset="0"/>
              </a:rPr>
              <a:t>DIME SG                      5 December 2012</a:t>
            </a:r>
            <a:endParaRPr lang="en-GB" altLang="en-US">
              <a:cs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r>
              <a:rPr lang="en-GB" altLang="en-US">
                <a:cs typeface="Arial" charset="0"/>
              </a:rPr>
              <a:t>Centres of Competence - rationale and modalities Martin Karlberg (Eurostat)</a:t>
            </a:r>
            <a:endParaRPr lang="sv-SE" altLang="en-US">
              <a:cs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133176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1F3E57B-F991-4E3D-8DA8-C4F2F0BE587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3108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51520" y="2565400"/>
            <a:ext cx="8784530" cy="790575"/>
          </a:xfrm>
        </p:spPr>
        <p:txBody>
          <a:bodyPr/>
          <a:lstStyle/>
          <a:p>
            <a:pPr algn="r"/>
            <a:r>
              <a:rPr lang="en-US" altLang="en-US" sz="4000" dirty="0"/>
              <a:t>Annual </a:t>
            </a:r>
            <a:r>
              <a:rPr lang="en-US" altLang="en-US" sz="4000" dirty="0" smtClean="0"/>
              <a:t>Statistical</a:t>
            </a:r>
            <a:br>
              <a:rPr lang="en-US" altLang="en-US" sz="4000" dirty="0" smtClean="0"/>
            </a:br>
            <a:r>
              <a:rPr lang="en-US" altLang="en-US" sz="4000" dirty="0" err="1" smtClean="0"/>
              <a:t>Programme</a:t>
            </a:r>
            <a:r>
              <a:rPr lang="en-US" altLang="en-US" sz="4000" dirty="0"/>
              <a:t/>
            </a:r>
            <a:br>
              <a:rPr lang="en-US" altLang="en-US" sz="4000" dirty="0"/>
            </a:br>
            <a:r>
              <a:rPr lang="en-US" altLang="en-US" sz="4000" dirty="0" smtClean="0"/>
              <a:t>2016</a:t>
            </a:r>
            <a:endParaRPr lang="en-GB" altLang="en-US" sz="7000" dirty="0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611188" y="4293096"/>
            <a:ext cx="8532812" cy="1728787"/>
          </a:xfrm>
        </p:spPr>
        <p:txBody>
          <a:bodyPr/>
          <a:lstStyle/>
          <a:p>
            <a:r>
              <a:rPr lang="fr-BE" altLang="en-US" dirty="0" smtClean="0"/>
              <a:t>DIME/ITDG – Item 3</a:t>
            </a:r>
          </a:p>
          <a:p>
            <a:r>
              <a:rPr lang="fr-BE" altLang="en-US" dirty="0" err="1" smtClean="0"/>
              <a:t>February</a:t>
            </a:r>
            <a:r>
              <a:rPr lang="fr-BE" altLang="en-US" dirty="0" smtClean="0"/>
              <a:t> 2015</a:t>
            </a:r>
            <a:endParaRPr lang="en-GB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539750" y="1196975"/>
            <a:ext cx="8229600" cy="936625"/>
          </a:xfrm>
        </p:spPr>
        <p:txBody>
          <a:bodyPr/>
          <a:lstStyle/>
          <a:p>
            <a:r>
              <a:rPr lang="en-GB" altLang="en-US" smtClean="0"/>
              <a:t>1. 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989138"/>
            <a:ext cx="8229600" cy="4176712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GB" dirty="0"/>
              <a:t>Each year, </a:t>
            </a:r>
            <a:r>
              <a:rPr lang="en-GB" u="sng" dirty="0"/>
              <a:t>before the end of May</a:t>
            </a:r>
            <a:r>
              <a:rPr lang="en-GB" dirty="0"/>
              <a:t>, the Commission shall submit to the ESS Committee its work programme for the following year - Article 17 of Regulation (EC) No 223/2009 </a:t>
            </a:r>
          </a:p>
          <a:p>
            <a:pPr>
              <a:defRPr/>
            </a:pPr>
            <a:endParaRPr lang="en-GB" sz="1500" dirty="0"/>
          </a:p>
          <a:p>
            <a:pPr>
              <a:defRPr/>
            </a:pPr>
            <a:r>
              <a:rPr lang="en-GB" u="sng" dirty="0"/>
              <a:t>AWP </a:t>
            </a:r>
            <a:r>
              <a:rPr lang="en-GB" u="sng" dirty="0" smtClean="0"/>
              <a:t>2016 </a:t>
            </a:r>
            <a:r>
              <a:rPr lang="en-GB" u="sng" dirty="0"/>
              <a:t>started in summer </a:t>
            </a:r>
            <a:r>
              <a:rPr lang="en-GB" u="sng" dirty="0" smtClean="0"/>
              <a:t>2014 </a:t>
            </a:r>
            <a:r>
              <a:rPr lang="en-GB" dirty="0"/>
              <a:t>– hearings with Commission Directorates-General and Directors' Groups</a:t>
            </a:r>
          </a:p>
          <a:p>
            <a:pPr>
              <a:defRPr/>
            </a:pPr>
            <a:endParaRPr lang="en-GB" sz="1500" dirty="0"/>
          </a:p>
          <a:p>
            <a:pPr>
              <a:defRPr/>
            </a:pPr>
            <a:r>
              <a:rPr lang="en-GB" dirty="0"/>
              <a:t>Indicative </a:t>
            </a:r>
            <a:r>
              <a:rPr lang="en-GB" u="sng" dirty="0"/>
              <a:t>list of strategic priorities</a:t>
            </a:r>
            <a:r>
              <a:rPr lang="en-GB" dirty="0"/>
              <a:t> for </a:t>
            </a:r>
            <a:r>
              <a:rPr lang="en-GB" dirty="0" smtClean="0"/>
              <a:t>2016 </a:t>
            </a:r>
            <a:r>
              <a:rPr lang="en-GB" dirty="0"/>
              <a:t>presented to the ESSC meeting in November </a:t>
            </a:r>
            <a:r>
              <a:rPr lang="en-GB" dirty="0" smtClean="0"/>
              <a:t>2015</a:t>
            </a:r>
            <a:endParaRPr lang="en-GB" dirty="0"/>
          </a:p>
          <a:p>
            <a:pPr>
              <a:defRPr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DA78139-668C-44FA-B4AD-ED341F80EAF3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822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539750" y="1196975"/>
            <a:ext cx="8229600" cy="936625"/>
          </a:xfrm>
        </p:spPr>
        <p:txBody>
          <a:bodyPr/>
          <a:lstStyle/>
          <a:p>
            <a:r>
              <a:rPr lang="fr-BE" altLang="en-US" smtClean="0"/>
              <a:t>2. Role of the DIME/ITDG</a:t>
            </a:r>
            <a:endParaRPr lang="en-GB" altLang="en-US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457200" y="2060575"/>
            <a:ext cx="8229600" cy="4138613"/>
          </a:xfrm>
        </p:spPr>
        <p:txBody>
          <a:bodyPr/>
          <a:lstStyle/>
          <a:p>
            <a:pPr>
              <a:buFontTx/>
              <a:buChar char="•"/>
            </a:pPr>
            <a:r>
              <a:rPr lang="en-GB" altLang="en-US" dirty="0" smtClean="0"/>
              <a:t>Formal role in establishing the annual work programme for </a:t>
            </a:r>
            <a:r>
              <a:rPr lang="en-GB" altLang="en-US" dirty="0" smtClean="0"/>
              <a:t>2016 </a:t>
            </a:r>
            <a:r>
              <a:rPr lang="en-GB" altLang="en-US" dirty="0" smtClean="0"/>
              <a:t>within the domains under its remit</a:t>
            </a:r>
          </a:p>
          <a:p>
            <a:pPr>
              <a:buFontTx/>
              <a:buChar char="•"/>
            </a:pPr>
            <a:endParaRPr lang="en-GB" altLang="en-US" sz="1400" dirty="0" smtClean="0"/>
          </a:p>
          <a:p>
            <a:pPr>
              <a:buFontTx/>
              <a:buChar char="•"/>
            </a:pPr>
            <a:r>
              <a:rPr lang="en-GB" altLang="en-US" dirty="0" smtClean="0"/>
              <a:t>Activities under Chapter 2 "New methods of production of European Statistics"</a:t>
            </a:r>
          </a:p>
          <a:p>
            <a:pPr>
              <a:buFontTx/>
              <a:buChar char="•"/>
            </a:pPr>
            <a:endParaRPr lang="en-GB" altLang="en-US" sz="1400" dirty="0" smtClean="0"/>
          </a:p>
          <a:p>
            <a:pPr>
              <a:buFontTx/>
              <a:buChar char="•"/>
            </a:pPr>
            <a:r>
              <a:rPr lang="en-GB" altLang="en-US" dirty="0" smtClean="0"/>
              <a:t>Dedicated methodological and infrastructural support to specific activities described under the other chapters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7F5A31C-E3BE-4B0D-810D-0E8F21FEC87F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2666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539750" y="1196975"/>
            <a:ext cx="8229600" cy="936625"/>
          </a:xfrm>
        </p:spPr>
        <p:txBody>
          <a:bodyPr/>
          <a:lstStyle/>
          <a:p>
            <a:r>
              <a:rPr lang="fr-BE" altLang="en-US" smtClean="0"/>
              <a:t>3. Orientations (1)</a:t>
            </a:r>
            <a:endParaRPr lang="en-GB" altLang="en-US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457200" y="1989138"/>
            <a:ext cx="8229600" cy="4680222"/>
          </a:xfrm>
        </p:spPr>
        <p:txBody>
          <a:bodyPr/>
          <a:lstStyle/>
          <a:p>
            <a:pPr>
              <a:buFontTx/>
              <a:buChar char="•"/>
            </a:pPr>
            <a:r>
              <a:rPr lang="en-GB" altLang="en-US" dirty="0" smtClean="0"/>
              <a:t>ESS quality management</a:t>
            </a:r>
          </a:p>
          <a:p>
            <a:pPr lvl="1"/>
            <a:r>
              <a:rPr lang="en-GB" altLang="en-US" dirty="0" smtClean="0"/>
              <a:t>Quality </a:t>
            </a:r>
            <a:r>
              <a:rPr lang="en-GB" altLang="en-US" dirty="0"/>
              <a:t>chapter of the ESS Vision 2020 </a:t>
            </a:r>
          </a:p>
          <a:p>
            <a:pPr lvl="1"/>
            <a:r>
              <a:rPr lang="en-GB" altLang="en-US" dirty="0" smtClean="0"/>
              <a:t>2016 </a:t>
            </a:r>
            <a:r>
              <a:rPr lang="en-GB" altLang="en-US" dirty="0" smtClean="0"/>
              <a:t>Quality </a:t>
            </a:r>
            <a:r>
              <a:rPr lang="en-GB" altLang="en-US" dirty="0" smtClean="0"/>
              <a:t>conference (Spain)</a:t>
            </a:r>
            <a:endParaRPr lang="en-GB" altLang="en-US" dirty="0" smtClean="0"/>
          </a:p>
          <a:p>
            <a:pPr lvl="1"/>
            <a:endParaRPr lang="en-GB" altLang="en-US" sz="1400" dirty="0" smtClean="0"/>
          </a:p>
          <a:p>
            <a:pPr>
              <a:buFontTx/>
              <a:buChar char="•"/>
            </a:pPr>
            <a:r>
              <a:rPr lang="en-GB" altLang="en-US" dirty="0" smtClean="0"/>
              <a:t>Multipurpose statistics and efficiency gains in production (support modernisation)</a:t>
            </a:r>
          </a:p>
          <a:p>
            <a:pPr lvl="1"/>
            <a:r>
              <a:rPr lang="fr-BE" altLang="en-US" sz="1800" dirty="0" smtClean="0"/>
              <a:t>ESS Vision 2020 </a:t>
            </a:r>
            <a:r>
              <a:rPr lang="fr-BE" altLang="en-US" sz="1800" dirty="0" err="1" smtClean="0"/>
              <a:t>implementation</a:t>
            </a:r>
            <a:endParaRPr lang="fr-BE" altLang="en-US" sz="1800" dirty="0" smtClean="0"/>
          </a:p>
          <a:p>
            <a:pPr marL="1200150" lvl="2" indent="-285750">
              <a:buFontTx/>
              <a:buChar char="•"/>
            </a:pPr>
            <a:r>
              <a:rPr lang="fr-BE" altLang="en-US" dirty="0" smtClean="0"/>
              <a:t>on-</a:t>
            </a:r>
            <a:r>
              <a:rPr lang="fr-BE" altLang="en-US" dirty="0" err="1" smtClean="0"/>
              <a:t>going</a:t>
            </a:r>
            <a:r>
              <a:rPr lang="fr-BE" altLang="en-US" dirty="0" smtClean="0"/>
              <a:t> business </a:t>
            </a:r>
            <a:r>
              <a:rPr lang="fr-BE" altLang="en-US" dirty="0" err="1" smtClean="0"/>
              <a:t>projects</a:t>
            </a:r>
            <a:r>
              <a:rPr lang="fr-BE" altLang="en-US" dirty="0" smtClean="0"/>
              <a:t> </a:t>
            </a:r>
            <a:r>
              <a:rPr lang="fr-BE" altLang="en-US" dirty="0" smtClean="0"/>
              <a:t>(SIMSTAT, </a:t>
            </a:r>
            <a:r>
              <a:rPr lang="fr-BE" altLang="en-US" dirty="0" err="1" smtClean="0"/>
              <a:t>ESBRs</a:t>
            </a:r>
            <a:r>
              <a:rPr lang="fr-BE" altLang="en-US" dirty="0" smtClean="0"/>
              <a:t>, </a:t>
            </a:r>
            <a:r>
              <a:rPr lang="fr-BE" altLang="en-US" dirty="0" smtClean="0"/>
              <a:t>VALIDATION)</a:t>
            </a:r>
          </a:p>
          <a:p>
            <a:pPr marL="1200150" lvl="2" indent="-285750">
              <a:buFontTx/>
              <a:buChar char="•"/>
            </a:pPr>
            <a:r>
              <a:rPr lang="fr-BE" altLang="en-US" dirty="0" smtClean="0"/>
              <a:t>cross-</a:t>
            </a:r>
            <a:r>
              <a:rPr lang="fr-BE" altLang="en-US" dirty="0" err="1" smtClean="0"/>
              <a:t>cutting</a:t>
            </a:r>
            <a:r>
              <a:rPr lang="fr-BE" altLang="en-US" dirty="0" smtClean="0"/>
              <a:t> </a:t>
            </a:r>
            <a:r>
              <a:rPr lang="fr-BE" altLang="en-US" dirty="0" smtClean="0"/>
              <a:t>infrastructure </a:t>
            </a:r>
            <a:r>
              <a:rPr lang="fr-BE" altLang="en-US" dirty="0" err="1" smtClean="0"/>
              <a:t>projects</a:t>
            </a:r>
            <a:r>
              <a:rPr lang="fr-BE" altLang="en-US" dirty="0" smtClean="0"/>
              <a:t> (SERV, </a:t>
            </a:r>
            <a:r>
              <a:rPr lang="fr-BE" altLang="en-US" dirty="0" smtClean="0"/>
              <a:t>ESDEN)</a:t>
            </a:r>
            <a:endParaRPr lang="fr-BE" altLang="en-US" dirty="0" smtClean="0"/>
          </a:p>
          <a:p>
            <a:pPr marL="1200150" lvl="2" indent="-285750">
              <a:buFontTx/>
              <a:buChar char="•"/>
            </a:pPr>
            <a:r>
              <a:rPr lang="fr-BE" altLang="en-US" dirty="0" err="1"/>
              <a:t>s</a:t>
            </a:r>
            <a:r>
              <a:rPr lang="fr-BE" altLang="en-US" dirty="0" err="1" smtClean="0"/>
              <a:t>upporting</a:t>
            </a:r>
            <a:r>
              <a:rPr lang="fr-BE" altLang="en-US" dirty="0" smtClean="0"/>
              <a:t> </a:t>
            </a:r>
            <a:r>
              <a:rPr lang="fr-BE" altLang="en-US" dirty="0" err="1" smtClean="0"/>
              <a:t>frameworks</a:t>
            </a:r>
            <a:r>
              <a:rPr lang="fr-BE" altLang="en-US" dirty="0" smtClean="0"/>
              <a:t> (EA, QUAL, IMS)</a:t>
            </a:r>
          </a:p>
          <a:p>
            <a:pPr marL="1200150" lvl="2" indent="-285750">
              <a:buFontTx/>
              <a:buChar char="•"/>
            </a:pPr>
            <a:r>
              <a:rPr lang="fr-BE" altLang="en-US" dirty="0"/>
              <a:t>n</a:t>
            </a:r>
            <a:r>
              <a:rPr lang="fr-BE" altLang="en-US" dirty="0" smtClean="0"/>
              <a:t>ew </a:t>
            </a:r>
            <a:r>
              <a:rPr lang="fr-BE" altLang="en-US" dirty="0" err="1" smtClean="0"/>
              <a:t>projects</a:t>
            </a:r>
            <a:r>
              <a:rPr lang="fr-BE" altLang="en-US" dirty="0" smtClean="0"/>
              <a:t> (UA/IPROD-DICGICOMM)</a:t>
            </a:r>
            <a:endParaRPr lang="fr-BE" altLang="en-US" dirty="0" smtClean="0"/>
          </a:p>
          <a:p>
            <a:pPr lvl="1">
              <a:buFontTx/>
              <a:buChar char="•"/>
            </a:pPr>
            <a:r>
              <a:rPr lang="fr-BE" altLang="en-US" sz="1800" dirty="0"/>
              <a:t>centres of excellence and </a:t>
            </a:r>
            <a:r>
              <a:rPr lang="fr-BE" altLang="en-US" sz="1800" dirty="0" err="1"/>
              <a:t>ESSnets</a:t>
            </a:r>
            <a:endParaRPr lang="fr-BE" altLang="en-US" sz="1800" dirty="0"/>
          </a:p>
          <a:p>
            <a:pPr lvl="1"/>
            <a:r>
              <a:rPr lang="fr-BE" altLang="en-US" sz="1800" dirty="0" smtClean="0"/>
              <a:t>Coordination </a:t>
            </a:r>
            <a:r>
              <a:rPr lang="fr-BE" altLang="en-US" sz="1800" dirty="0" err="1" smtClean="0"/>
              <a:t>with</a:t>
            </a:r>
            <a:r>
              <a:rPr lang="fr-BE" altLang="en-US" sz="1800" dirty="0" smtClean="0"/>
              <a:t> international </a:t>
            </a:r>
            <a:r>
              <a:rPr lang="fr-BE" altLang="en-US" sz="1800" dirty="0" err="1" smtClean="0"/>
              <a:t>activities</a:t>
            </a:r>
            <a:r>
              <a:rPr lang="fr-BE" altLang="en-US" sz="1800" dirty="0" smtClean="0"/>
              <a:t> (</a:t>
            </a:r>
            <a:r>
              <a:rPr lang="fr-BE" altLang="en-US" sz="1800" dirty="0" err="1" smtClean="0"/>
              <a:t>e.g</a:t>
            </a:r>
            <a:r>
              <a:rPr lang="fr-BE" altLang="en-US" sz="1800" dirty="0" smtClean="0"/>
              <a:t> HLG MOS)</a:t>
            </a:r>
          </a:p>
          <a:p>
            <a:pPr lvl="1"/>
            <a:r>
              <a:rPr lang="fr-BE" altLang="en-US" sz="1800" dirty="0" err="1" smtClean="0"/>
              <a:t>Big</a:t>
            </a:r>
            <a:r>
              <a:rPr lang="fr-BE" altLang="en-US" sz="1800" dirty="0" smtClean="0"/>
              <a:t> Data</a:t>
            </a:r>
          </a:p>
          <a:p>
            <a:pPr>
              <a:buFontTx/>
              <a:buChar char="•"/>
            </a:pPr>
            <a:endParaRPr lang="fr-BE" altLang="en-US" dirty="0" smtClean="0"/>
          </a:p>
          <a:p>
            <a:pPr>
              <a:buFontTx/>
              <a:buChar char="•"/>
            </a:pPr>
            <a:endParaRPr lang="en-GB" altLang="en-US" dirty="0" smtClean="0"/>
          </a:p>
          <a:p>
            <a:pPr>
              <a:buFontTx/>
              <a:buChar char="•"/>
            </a:pPr>
            <a:endParaRPr lang="en-GB" alt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32D62F8-6029-4F93-BCED-215EFDFEFAB5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5149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68313" y="1196975"/>
            <a:ext cx="8229600" cy="936625"/>
          </a:xfrm>
        </p:spPr>
        <p:txBody>
          <a:bodyPr/>
          <a:lstStyle/>
          <a:p>
            <a:r>
              <a:rPr lang="fr-BE" altLang="en-US" smtClean="0"/>
              <a:t>3. Orientation (2)</a:t>
            </a:r>
            <a:endParaRPr lang="en-GB" altLang="en-US" smtClean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065588"/>
          </a:xfrm>
        </p:spPr>
        <p:txBody>
          <a:bodyPr/>
          <a:lstStyle/>
          <a:p>
            <a:pPr>
              <a:buFontTx/>
              <a:buChar char="•"/>
            </a:pPr>
            <a:r>
              <a:rPr lang="en-GB" altLang="en-US" dirty="0" smtClean="0"/>
              <a:t>Training, innovation and research</a:t>
            </a:r>
          </a:p>
          <a:p>
            <a:pPr>
              <a:buFontTx/>
              <a:buChar char="•"/>
            </a:pPr>
            <a:endParaRPr lang="en-GB" altLang="en-US" sz="1400" dirty="0" smtClean="0"/>
          </a:p>
          <a:p>
            <a:pPr lvl="1"/>
            <a:r>
              <a:rPr lang="en-GB" altLang="en-US" dirty="0" smtClean="0"/>
              <a:t>Dedicated events (e.g. CESS 2016, modernisation workshop)</a:t>
            </a:r>
            <a:endParaRPr lang="en-GB" altLang="en-US" dirty="0" smtClean="0"/>
          </a:p>
          <a:p>
            <a:pPr lvl="1"/>
            <a:endParaRPr lang="en-GB" altLang="en-US" sz="1400" dirty="0" smtClean="0"/>
          </a:p>
          <a:p>
            <a:pPr lvl="1"/>
            <a:r>
              <a:rPr lang="en-GB" altLang="en-US" dirty="0" smtClean="0"/>
              <a:t>The “statistical” research projects launched under the research framework programme "Horizon 2020" will be followed on a best effort basis</a:t>
            </a:r>
          </a:p>
          <a:p>
            <a:pPr lvl="1"/>
            <a:endParaRPr lang="fr-BE" altLang="en-US" sz="1400" dirty="0" smtClean="0"/>
          </a:p>
          <a:p>
            <a:pPr lvl="1"/>
            <a:r>
              <a:rPr lang="fr-BE" altLang="en-US" dirty="0" smtClean="0"/>
              <a:t>Training </a:t>
            </a:r>
            <a:r>
              <a:rPr lang="fr-BE" altLang="en-US" dirty="0" err="1" smtClean="0"/>
              <a:t>activities</a:t>
            </a:r>
            <a:endParaRPr lang="en-GB" altLang="en-US" dirty="0" smtClean="0"/>
          </a:p>
          <a:p>
            <a:pPr lvl="1"/>
            <a:endParaRPr lang="en-GB" alt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6BF82E0-C796-456B-BF7A-7F06240C8D8B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8935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908720"/>
            <a:ext cx="8229600" cy="936625"/>
          </a:xfrm>
        </p:spPr>
        <p:txBody>
          <a:bodyPr/>
          <a:lstStyle/>
          <a:p>
            <a:r>
              <a:rPr lang="fr-BE" dirty="0" err="1" smtClean="0"/>
              <a:t>Roadmap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75596C3-E7F8-4411-A2F2-AC1D9767FA1D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4581500"/>
              </p:ext>
            </p:extLst>
          </p:nvPr>
        </p:nvGraphicFramePr>
        <p:xfrm>
          <a:off x="251520" y="1844824"/>
          <a:ext cx="8712968" cy="46904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48272"/>
                <a:gridCol w="6264696"/>
              </a:tblGrid>
              <a:tr h="4396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November 2014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77" marR="60377" marT="0" marB="0" anchor="ctr"/>
                </a:tc>
                <a:tc>
                  <a:txBody>
                    <a:bodyPr/>
                    <a:lstStyle/>
                    <a:p>
                      <a:pPr marL="7620" marR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ESSC gives its opinion on strategic priorities </a:t>
                      </a:r>
                      <a:r>
                        <a:rPr lang="en-GB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2016</a:t>
                      </a:r>
                      <a:endParaRPr lang="en-GB" sz="14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0377" marR="60377" marT="0" marB="0" anchor="ctr">
                    <a:solidFill>
                      <a:schemeClr val="accent5"/>
                    </a:solidFill>
                  </a:tcPr>
                </a:tc>
              </a:tr>
              <a:tr h="4396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December 2014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77" marR="60377" marT="0" marB="0" anchor="ctr"/>
                </a:tc>
                <a:tc>
                  <a:txBody>
                    <a:bodyPr/>
                    <a:lstStyle/>
                    <a:p>
                      <a:pPr marL="762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Draft strategic priorities 2016 transmitted to the ESAC for opinion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77" marR="60377" marT="0" marB="0" anchor="ctr"/>
                </a:tc>
              </a:tr>
              <a:tr h="66708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Jan-Apr 2015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77" marR="6037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</a:rPr>
                        <a:t>Eurostat elaborates the detailed AWP 2016, based on strategic priorities and consultation of the Director Groups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77" marR="60377" marT="0" marB="0" anchor="ctr"/>
                </a:tc>
              </a:tr>
              <a:tr h="4396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End Apr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2015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77" marR="6037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Draft detailed AWP sent to the ESSC and written consultation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77" marR="60377" marT="0" marB="0" anchor="ctr"/>
                </a:tc>
              </a:tr>
              <a:tr h="36408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May 2015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77" marR="6037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</a:rPr>
                        <a:t>ESSC meeting discusses draft AWP 2016</a:t>
                      </a:r>
                      <a:endParaRPr lang="en-GB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77" marR="60377" marT="0" marB="0" anchor="ctr"/>
                </a:tc>
              </a:tr>
              <a:tr h="4396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Jun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–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Jul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2015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77" marR="6037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Hearings with Commission DGs on AWP and other statistics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77" marR="60377" marT="0" marB="0" anchor="ctr"/>
                </a:tc>
              </a:tr>
              <a:tr h="52404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Jun/Sept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2015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77" marR="6037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Eurostat analyses comments and adapts AWP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2016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77" marR="60377" marT="0" marB="0" anchor="ctr"/>
                </a:tc>
              </a:tr>
              <a:tr h="5050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Oct–Nov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2015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77" marR="6037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</a:rPr>
                        <a:t>Interservice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 consultation with Commission DGs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77" marR="60377" marT="0" marB="0" anchor="ctr"/>
                </a:tc>
              </a:tr>
              <a:tr h="4320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Dec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2015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77" marR="6037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Adoption of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AWP 2016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and financing decision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by the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Commission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77" marR="60377" marT="0" marB="0" anchor="ctr"/>
                </a:tc>
              </a:tr>
              <a:tr h="4396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Dec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2015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77" marR="60377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Send </a:t>
                      </a:r>
                      <a:r>
                        <a:rPr lang="en-GB" sz="1400">
                          <a:solidFill>
                            <a:schemeClr val="tx1"/>
                          </a:solidFill>
                          <a:effectLst/>
                        </a:rPr>
                        <a:t>AWP </a:t>
                      </a:r>
                      <a:r>
                        <a:rPr lang="en-GB" sz="1400" smtClean="0">
                          <a:solidFill>
                            <a:schemeClr val="tx1"/>
                          </a:solidFill>
                          <a:effectLst/>
                        </a:rPr>
                        <a:t>2016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to ESSC and the ESAC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377" marR="60377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674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68313" y="1555750"/>
            <a:ext cx="8229600" cy="936625"/>
          </a:xfrm>
        </p:spPr>
        <p:txBody>
          <a:bodyPr/>
          <a:lstStyle/>
          <a:p>
            <a:endParaRPr lang="en-US" altLang="en-US" smtClean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57200" y="2565400"/>
            <a:ext cx="8229600" cy="3633788"/>
          </a:xfrm>
        </p:spPr>
        <p:txBody>
          <a:bodyPr/>
          <a:lstStyle/>
          <a:p>
            <a:pPr marL="0" indent="0">
              <a:buFontTx/>
              <a:buNone/>
            </a:pPr>
            <a:endParaRPr lang="fr-BE" altLang="en-US" smtClean="0"/>
          </a:p>
          <a:p>
            <a:pPr marL="0" indent="0">
              <a:buFontTx/>
              <a:buNone/>
            </a:pPr>
            <a:endParaRPr lang="fr-BE" altLang="en-US" smtClean="0"/>
          </a:p>
          <a:p>
            <a:pPr marL="0" indent="0">
              <a:buFontTx/>
              <a:buNone/>
            </a:pPr>
            <a:endParaRPr lang="fr-BE" altLang="en-US" smtClean="0"/>
          </a:p>
          <a:p>
            <a:pPr marL="0" indent="0" algn="ctr">
              <a:buFontTx/>
              <a:buNone/>
            </a:pPr>
            <a:r>
              <a:rPr lang="fr-BE" altLang="en-US" smtClean="0"/>
              <a:t>Thank you for your attention!</a:t>
            </a:r>
            <a:endParaRPr lang="en-GB" altLang="en-US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726CBB2-1400-4154-B17A-356A1832B7FC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6100907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Estat_blue_E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21</TotalTime>
  <Words>382</Words>
  <Application>Microsoft Office PowerPoint</Application>
  <PresentationFormat>On-screen Show (4:3)</PresentationFormat>
  <Paragraphs>69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Verdana</vt:lpstr>
      <vt:lpstr>Calibri</vt:lpstr>
      <vt:lpstr>blank</vt:lpstr>
      <vt:lpstr>Estat_blue_EN</vt:lpstr>
      <vt:lpstr>Annual Statistical Programme 2016</vt:lpstr>
      <vt:lpstr>1. Background</vt:lpstr>
      <vt:lpstr>2. Role of the DIME/ITDG</vt:lpstr>
      <vt:lpstr>3. Orientations (1)</vt:lpstr>
      <vt:lpstr>3. Orientation (2)</vt:lpstr>
      <vt:lpstr>Roadmap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Annual Statistical Programme 2016</dc:title>
  <dc:creator>BARCELLAN Roberto (ESTAT)</dc:creator>
  <cp:lastModifiedBy>BARCELLAN Roberto (ESTAT)</cp:lastModifiedBy>
  <cp:revision>3</cp:revision>
  <dcterms:created xsi:type="dcterms:W3CDTF">2015-02-23T09:22:45Z</dcterms:created>
  <dcterms:modified xsi:type="dcterms:W3CDTF">2015-02-23T09:44:37Z</dcterms:modified>
</cp:coreProperties>
</file>