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8" r:id="rId2"/>
    <p:sldMasterId id="2147483735" r:id="rId3"/>
    <p:sldMasterId id="2147483759" r:id="rId4"/>
  </p:sldMasterIdLst>
  <p:notesMasterIdLst>
    <p:notesMasterId r:id="rId19"/>
  </p:notesMasterIdLst>
  <p:handoutMasterIdLst>
    <p:handoutMasterId r:id="rId20"/>
  </p:handoutMasterIdLst>
  <p:sldIdLst>
    <p:sldId id="328" r:id="rId5"/>
    <p:sldId id="304" r:id="rId6"/>
    <p:sldId id="312" r:id="rId7"/>
    <p:sldId id="322" r:id="rId8"/>
    <p:sldId id="308" r:id="rId9"/>
    <p:sldId id="309" r:id="rId10"/>
    <p:sldId id="307" r:id="rId11"/>
    <p:sldId id="310" r:id="rId12"/>
    <p:sldId id="282" r:id="rId13"/>
    <p:sldId id="280" r:id="rId14"/>
    <p:sldId id="311" r:id="rId15"/>
    <p:sldId id="305" r:id="rId16"/>
    <p:sldId id="321" r:id="rId17"/>
    <p:sldId id="273" r:id="rId1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2F4"/>
    <a:srgbClr val="66FFCC"/>
    <a:srgbClr val="3399FF"/>
    <a:srgbClr val="00CCFF"/>
    <a:srgbClr val="FFFF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78037" autoAdjust="0"/>
  </p:normalViewPr>
  <p:slideViewPr>
    <p:cSldViewPr>
      <p:cViewPr varScale="1">
        <p:scale>
          <a:sx n="86" d="100"/>
          <a:sy n="86" d="100"/>
        </p:scale>
        <p:origin x="-6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9B033-E471-425E-AF61-22D212E8DC41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BE72C-49B0-4064-8DCF-A8643EDBF1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4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3C81D-5570-44A7-A400-1DC3D9C6B6B8}" type="datetimeFigureOut">
              <a:rPr lang="da-DK" smtClean="0"/>
              <a:t>24-10-2013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5951"/>
            <a:ext cx="5438775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5542C-5964-4587-821F-F4EE13FD59CD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89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A4BD56EC-436A-4CB7-BA95-CEE1DB6F4919}" type="slidenum">
              <a:rPr lang="en-GB" sz="12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z="10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5542C-5964-4587-821F-F4EE13FD59CD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5368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 smtClean="0"/>
              <a:t>Reference GIS datasets to be INSPIRE compliant and updated after</a:t>
            </a:r>
            <a:r>
              <a:rPr lang="en-GB" baseline="0" noProof="0" dirty="0" smtClean="0"/>
              <a:t> certain period after any change made by MS</a:t>
            </a:r>
          </a:p>
          <a:p>
            <a:r>
              <a:rPr lang="en-GB" baseline="0" noProof="0" dirty="0" smtClean="0"/>
              <a:t>Tabular data regular reported by MS via current data flows – could potentially be developed into distributed system</a:t>
            </a:r>
          </a:p>
          <a:p>
            <a:r>
              <a:rPr lang="en-GB" baseline="0" noProof="0" dirty="0" smtClean="0"/>
              <a:t>This slide leads over to the role of Inspire in the whole game. It summarises the relationship and points out the main problem between tabular and </a:t>
            </a:r>
            <a:r>
              <a:rPr lang="en-GB" baseline="0" noProof="0" dirty="0" err="1" smtClean="0"/>
              <a:t>georeference</a:t>
            </a:r>
            <a:r>
              <a:rPr lang="en-GB" baseline="0" noProof="0" dirty="0" smtClean="0"/>
              <a:t> data sets in WISE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0E3CD-47AA-4BE8-BDA7-A3F954E045E8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263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Friday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discuss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perspective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correct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mean</a:t>
            </a:r>
            <a:r>
              <a:rPr lang="de-DE" baseline="0" dirty="0" smtClean="0"/>
              <a:t>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5542C-5964-4587-821F-F4EE13FD59CD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01047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 smtClean="0"/>
              <a:t>E.g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SIIF</a:t>
            </a:r>
            <a:r>
              <a:rPr lang="de-DE" baseline="0" dirty="0" smtClean="0"/>
              <a:t> UWWTD </a:t>
            </a:r>
            <a:r>
              <a:rPr lang="de-DE" baseline="0" dirty="0" err="1" smtClean="0"/>
              <a:t>pilot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compliance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indicators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asked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defined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which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certainly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meant</a:t>
            </a:r>
            <a:r>
              <a:rPr lang="de-DE" baseline="0" dirty="0" smtClean="0"/>
              <a:t> all </a:t>
            </a:r>
            <a:r>
              <a:rPr lang="de-DE" baseline="0" dirty="0" err="1" smtClean="0"/>
              <a:t>implementation</a:t>
            </a:r>
            <a:r>
              <a:rPr lang="de-DE" baseline="0" dirty="0" smtClean="0"/>
              <a:t> relevant </a:t>
            </a:r>
            <a:r>
              <a:rPr lang="de-DE" baseline="0" dirty="0" err="1" smtClean="0"/>
              <a:t>compliance</a:t>
            </a:r>
            <a:r>
              <a:rPr lang="de-DE" baseline="0" dirty="0" smtClean="0"/>
              <a:t>, not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narrow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understanding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transposition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For</a:t>
            </a:r>
            <a:r>
              <a:rPr lang="de-DE" baseline="0" dirty="0" smtClean="0"/>
              <a:t> WFD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marine </a:t>
            </a:r>
            <a:r>
              <a:rPr lang="de-DE" baseline="0" dirty="0" err="1" smtClean="0"/>
              <a:t>assessments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implementation</a:t>
            </a:r>
            <a:r>
              <a:rPr lang="de-DE" baseline="0" dirty="0" smtClean="0"/>
              <a:t> relevant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expected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status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reports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like</a:t>
            </a:r>
            <a:r>
              <a:rPr lang="de-DE" baseline="0" dirty="0" smtClean="0"/>
              <a:t> 2012 </a:t>
            </a:r>
            <a:r>
              <a:rPr lang="de-DE" baseline="0" dirty="0" err="1" smtClean="0"/>
              <a:t>status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report</a:t>
            </a:r>
            <a:r>
              <a:rPr lang="de-DE" baseline="0" dirty="0" smtClean="0"/>
              <a:t> WFD art. 18)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marine </a:t>
            </a:r>
            <a:r>
              <a:rPr lang="de-DE" baseline="0" dirty="0" err="1" smtClean="0"/>
              <a:t>baseline</a:t>
            </a:r>
            <a:r>
              <a:rPr lang="de-DE" baseline="0" dirty="0" smtClean="0"/>
              <a:t>  art.  ??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Please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compare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elements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initial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assessment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review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assessment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figure</a:t>
            </a:r>
            <a:r>
              <a:rPr lang="de-DE" baseline="0" dirty="0" smtClean="0"/>
              <a:t> 1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SIIF </a:t>
            </a:r>
            <a:r>
              <a:rPr lang="de-DE" baseline="0" dirty="0" err="1" smtClean="0"/>
              <a:t>concept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paper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agree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shown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consistent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role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distribution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between</a:t>
            </a:r>
            <a:r>
              <a:rPr lang="de-DE" baseline="0" dirty="0" smtClean="0"/>
              <a:t> EEA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Env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pretty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clear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Behind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view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policy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cycle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again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whole</a:t>
            </a:r>
            <a:r>
              <a:rPr lang="de-DE" baseline="0" dirty="0" smtClean="0"/>
              <a:t> DPSIR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ist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needs</a:t>
            </a:r>
            <a:r>
              <a:rPr lang="de-DE" baseline="0" dirty="0" smtClean="0"/>
              <a:t> on a </a:t>
            </a:r>
            <a:r>
              <a:rPr lang="de-DE" baseline="0" dirty="0" err="1" smtClean="0"/>
              <a:t>certain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aggregation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level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perform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reasonable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assessment</a:t>
            </a:r>
            <a:r>
              <a:rPr lang="de-DE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5542C-5964-4587-821F-F4EE13FD59CD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64536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5542C-5964-4587-821F-F4EE13FD59CD}" type="slidenum">
              <a:rPr lang="da-DK" smtClean="0"/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64536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8293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60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6308" y="228601"/>
            <a:ext cx="1951892" cy="5864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631" y="228601"/>
            <a:ext cx="5715000" cy="5864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4636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631" y="1628775"/>
            <a:ext cx="3815862" cy="4464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7169" y="1628775"/>
            <a:ext cx="3815862" cy="4464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5864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204162"/>
              </a:gs>
              <a:gs pos="100000">
                <a:srgbClr val="68A1B8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e-AT" altLang="en-US" smtClean="0">
              <a:solidFill>
                <a:srgbClr val="000000"/>
              </a:solidFill>
            </a:endParaRPr>
          </a:p>
        </p:txBody>
      </p:sp>
      <p:sp>
        <p:nvSpPr>
          <p:cNvPr id="4" name="AutoShape 1206"/>
          <p:cNvSpPr>
            <a:spLocks noChangeAspect="1" noChangeArrowheads="1" noTextEdit="1"/>
          </p:cNvSpPr>
          <p:nvPr/>
        </p:nvSpPr>
        <p:spPr bwMode="auto">
          <a:xfrm>
            <a:off x="-1428750" y="4286250"/>
            <a:ext cx="129381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5" name="Picture 454" descr="EEA-logo_whit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50" y="6143625"/>
            <a:ext cx="28606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1434" tIns="45717" rIns="91434" bIns="45717"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654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1" y="2130437"/>
            <a:ext cx="7772400" cy="1470025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rgbClr val="00007E"/>
                </a:solidFill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34" tIns="45717" rIns="91434" bIns="45717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>
                <a:solidFill>
                  <a:srgbClr val="1F497D">
                    <a:lumMod val="75000"/>
                  </a:srgbClr>
                </a:solidFill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45B471-0EB8-4420-97F9-EF134D4E1BC4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333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>
                <a:solidFill>
                  <a:srgbClr val="1F497D">
                    <a:lumMod val="75000"/>
                  </a:srgbClr>
                </a:solidFill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426A5C-B663-4F85-8D9E-FBC2F9865753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909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>
                <a:solidFill>
                  <a:srgbClr val="CC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rgbClr val="00007E"/>
                </a:solidFill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34" tIns="45717" rIns="91434" bIns="45717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6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60353"/>
            <a:ext cx="8316912" cy="1008063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600200"/>
            <a:ext cx="8316912" cy="4349751"/>
          </a:xfrm>
          <a:prstGeom prst="rect">
            <a:avLst/>
          </a:prstGeom>
        </p:spPr>
        <p:txBody>
          <a:bodyPr lIns="91434" tIns="45717" rIns="91434" bIns="45717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900113" y="6237288"/>
            <a:ext cx="5688012" cy="47625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>
                <a:solidFill>
                  <a:srgbClr val="33339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>
                <a:latin typeface="Arial" charset="0"/>
                <a:ea typeface="MS PGothic" pitchFamily="34" charset="-128"/>
              </a:rPr>
              <a:t>Event/ date:</a:t>
            </a:r>
            <a:r>
              <a:rPr lang="en-GB">
                <a:latin typeface="Arial" charset="0"/>
                <a:ea typeface="MS PGothic" pitchFamily="34" charset="-128"/>
              </a:rPr>
              <a:t> Kick-off Water Industry Directives, 16.1.13, Brussels</a:t>
            </a:r>
            <a:endParaRPr lang="cs-CZ">
              <a:latin typeface="Arial" charset="0"/>
              <a:ea typeface="MS PGothic" pitchFamily="34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>
                <a:latin typeface="Arial" charset="0"/>
                <a:ea typeface="MS PGothic" pitchFamily="34" charset="-128"/>
              </a:rPr>
              <a:t>Author:</a:t>
            </a:r>
            <a:r>
              <a:rPr lang="en-GB">
                <a:latin typeface="Arial" charset="0"/>
                <a:ea typeface="MS PGothic" pitchFamily="34" charset="-128"/>
              </a:rPr>
              <a:t> Anita K</a:t>
            </a:r>
            <a:r>
              <a:rPr lang="de-DE">
                <a:latin typeface="Arial" charset="0"/>
                <a:ea typeface="MS PGothic" pitchFamily="34" charset="-128"/>
              </a:rPr>
              <a:t>ü</a:t>
            </a:r>
            <a:r>
              <a:rPr lang="en-GB" err="1">
                <a:latin typeface="Arial" charset="0"/>
                <a:ea typeface="MS PGothic" pitchFamily="34" charset="-128"/>
              </a:rPr>
              <a:t>nitzer</a:t>
            </a:r>
            <a:endParaRPr lang="cs-CZ">
              <a:latin typeface="Arial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2759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204162"/>
              </a:gs>
              <a:gs pos="100000">
                <a:srgbClr val="68A1B8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e-AT" altLang="en-US" smtClean="0">
              <a:solidFill>
                <a:srgbClr val="000000"/>
              </a:solidFill>
            </a:endParaRPr>
          </a:p>
        </p:txBody>
      </p:sp>
      <p:sp>
        <p:nvSpPr>
          <p:cNvPr id="4" name="AutoShape 1206"/>
          <p:cNvSpPr>
            <a:spLocks noChangeAspect="1" noChangeArrowheads="1" noTextEdit="1"/>
          </p:cNvSpPr>
          <p:nvPr/>
        </p:nvSpPr>
        <p:spPr bwMode="auto">
          <a:xfrm>
            <a:off x="-1428750" y="4286250"/>
            <a:ext cx="129381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5" name="Picture 454" descr="EEA-logo_whi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50" y="6143625"/>
            <a:ext cx="28606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75365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806450"/>
            <a:ext cx="83169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565400"/>
            <a:ext cx="8316912" cy="3168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07950" y="6381750"/>
            <a:ext cx="477838" cy="30480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CE42A-6F4D-4DA5-8A52-FFDBCD501412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043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6095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10787337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3603047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27088" y="1600200"/>
            <a:ext cx="4081462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60950" y="1600200"/>
            <a:ext cx="4083050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15967400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11900876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2554221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2255053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1626737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997552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7106995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65963" y="260350"/>
            <a:ext cx="2078037" cy="56896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27088" y="260350"/>
            <a:ext cx="6086475" cy="56896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</p:spTree>
    <p:extLst>
      <p:ext uri="{BB962C8B-B14F-4D97-AF65-F5344CB8AC3E}">
        <p14:creationId xmlns:p14="http://schemas.microsoft.com/office/powerpoint/2010/main" val="3696537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400333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206"/>
          <p:cNvSpPr>
            <a:spLocks noChangeAspect="1" noChangeArrowheads="1" noTextEdit="1"/>
          </p:cNvSpPr>
          <p:nvPr/>
        </p:nvSpPr>
        <p:spPr bwMode="auto">
          <a:xfrm>
            <a:off x="-1428750" y="4286250"/>
            <a:ext cx="129381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454" descr="EEA-logo_whi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237288"/>
            <a:ext cx="28606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2348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8CD862-F8A5-40FB-A507-8363D374A2D1}" type="datetimeFigureOut">
              <a:rPr lang="en-GB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24/10/2013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72B03C-13F8-4CE8-AC23-7374126E0D30}" type="slidenum">
              <a:rPr lang="en-GB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5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631" y="1628775"/>
            <a:ext cx="3815862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7169" y="1628775"/>
            <a:ext cx="3815862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3023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838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931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3827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48558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48576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8" name="Picture 2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754" y="6215066"/>
            <a:ext cx="3244362" cy="62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93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293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631" y="1628775"/>
            <a:ext cx="77724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</a:t>
            </a:r>
          </a:p>
          <a:p>
            <a:pPr lvl="2"/>
            <a:r>
              <a:rPr lang="en-GB" smtClean="0"/>
              <a:t>GA	FGA</a:t>
            </a:r>
          </a:p>
          <a:p>
            <a:pPr lvl="2"/>
            <a:endParaRPr lang="en-GB" smtClean="0"/>
          </a:p>
        </p:txBody>
      </p:sp>
      <p:sp>
        <p:nvSpPr>
          <p:cNvPr id="229382" name="Line 6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29383" name="Picture 7" descr="logo_final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97" y="6215066"/>
            <a:ext cx="1212943" cy="61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7E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533400" indent="-533400" algn="l" rtl="0" eaLnBrk="1" fontAlgn="base" hangingPunct="1">
        <a:spcBef>
          <a:spcPct val="20000"/>
        </a:spcBef>
        <a:spcAft>
          <a:spcPct val="0"/>
        </a:spcAft>
        <a:buClr>
          <a:srgbClr val="00007E"/>
        </a:buClr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Clr>
          <a:srgbClr val="00007E"/>
        </a:buClr>
        <a:buChar char="•"/>
        <a:defRPr sz="2400">
          <a:solidFill>
            <a:schemeClr val="tx2"/>
          </a:solidFill>
          <a:latin typeface="+mn-lt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Clr>
          <a:srgbClr val="00007E"/>
        </a:buClr>
        <a:buChar char="•"/>
        <a:defRPr sz="2400">
          <a:solidFill>
            <a:schemeClr val="tx1"/>
          </a:solidFill>
          <a:latin typeface="+mn-lt"/>
        </a:defRPr>
      </a:lvl3pPr>
      <a:lvl4pPr marL="1752600" indent="-3810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098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670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242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814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386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04162"/>
            </a:gs>
            <a:gs pos="100000">
              <a:srgbClr val="8EB1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54" descr="EEA-logo_white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50" y="6143625"/>
            <a:ext cx="28606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37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</p:sldLayoutIdLst>
  <p:timing>
    <p:tnLst>
      <p:par>
        <p:cTn id="1" dur="indefinite" restart="never" nodeType="tmRoot"/>
      </p:par>
    </p:tnLst>
  </p:timing>
  <p:txStyles>
    <p:titleStyle>
      <a:lvl1pPr marL="176213" indent="-176213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MS PGothic" pitchFamily="34" charset="-128"/>
          <a:cs typeface="ＭＳ Ｐゴシック" charset="0"/>
        </a:defRPr>
      </a:lvl1pPr>
      <a:lvl2pPr marL="176213" indent="-176213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MS PGothic" pitchFamily="34" charset="-128"/>
          <a:cs typeface="ＭＳ Ｐゴシック" charset="0"/>
        </a:defRPr>
      </a:lvl2pPr>
      <a:lvl3pPr marL="176213" indent="-176213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MS PGothic" pitchFamily="34" charset="-128"/>
          <a:cs typeface="ＭＳ Ｐゴシック" charset="0"/>
        </a:defRPr>
      </a:lvl3pPr>
      <a:lvl4pPr marL="176213" indent="-176213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MS PGothic" pitchFamily="34" charset="-128"/>
          <a:cs typeface="ＭＳ Ｐゴシック" charset="0"/>
        </a:defRPr>
      </a:lvl4pPr>
      <a:lvl5pPr marL="176213" indent="-176213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169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6pPr>
      <a:lvl7pPr marL="914337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7pPr>
      <a:lvl8pPr marL="1371506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8pPr>
      <a:lvl9pPr marL="1828675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9pPr>
    </p:titleStyle>
    <p:bodyStyle>
      <a:lvl1pPr marL="227013" indent="-22701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Arial" charset="0"/>
          <a:ea typeface="MS PGothic" pitchFamily="34" charset="-128"/>
          <a:cs typeface="ＭＳ Ｐゴシック" charset="0"/>
        </a:defRPr>
      </a:lvl1pPr>
      <a:lvl2pPr marL="684213" indent="-22701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Arial" charset="0"/>
          <a:ea typeface="MS PGothic" pitchFamily="34" charset="-128"/>
        </a:defRPr>
      </a:lvl2pPr>
      <a:lvl3pPr marL="1141413" indent="-22701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Arial" charset="0"/>
          <a:ea typeface="MS PGothic" pitchFamily="34" charset="-128"/>
        </a:defRPr>
      </a:lvl3pPr>
      <a:lvl4pPr marL="1598613" indent="-22701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000">
          <a:solidFill>
            <a:schemeClr val="bg1"/>
          </a:solidFill>
          <a:latin typeface="Arial" charset="0"/>
          <a:ea typeface="MS PGothic" pitchFamily="34" charset="-128"/>
        </a:defRPr>
      </a:lvl4pPr>
      <a:lvl5pPr marL="2055813" indent="-227013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000">
          <a:solidFill>
            <a:schemeClr val="bg1"/>
          </a:solidFill>
          <a:latin typeface="Arial" charset="0"/>
          <a:ea typeface="MS PGothic" pitchFamily="34" charset="-128"/>
        </a:defRPr>
      </a:lvl5pPr>
      <a:lvl6pPr marL="2514428" indent="-228584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6pPr>
      <a:lvl7pPr marL="2971597" indent="-228584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7pPr>
      <a:lvl8pPr marL="3428766" indent="-228584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8pPr>
      <a:lvl9pPr marL="3885935" indent="-228584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9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7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6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5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43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12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82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50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260350"/>
            <a:ext cx="831691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600200"/>
            <a:ext cx="8316912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 předlohy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  <a:p>
            <a:pPr lvl="3"/>
            <a:r>
              <a:rPr lang="cs-CZ" altLang="en-US" smtClean="0"/>
              <a:t>Čtvrtá úroveň</a:t>
            </a:r>
          </a:p>
          <a:p>
            <a:pPr lvl="4"/>
            <a:r>
              <a:rPr lang="cs-CZ" altLang="en-US" smtClean="0"/>
              <a:t>Pátá úroveň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00113" y="6237288"/>
            <a:ext cx="540067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1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>
                <a:solidFill>
                  <a:srgbClr val="333399"/>
                </a:solidFill>
              </a:rPr>
              <a:t>Event/ date: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>
                <a:solidFill>
                  <a:srgbClr val="333399"/>
                </a:solidFill>
              </a:rPr>
              <a:t>Author: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7950" y="6381750"/>
            <a:ext cx="4778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4DF9C990-4391-42CF-BF5B-4D3C1758541F}" type="slidenum">
              <a:rPr lang="cs-CZ" altLang="en-US" sz="140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 altLang="en-US" sz="1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0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hlink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04162"/>
            </a:gs>
            <a:gs pos="100000">
              <a:srgbClr val="8EB1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204162"/>
              </a:gs>
              <a:gs pos="100000">
                <a:srgbClr val="68A1B8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AT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46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</p:sldLayoutIdLst>
  <p:timing>
    <p:tnLst>
      <p:par>
        <p:cTn id="1" dur="indefinite" restart="never" nodeType="tmRoot"/>
      </p:par>
    </p:tnLst>
  </p:timing>
  <p:txStyles>
    <p:titleStyle>
      <a:lvl1pPr marL="177800" indent="-177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+mj-ea"/>
          <a:cs typeface="+mj-cs"/>
        </a:defRPr>
      </a:lvl1pPr>
      <a:lvl2pPr marL="177800" indent="-177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2pPr>
      <a:lvl3pPr marL="177800" indent="-177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3pPr>
      <a:lvl4pPr marL="177800" indent="-177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4pPr>
      <a:lvl5pPr marL="177800" indent="-177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 Unicode MS" pitchFamily="34" charset="-128"/>
        </a:defRPr>
      </a:lvl9pPr>
    </p:titleStyle>
    <p:bodyStyle>
      <a:lvl1pPr marL="2286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Arial" pitchFamily="34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Arial" pitchFamily="34" charset="0"/>
        </a:defRPr>
      </a:lvl2pPr>
      <a:lvl3pPr marL="11430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Arial" pitchFamily="34" charset="0"/>
        </a:defRPr>
      </a:lvl3pPr>
      <a:lvl4pPr marL="16002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000">
          <a:solidFill>
            <a:schemeClr val="bg1"/>
          </a:solidFill>
          <a:latin typeface="Arial" pitchFamily="34" charset="0"/>
        </a:defRPr>
      </a:lvl4pPr>
      <a:lvl5pPr marL="20574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1"/>
        </a:buClr>
        <a:buChar char="•"/>
        <a:defRPr sz="2000">
          <a:solidFill>
            <a:schemeClr val="bg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B4CB4C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4" Type="http://schemas.openxmlformats.org/officeDocument/2006/relationships/hyperlink" Target="mailto:bo.jacobsen@eea.europa.e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://www.eea.europa.eu/data-and-maps/indicators/emission-intensity-of-domestic-sector/assessment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www.eea.europa.eu/data-and-maps/uwwtd/interactive-maps/urban-waste-water-treatment-directive-viewer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a.europa.eu/data-and-maps/uwwtd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4" Type="http://schemas.openxmlformats.org/officeDocument/2006/relationships/hyperlink" Target="http://www.eea.europa.eu/data-and-maps/uwwtd/waste-water-infrastructure/urban-waste-water-treatment-plant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B742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0" rIns="0" bIns="36000" anchor="b"/>
          <a:lstStyle/>
          <a:p>
            <a:pPr marL="177800" indent="-177800" fontAlgn="base">
              <a:spcBef>
                <a:spcPct val="0"/>
              </a:spcBef>
              <a:spcAft>
                <a:spcPct val="0"/>
              </a:spcAft>
            </a:pPr>
            <a:endParaRPr lang="en-GB" sz="280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B742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0" rIns="0" bIns="36000" anchor="b"/>
          <a:lstStyle/>
          <a:p>
            <a:pPr marL="177800" indent="-177800" fontAlgn="base">
              <a:spcBef>
                <a:spcPct val="0"/>
              </a:spcBef>
              <a:spcAft>
                <a:spcPct val="0"/>
              </a:spcAft>
            </a:pPr>
            <a:endParaRPr lang="en-GB" sz="280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077" name="Rectangle 17"/>
          <p:cNvSpPr>
            <a:spLocks noChangeArrowheads="1"/>
          </p:cNvSpPr>
          <p:nvPr/>
        </p:nvSpPr>
        <p:spPr bwMode="auto">
          <a:xfrm>
            <a:off x="0" y="0"/>
            <a:ext cx="8893175" cy="6065838"/>
          </a:xfrm>
          <a:prstGeom prst="rect">
            <a:avLst/>
          </a:prstGeom>
          <a:gradFill rotWithShape="1">
            <a:gsLst>
              <a:gs pos="0">
                <a:srgbClr val="204162"/>
              </a:gs>
              <a:gs pos="100000">
                <a:srgbClr val="BBD5D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A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8" name="Rectangle 798"/>
          <p:cNvSpPr>
            <a:spLocks noChangeArrowheads="1"/>
          </p:cNvSpPr>
          <p:nvPr/>
        </p:nvSpPr>
        <p:spPr bwMode="auto">
          <a:xfrm>
            <a:off x="0" y="2636838"/>
            <a:ext cx="8640763" cy="2841674"/>
          </a:xfrm>
          <a:prstGeom prst="rect">
            <a:avLst/>
          </a:prstGeom>
          <a:solidFill>
            <a:srgbClr val="20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9" name="Rectangle 799"/>
          <p:cNvSpPr>
            <a:spLocks noChangeArrowheads="1"/>
          </p:cNvSpPr>
          <p:nvPr/>
        </p:nvSpPr>
        <p:spPr bwMode="auto">
          <a:xfrm>
            <a:off x="8893175" y="2636838"/>
            <a:ext cx="250825" cy="2232025"/>
          </a:xfrm>
          <a:prstGeom prst="rect">
            <a:avLst/>
          </a:prstGeom>
          <a:solidFill>
            <a:srgbClr val="20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081" name="Group 1194"/>
          <p:cNvGrpSpPr>
            <a:grpSpLocks/>
          </p:cNvGrpSpPr>
          <p:nvPr/>
        </p:nvGrpSpPr>
        <p:grpSpPr bwMode="auto">
          <a:xfrm>
            <a:off x="6011863" y="6237288"/>
            <a:ext cx="2860675" cy="576262"/>
            <a:chOff x="3913" y="3829"/>
            <a:chExt cx="1847" cy="372"/>
          </a:xfrm>
        </p:grpSpPr>
        <p:sp>
          <p:nvSpPr>
            <p:cNvPr id="3084" name="Freeform 1195"/>
            <p:cNvSpPr>
              <a:spLocks/>
            </p:cNvSpPr>
            <p:nvPr/>
          </p:nvSpPr>
          <p:spPr bwMode="auto">
            <a:xfrm>
              <a:off x="3913" y="3983"/>
              <a:ext cx="50" cy="73"/>
            </a:xfrm>
            <a:custGeom>
              <a:avLst/>
              <a:gdLst>
                <a:gd name="T0" fmla="*/ 0 w 50"/>
                <a:gd name="T1" fmla="*/ 0 h 72"/>
                <a:gd name="T2" fmla="*/ 0 w 50"/>
                <a:gd name="T3" fmla="*/ 97 h 72"/>
                <a:gd name="T4" fmla="*/ 50 w 50"/>
                <a:gd name="T5" fmla="*/ 97 h 72"/>
                <a:gd name="T6" fmla="*/ 50 w 50"/>
                <a:gd name="T7" fmla="*/ 86 h 72"/>
                <a:gd name="T8" fmla="*/ 13 w 50"/>
                <a:gd name="T9" fmla="*/ 86 h 72"/>
                <a:gd name="T10" fmla="*/ 13 w 50"/>
                <a:gd name="T11" fmla="*/ 67 h 72"/>
                <a:gd name="T12" fmla="*/ 46 w 50"/>
                <a:gd name="T13" fmla="*/ 67 h 72"/>
                <a:gd name="T14" fmla="*/ 46 w 50"/>
                <a:gd name="T15" fmla="*/ 30 h 72"/>
                <a:gd name="T16" fmla="*/ 13 w 50"/>
                <a:gd name="T17" fmla="*/ 30 h 72"/>
                <a:gd name="T18" fmla="*/ 13 w 50"/>
                <a:gd name="T19" fmla="*/ 12 h 72"/>
                <a:gd name="T20" fmla="*/ 47 w 50"/>
                <a:gd name="T21" fmla="*/ 12 h 72"/>
                <a:gd name="T22" fmla="*/ 47 w 50"/>
                <a:gd name="T23" fmla="*/ 0 h 72"/>
                <a:gd name="T24" fmla="*/ 0 w 50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0" h="72">
                  <a:moveTo>
                    <a:pt x="0" y="0"/>
                  </a:moveTo>
                  <a:lnTo>
                    <a:pt x="0" y="72"/>
                  </a:lnTo>
                  <a:lnTo>
                    <a:pt x="50" y="72"/>
                  </a:lnTo>
                  <a:lnTo>
                    <a:pt x="50" y="61"/>
                  </a:lnTo>
                  <a:lnTo>
                    <a:pt x="13" y="61"/>
                  </a:lnTo>
                  <a:lnTo>
                    <a:pt x="13" y="42"/>
                  </a:lnTo>
                  <a:lnTo>
                    <a:pt x="46" y="42"/>
                  </a:lnTo>
                  <a:lnTo>
                    <a:pt x="46" y="30"/>
                  </a:lnTo>
                  <a:lnTo>
                    <a:pt x="13" y="30"/>
                  </a:lnTo>
                  <a:lnTo>
                    <a:pt x="13" y="12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85" name="Freeform 1196"/>
            <p:cNvSpPr>
              <a:spLocks/>
            </p:cNvSpPr>
            <p:nvPr/>
          </p:nvSpPr>
          <p:spPr bwMode="auto">
            <a:xfrm>
              <a:off x="3972" y="4007"/>
              <a:ext cx="43" cy="48"/>
            </a:xfrm>
            <a:custGeom>
              <a:avLst/>
              <a:gdLst>
                <a:gd name="T0" fmla="*/ 22 w 44"/>
                <a:gd name="T1" fmla="*/ 48 h 48"/>
                <a:gd name="T2" fmla="*/ 22 w 44"/>
                <a:gd name="T3" fmla="*/ 48 h 48"/>
                <a:gd name="T4" fmla="*/ 22 w 44"/>
                <a:gd name="T5" fmla="*/ 40 h 48"/>
                <a:gd name="T6" fmla="*/ 22 w 44"/>
                <a:gd name="T7" fmla="*/ 40 h 48"/>
                <a:gd name="T8" fmla="*/ 22 w 44"/>
                <a:gd name="T9" fmla="*/ 40 h 48"/>
                <a:gd name="T10" fmla="*/ 22 w 44"/>
                <a:gd name="T11" fmla="*/ 44 h 48"/>
                <a:gd name="T12" fmla="*/ 22 w 44"/>
                <a:gd name="T13" fmla="*/ 47 h 48"/>
                <a:gd name="T14" fmla="*/ 22 w 44"/>
                <a:gd name="T15" fmla="*/ 48 h 48"/>
                <a:gd name="T16" fmla="*/ 17 w 44"/>
                <a:gd name="T17" fmla="*/ 48 h 48"/>
                <a:gd name="T18" fmla="*/ 17 w 44"/>
                <a:gd name="T19" fmla="*/ 48 h 48"/>
                <a:gd name="T20" fmla="*/ 13 w 44"/>
                <a:gd name="T21" fmla="*/ 48 h 48"/>
                <a:gd name="T22" fmla="*/ 9 w 44"/>
                <a:gd name="T23" fmla="*/ 47 h 48"/>
                <a:gd name="T24" fmla="*/ 3 w 44"/>
                <a:gd name="T25" fmla="*/ 44 h 48"/>
                <a:gd name="T26" fmla="*/ 0 w 44"/>
                <a:gd name="T27" fmla="*/ 37 h 48"/>
                <a:gd name="T28" fmla="*/ 0 w 44"/>
                <a:gd name="T29" fmla="*/ 31 h 48"/>
                <a:gd name="T30" fmla="*/ 0 w 44"/>
                <a:gd name="T31" fmla="*/ 0 h 48"/>
                <a:gd name="T32" fmla="*/ 12 w 44"/>
                <a:gd name="T33" fmla="*/ 0 h 48"/>
                <a:gd name="T34" fmla="*/ 12 w 44"/>
                <a:gd name="T35" fmla="*/ 23 h 48"/>
                <a:gd name="T36" fmla="*/ 12 w 44"/>
                <a:gd name="T37" fmla="*/ 23 h 48"/>
                <a:gd name="T38" fmla="*/ 12 w 44"/>
                <a:gd name="T39" fmla="*/ 29 h 48"/>
                <a:gd name="T40" fmla="*/ 13 w 44"/>
                <a:gd name="T41" fmla="*/ 34 h 48"/>
                <a:gd name="T42" fmla="*/ 14 w 44"/>
                <a:gd name="T43" fmla="*/ 37 h 48"/>
                <a:gd name="T44" fmla="*/ 17 w 44"/>
                <a:gd name="T45" fmla="*/ 38 h 48"/>
                <a:gd name="T46" fmla="*/ 20 w 44"/>
                <a:gd name="T47" fmla="*/ 38 h 48"/>
                <a:gd name="T48" fmla="*/ 20 w 44"/>
                <a:gd name="T49" fmla="*/ 38 h 48"/>
                <a:gd name="T50" fmla="*/ 22 w 44"/>
                <a:gd name="T51" fmla="*/ 37 h 48"/>
                <a:gd name="T52" fmla="*/ 22 w 44"/>
                <a:gd name="T53" fmla="*/ 35 h 48"/>
                <a:gd name="T54" fmla="*/ 22 w 44"/>
                <a:gd name="T55" fmla="*/ 31 h 48"/>
                <a:gd name="T56" fmla="*/ 22 w 44"/>
                <a:gd name="T57" fmla="*/ 26 h 48"/>
                <a:gd name="T58" fmla="*/ 22 w 44"/>
                <a:gd name="T59" fmla="*/ 0 h 48"/>
                <a:gd name="T60" fmla="*/ 22 w 44"/>
                <a:gd name="T61" fmla="*/ 0 h 48"/>
                <a:gd name="T62" fmla="*/ 22 w 44"/>
                <a:gd name="T63" fmla="*/ 48 h 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48">
                  <a:moveTo>
                    <a:pt x="44" y="48"/>
                  </a:moveTo>
                  <a:lnTo>
                    <a:pt x="32" y="48"/>
                  </a:lnTo>
                  <a:lnTo>
                    <a:pt x="32" y="40"/>
                  </a:lnTo>
                  <a:lnTo>
                    <a:pt x="29" y="44"/>
                  </a:lnTo>
                  <a:lnTo>
                    <a:pt x="26" y="47"/>
                  </a:lnTo>
                  <a:lnTo>
                    <a:pt x="22" y="48"/>
                  </a:lnTo>
                  <a:lnTo>
                    <a:pt x="17" y="48"/>
                  </a:lnTo>
                  <a:lnTo>
                    <a:pt x="13" y="48"/>
                  </a:lnTo>
                  <a:lnTo>
                    <a:pt x="9" y="47"/>
                  </a:lnTo>
                  <a:lnTo>
                    <a:pt x="3" y="44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12" y="29"/>
                  </a:lnTo>
                  <a:lnTo>
                    <a:pt x="13" y="34"/>
                  </a:lnTo>
                  <a:lnTo>
                    <a:pt x="14" y="37"/>
                  </a:lnTo>
                  <a:lnTo>
                    <a:pt x="17" y="38"/>
                  </a:lnTo>
                  <a:lnTo>
                    <a:pt x="20" y="38"/>
                  </a:lnTo>
                  <a:lnTo>
                    <a:pt x="25" y="37"/>
                  </a:lnTo>
                  <a:lnTo>
                    <a:pt x="29" y="35"/>
                  </a:lnTo>
                  <a:lnTo>
                    <a:pt x="31" y="31"/>
                  </a:lnTo>
                  <a:lnTo>
                    <a:pt x="31" y="26"/>
                  </a:lnTo>
                  <a:lnTo>
                    <a:pt x="31" y="0"/>
                  </a:lnTo>
                  <a:lnTo>
                    <a:pt x="44" y="0"/>
                  </a:lnTo>
                  <a:lnTo>
                    <a:pt x="44" y="48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86" name="Freeform 1197"/>
            <p:cNvSpPr>
              <a:spLocks/>
            </p:cNvSpPr>
            <p:nvPr/>
          </p:nvSpPr>
          <p:spPr bwMode="auto">
            <a:xfrm>
              <a:off x="4028" y="4005"/>
              <a:ext cx="30" cy="50"/>
            </a:xfrm>
            <a:custGeom>
              <a:avLst/>
              <a:gdLst>
                <a:gd name="T0" fmla="*/ 0 w 30"/>
                <a:gd name="T1" fmla="*/ 2 h 50"/>
                <a:gd name="T2" fmla="*/ 13 w 30"/>
                <a:gd name="T3" fmla="*/ 2 h 50"/>
                <a:gd name="T4" fmla="*/ 13 w 30"/>
                <a:gd name="T5" fmla="*/ 9 h 50"/>
                <a:gd name="T6" fmla="*/ 13 w 30"/>
                <a:gd name="T7" fmla="*/ 9 h 50"/>
                <a:gd name="T8" fmla="*/ 13 w 30"/>
                <a:gd name="T9" fmla="*/ 9 h 50"/>
                <a:gd name="T10" fmla="*/ 14 w 30"/>
                <a:gd name="T11" fmla="*/ 6 h 50"/>
                <a:gd name="T12" fmla="*/ 19 w 30"/>
                <a:gd name="T13" fmla="*/ 3 h 50"/>
                <a:gd name="T14" fmla="*/ 22 w 30"/>
                <a:gd name="T15" fmla="*/ 2 h 50"/>
                <a:gd name="T16" fmla="*/ 26 w 30"/>
                <a:gd name="T17" fmla="*/ 0 h 50"/>
                <a:gd name="T18" fmla="*/ 26 w 30"/>
                <a:gd name="T19" fmla="*/ 0 h 50"/>
                <a:gd name="T20" fmla="*/ 30 w 30"/>
                <a:gd name="T21" fmla="*/ 2 h 50"/>
                <a:gd name="T22" fmla="*/ 30 w 30"/>
                <a:gd name="T23" fmla="*/ 12 h 50"/>
                <a:gd name="T24" fmla="*/ 30 w 30"/>
                <a:gd name="T25" fmla="*/ 12 h 50"/>
                <a:gd name="T26" fmla="*/ 25 w 30"/>
                <a:gd name="T27" fmla="*/ 12 h 50"/>
                <a:gd name="T28" fmla="*/ 25 w 30"/>
                <a:gd name="T29" fmla="*/ 12 h 50"/>
                <a:gd name="T30" fmla="*/ 22 w 30"/>
                <a:gd name="T31" fmla="*/ 12 h 50"/>
                <a:gd name="T32" fmla="*/ 19 w 30"/>
                <a:gd name="T33" fmla="*/ 14 h 50"/>
                <a:gd name="T34" fmla="*/ 14 w 30"/>
                <a:gd name="T35" fmla="*/ 17 h 50"/>
                <a:gd name="T36" fmla="*/ 13 w 30"/>
                <a:gd name="T37" fmla="*/ 21 h 50"/>
                <a:gd name="T38" fmla="*/ 13 w 30"/>
                <a:gd name="T39" fmla="*/ 24 h 50"/>
                <a:gd name="T40" fmla="*/ 13 w 30"/>
                <a:gd name="T41" fmla="*/ 50 h 50"/>
                <a:gd name="T42" fmla="*/ 0 w 30"/>
                <a:gd name="T43" fmla="*/ 50 h 50"/>
                <a:gd name="T44" fmla="*/ 0 w 30"/>
                <a:gd name="T45" fmla="*/ 2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" h="50">
                  <a:moveTo>
                    <a:pt x="0" y="2"/>
                  </a:moveTo>
                  <a:lnTo>
                    <a:pt x="13" y="2"/>
                  </a:lnTo>
                  <a:lnTo>
                    <a:pt x="13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0" y="12"/>
                  </a:lnTo>
                  <a:lnTo>
                    <a:pt x="25" y="12"/>
                  </a:lnTo>
                  <a:lnTo>
                    <a:pt x="22" y="12"/>
                  </a:lnTo>
                  <a:lnTo>
                    <a:pt x="19" y="14"/>
                  </a:lnTo>
                  <a:lnTo>
                    <a:pt x="14" y="17"/>
                  </a:lnTo>
                  <a:lnTo>
                    <a:pt x="13" y="21"/>
                  </a:lnTo>
                  <a:lnTo>
                    <a:pt x="13" y="24"/>
                  </a:lnTo>
                  <a:lnTo>
                    <a:pt x="13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87" name="Freeform 1198"/>
            <p:cNvSpPr>
              <a:spLocks noEditPoints="1"/>
            </p:cNvSpPr>
            <p:nvPr/>
          </p:nvSpPr>
          <p:spPr bwMode="auto">
            <a:xfrm>
              <a:off x="4063" y="4005"/>
              <a:ext cx="51" cy="50"/>
            </a:xfrm>
            <a:custGeom>
              <a:avLst/>
              <a:gdLst>
                <a:gd name="T0" fmla="*/ 25 w 51"/>
                <a:gd name="T1" fmla="*/ 40 h 50"/>
                <a:gd name="T2" fmla="*/ 25 w 51"/>
                <a:gd name="T3" fmla="*/ 40 h 50"/>
                <a:gd name="T4" fmla="*/ 31 w 51"/>
                <a:gd name="T5" fmla="*/ 39 h 50"/>
                <a:gd name="T6" fmla="*/ 37 w 51"/>
                <a:gd name="T7" fmla="*/ 36 h 50"/>
                <a:gd name="T8" fmla="*/ 38 w 51"/>
                <a:gd name="T9" fmla="*/ 31 h 50"/>
                <a:gd name="T10" fmla="*/ 40 w 51"/>
                <a:gd name="T11" fmla="*/ 25 h 50"/>
                <a:gd name="T12" fmla="*/ 40 w 51"/>
                <a:gd name="T13" fmla="*/ 25 h 50"/>
                <a:gd name="T14" fmla="*/ 38 w 51"/>
                <a:gd name="T15" fmla="*/ 21 h 50"/>
                <a:gd name="T16" fmla="*/ 37 w 51"/>
                <a:gd name="T17" fmla="*/ 15 h 50"/>
                <a:gd name="T18" fmla="*/ 31 w 51"/>
                <a:gd name="T19" fmla="*/ 12 h 50"/>
                <a:gd name="T20" fmla="*/ 25 w 51"/>
                <a:gd name="T21" fmla="*/ 11 h 50"/>
                <a:gd name="T22" fmla="*/ 25 w 51"/>
                <a:gd name="T23" fmla="*/ 11 h 50"/>
                <a:gd name="T24" fmla="*/ 19 w 51"/>
                <a:gd name="T25" fmla="*/ 12 h 50"/>
                <a:gd name="T26" fmla="*/ 15 w 51"/>
                <a:gd name="T27" fmla="*/ 15 h 50"/>
                <a:gd name="T28" fmla="*/ 13 w 51"/>
                <a:gd name="T29" fmla="*/ 21 h 50"/>
                <a:gd name="T30" fmla="*/ 12 w 51"/>
                <a:gd name="T31" fmla="*/ 25 h 50"/>
                <a:gd name="T32" fmla="*/ 12 w 51"/>
                <a:gd name="T33" fmla="*/ 25 h 50"/>
                <a:gd name="T34" fmla="*/ 13 w 51"/>
                <a:gd name="T35" fmla="*/ 31 h 50"/>
                <a:gd name="T36" fmla="*/ 15 w 51"/>
                <a:gd name="T37" fmla="*/ 36 h 50"/>
                <a:gd name="T38" fmla="*/ 19 w 51"/>
                <a:gd name="T39" fmla="*/ 39 h 50"/>
                <a:gd name="T40" fmla="*/ 25 w 51"/>
                <a:gd name="T41" fmla="*/ 40 h 50"/>
                <a:gd name="T42" fmla="*/ 25 w 51"/>
                <a:gd name="T43" fmla="*/ 0 h 50"/>
                <a:gd name="T44" fmla="*/ 25 w 51"/>
                <a:gd name="T45" fmla="*/ 0 h 50"/>
                <a:gd name="T46" fmla="*/ 31 w 51"/>
                <a:gd name="T47" fmla="*/ 0 h 50"/>
                <a:gd name="T48" fmla="*/ 35 w 51"/>
                <a:gd name="T49" fmla="*/ 2 h 50"/>
                <a:gd name="T50" fmla="*/ 40 w 51"/>
                <a:gd name="T51" fmla="*/ 5 h 50"/>
                <a:gd name="T52" fmla="*/ 44 w 51"/>
                <a:gd name="T53" fmla="*/ 8 h 50"/>
                <a:gd name="T54" fmla="*/ 47 w 51"/>
                <a:gd name="T55" fmla="*/ 11 h 50"/>
                <a:gd name="T56" fmla="*/ 50 w 51"/>
                <a:gd name="T57" fmla="*/ 15 h 50"/>
                <a:gd name="T58" fmla="*/ 51 w 51"/>
                <a:gd name="T59" fmla="*/ 21 h 50"/>
                <a:gd name="T60" fmla="*/ 51 w 51"/>
                <a:gd name="T61" fmla="*/ 25 h 50"/>
                <a:gd name="T62" fmla="*/ 51 w 51"/>
                <a:gd name="T63" fmla="*/ 25 h 50"/>
                <a:gd name="T64" fmla="*/ 51 w 51"/>
                <a:gd name="T65" fmla="*/ 31 h 50"/>
                <a:gd name="T66" fmla="*/ 50 w 51"/>
                <a:gd name="T67" fmla="*/ 36 h 50"/>
                <a:gd name="T68" fmla="*/ 47 w 51"/>
                <a:gd name="T69" fmla="*/ 40 h 50"/>
                <a:gd name="T70" fmla="*/ 44 w 51"/>
                <a:gd name="T71" fmla="*/ 45 h 50"/>
                <a:gd name="T72" fmla="*/ 40 w 51"/>
                <a:gd name="T73" fmla="*/ 47 h 50"/>
                <a:gd name="T74" fmla="*/ 35 w 51"/>
                <a:gd name="T75" fmla="*/ 49 h 50"/>
                <a:gd name="T76" fmla="*/ 31 w 51"/>
                <a:gd name="T77" fmla="*/ 50 h 50"/>
                <a:gd name="T78" fmla="*/ 25 w 51"/>
                <a:gd name="T79" fmla="*/ 50 h 50"/>
                <a:gd name="T80" fmla="*/ 25 w 51"/>
                <a:gd name="T81" fmla="*/ 50 h 50"/>
                <a:gd name="T82" fmla="*/ 20 w 51"/>
                <a:gd name="T83" fmla="*/ 50 h 50"/>
                <a:gd name="T84" fmla="*/ 16 w 51"/>
                <a:gd name="T85" fmla="*/ 49 h 50"/>
                <a:gd name="T86" fmla="*/ 10 w 51"/>
                <a:gd name="T87" fmla="*/ 47 h 50"/>
                <a:gd name="T88" fmla="*/ 7 w 51"/>
                <a:gd name="T89" fmla="*/ 45 h 50"/>
                <a:gd name="T90" fmla="*/ 4 w 51"/>
                <a:gd name="T91" fmla="*/ 40 h 50"/>
                <a:gd name="T92" fmla="*/ 1 w 51"/>
                <a:gd name="T93" fmla="*/ 36 h 50"/>
                <a:gd name="T94" fmla="*/ 0 w 51"/>
                <a:gd name="T95" fmla="*/ 31 h 50"/>
                <a:gd name="T96" fmla="*/ 0 w 51"/>
                <a:gd name="T97" fmla="*/ 25 h 50"/>
                <a:gd name="T98" fmla="*/ 0 w 51"/>
                <a:gd name="T99" fmla="*/ 25 h 50"/>
                <a:gd name="T100" fmla="*/ 0 w 51"/>
                <a:gd name="T101" fmla="*/ 21 h 50"/>
                <a:gd name="T102" fmla="*/ 1 w 51"/>
                <a:gd name="T103" fmla="*/ 15 h 50"/>
                <a:gd name="T104" fmla="*/ 4 w 51"/>
                <a:gd name="T105" fmla="*/ 11 h 50"/>
                <a:gd name="T106" fmla="*/ 7 w 51"/>
                <a:gd name="T107" fmla="*/ 8 h 50"/>
                <a:gd name="T108" fmla="*/ 10 w 51"/>
                <a:gd name="T109" fmla="*/ 5 h 50"/>
                <a:gd name="T110" fmla="*/ 16 w 51"/>
                <a:gd name="T111" fmla="*/ 2 h 50"/>
                <a:gd name="T112" fmla="*/ 20 w 51"/>
                <a:gd name="T113" fmla="*/ 0 h 50"/>
                <a:gd name="T114" fmla="*/ 25 w 51"/>
                <a:gd name="T115" fmla="*/ 0 h 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1" h="50">
                  <a:moveTo>
                    <a:pt x="25" y="40"/>
                  </a:moveTo>
                  <a:lnTo>
                    <a:pt x="25" y="40"/>
                  </a:lnTo>
                  <a:lnTo>
                    <a:pt x="31" y="39"/>
                  </a:lnTo>
                  <a:lnTo>
                    <a:pt x="37" y="36"/>
                  </a:lnTo>
                  <a:lnTo>
                    <a:pt x="38" y="31"/>
                  </a:lnTo>
                  <a:lnTo>
                    <a:pt x="40" y="25"/>
                  </a:lnTo>
                  <a:lnTo>
                    <a:pt x="38" y="21"/>
                  </a:lnTo>
                  <a:lnTo>
                    <a:pt x="37" y="15"/>
                  </a:lnTo>
                  <a:lnTo>
                    <a:pt x="31" y="12"/>
                  </a:lnTo>
                  <a:lnTo>
                    <a:pt x="25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1"/>
                  </a:lnTo>
                  <a:lnTo>
                    <a:pt x="12" y="25"/>
                  </a:lnTo>
                  <a:lnTo>
                    <a:pt x="13" y="31"/>
                  </a:lnTo>
                  <a:lnTo>
                    <a:pt x="15" y="36"/>
                  </a:lnTo>
                  <a:lnTo>
                    <a:pt x="19" y="39"/>
                  </a:lnTo>
                  <a:lnTo>
                    <a:pt x="25" y="40"/>
                  </a:lnTo>
                  <a:close/>
                  <a:moveTo>
                    <a:pt x="25" y="0"/>
                  </a:moveTo>
                  <a:lnTo>
                    <a:pt x="25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0" y="5"/>
                  </a:lnTo>
                  <a:lnTo>
                    <a:pt x="44" y="8"/>
                  </a:lnTo>
                  <a:lnTo>
                    <a:pt x="47" y="11"/>
                  </a:lnTo>
                  <a:lnTo>
                    <a:pt x="50" y="15"/>
                  </a:lnTo>
                  <a:lnTo>
                    <a:pt x="51" y="21"/>
                  </a:lnTo>
                  <a:lnTo>
                    <a:pt x="51" y="25"/>
                  </a:lnTo>
                  <a:lnTo>
                    <a:pt x="51" y="31"/>
                  </a:lnTo>
                  <a:lnTo>
                    <a:pt x="50" y="36"/>
                  </a:lnTo>
                  <a:lnTo>
                    <a:pt x="47" y="40"/>
                  </a:lnTo>
                  <a:lnTo>
                    <a:pt x="44" y="45"/>
                  </a:lnTo>
                  <a:lnTo>
                    <a:pt x="40" y="47"/>
                  </a:lnTo>
                  <a:lnTo>
                    <a:pt x="35" y="49"/>
                  </a:lnTo>
                  <a:lnTo>
                    <a:pt x="31" y="50"/>
                  </a:lnTo>
                  <a:lnTo>
                    <a:pt x="25" y="50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0" y="47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88" name="Freeform 1199"/>
            <p:cNvSpPr>
              <a:spLocks noEditPoints="1"/>
            </p:cNvSpPr>
            <p:nvPr/>
          </p:nvSpPr>
          <p:spPr bwMode="auto">
            <a:xfrm>
              <a:off x="4123" y="4005"/>
              <a:ext cx="53" cy="72"/>
            </a:xfrm>
            <a:custGeom>
              <a:avLst/>
              <a:gdLst>
                <a:gd name="T0" fmla="*/ 27 w 53"/>
                <a:gd name="T1" fmla="*/ 11 h 72"/>
                <a:gd name="T2" fmla="*/ 27 w 53"/>
                <a:gd name="T3" fmla="*/ 11 h 72"/>
                <a:gd name="T4" fmla="*/ 21 w 53"/>
                <a:gd name="T5" fmla="*/ 12 h 72"/>
                <a:gd name="T6" fmla="*/ 16 w 53"/>
                <a:gd name="T7" fmla="*/ 15 h 72"/>
                <a:gd name="T8" fmla="*/ 13 w 53"/>
                <a:gd name="T9" fmla="*/ 21 h 72"/>
                <a:gd name="T10" fmla="*/ 12 w 53"/>
                <a:gd name="T11" fmla="*/ 25 h 72"/>
                <a:gd name="T12" fmla="*/ 12 w 53"/>
                <a:gd name="T13" fmla="*/ 25 h 72"/>
                <a:gd name="T14" fmla="*/ 13 w 53"/>
                <a:gd name="T15" fmla="*/ 31 h 72"/>
                <a:gd name="T16" fmla="*/ 16 w 53"/>
                <a:gd name="T17" fmla="*/ 36 h 72"/>
                <a:gd name="T18" fmla="*/ 21 w 53"/>
                <a:gd name="T19" fmla="*/ 39 h 72"/>
                <a:gd name="T20" fmla="*/ 27 w 53"/>
                <a:gd name="T21" fmla="*/ 40 h 72"/>
                <a:gd name="T22" fmla="*/ 27 w 53"/>
                <a:gd name="T23" fmla="*/ 40 h 72"/>
                <a:gd name="T24" fmla="*/ 32 w 53"/>
                <a:gd name="T25" fmla="*/ 39 h 72"/>
                <a:gd name="T26" fmla="*/ 37 w 53"/>
                <a:gd name="T27" fmla="*/ 36 h 72"/>
                <a:gd name="T28" fmla="*/ 40 w 53"/>
                <a:gd name="T29" fmla="*/ 31 h 72"/>
                <a:gd name="T30" fmla="*/ 40 w 53"/>
                <a:gd name="T31" fmla="*/ 25 h 72"/>
                <a:gd name="T32" fmla="*/ 40 w 53"/>
                <a:gd name="T33" fmla="*/ 25 h 72"/>
                <a:gd name="T34" fmla="*/ 40 w 53"/>
                <a:gd name="T35" fmla="*/ 21 h 72"/>
                <a:gd name="T36" fmla="*/ 37 w 53"/>
                <a:gd name="T37" fmla="*/ 15 h 72"/>
                <a:gd name="T38" fmla="*/ 32 w 53"/>
                <a:gd name="T39" fmla="*/ 12 h 72"/>
                <a:gd name="T40" fmla="*/ 27 w 53"/>
                <a:gd name="T41" fmla="*/ 11 h 72"/>
                <a:gd name="T42" fmla="*/ 0 w 53"/>
                <a:gd name="T43" fmla="*/ 2 h 72"/>
                <a:gd name="T44" fmla="*/ 12 w 53"/>
                <a:gd name="T45" fmla="*/ 2 h 72"/>
                <a:gd name="T46" fmla="*/ 12 w 53"/>
                <a:gd name="T47" fmla="*/ 9 h 72"/>
                <a:gd name="T48" fmla="*/ 12 w 53"/>
                <a:gd name="T49" fmla="*/ 9 h 72"/>
                <a:gd name="T50" fmla="*/ 12 w 53"/>
                <a:gd name="T51" fmla="*/ 9 h 72"/>
                <a:gd name="T52" fmla="*/ 15 w 53"/>
                <a:gd name="T53" fmla="*/ 5 h 72"/>
                <a:gd name="T54" fmla="*/ 19 w 53"/>
                <a:gd name="T55" fmla="*/ 2 h 72"/>
                <a:gd name="T56" fmla="*/ 24 w 53"/>
                <a:gd name="T57" fmla="*/ 0 h 72"/>
                <a:gd name="T58" fmla="*/ 28 w 53"/>
                <a:gd name="T59" fmla="*/ 0 h 72"/>
                <a:gd name="T60" fmla="*/ 28 w 53"/>
                <a:gd name="T61" fmla="*/ 0 h 72"/>
                <a:gd name="T62" fmla="*/ 34 w 53"/>
                <a:gd name="T63" fmla="*/ 0 h 72"/>
                <a:gd name="T64" fmla="*/ 38 w 53"/>
                <a:gd name="T65" fmla="*/ 2 h 72"/>
                <a:gd name="T66" fmla="*/ 43 w 53"/>
                <a:gd name="T67" fmla="*/ 5 h 72"/>
                <a:gd name="T68" fmla="*/ 46 w 53"/>
                <a:gd name="T69" fmla="*/ 8 h 72"/>
                <a:gd name="T70" fmla="*/ 49 w 53"/>
                <a:gd name="T71" fmla="*/ 12 h 72"/>
                <a:gd name="T72" fmla="*/ 50 w 53"/>
                <a:gd name="T73" fmla="*/ 17 h 72"/>
                <a:gd name="T74" fmla="*/ 53 w 53"/>
                <a:gd name="T75" fmla="*/ 25 h 72"/>
                <a:gd name="T76" fmla="*/ 53 w 53"/>
                <a:gd name="T77" fmla="*/ 25 h 72"/>
                <a:gd name="T78" fmla="*/ 52 w 53"/>
                <a:gd name="T79" fmla="*/ 31 h 72"/>
                <a:gd name="T80" fmla="*/ 50 w 53"/>
                <a:gd name="T81" fmla="*/ 36 h 72"/>
                <a:gd name="T82" fmla="*/ 49 w 53"/>
                <a:gd name="T83" fmla="*/ 40 h 72"/>
                <a:gd name="T84" fmla="*/ 46 w 53"/>
                <a:gd name="T85" fmla="*/ 45 h 72"/>
                <a:gd name="T86" fmla="*/ 43 w 53"/>
                <a:gd name="T87" fmla="*/ 47 h 72"/>
                <a:gd name="T88" fmla="*/ 38 w 53"/>
                <a:gd name="T89" fmla="*/ 49 h 72"/>
                <a:gd name="T90" fmla="*/ 34 w 53"/>
                <a:gd name="T91" fmla="*/ 50 h 72"/>
                <a:gd name="T92" fmla="*/ 30 w 53"/>
                <a:gd name="T93" fmla="*/ 50 h 72"/>
                <a:gd name="T94" fmla="*/ 30 w 53"/>
                <a:gd name="T95" fmla="*/ 50 h 72"/>
                <a:gd name="T96" fmla="*/ 24 w 53"/>
                <a:gd name="T97" fmla="*/ 50 h 72"/>
                <a:gd name="T98" fmla="*/ 19 w 53"/>
                <a:gd name="T99" fmla="*/ 49 h 72"/>
                <a:gd name="T100" fmla="*/ 15 w 53"/>
                <a:gd name="T101" fmla="*/ 46 h 72"/>
                <a:gd name="T102" fmla="*/ 13 w 53"/>
                <a:gd name="T103" fmla="*/ 43 h 72"/>
                <a:gd name="T104" fmla="*/ 12 w 53"/>
                <a:gd name="T105" fmla="*/ 43 h 72"/>
                <a:gd name="T106" fmla="*/ 12 w 53"/>
                <a:gd name="T107" fmla="*/ 72 h 72"/>
                <a:gd name="T108" fmla="*/ 0 w 53"/>
                <a:gd name="T109" fmla="*/ 72 h 72"/>
                <a:gd name="T110" fmla="*/ 0 w 53"/>
                <a:gd name="T111" fmla="*/ 2 h 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3" h="72">
                  <a:moveTo>
                    <a:pt x="27" y="11"/>
                  </a:moveTo>
                  <a:lnTo>
                    <a:pt x="27" y="11"/>
                  </a:lnTo>
                  <a:lnTo>
                    <a:pt x="21" y="12"/>
                  </a:lnTo>
                  <a:lnTo>
                    <a:pt x="16" y="15"/>
                  </a:lnTo>
                  <a:lnTo>
                    <a:pt x="13" y="21"/>
                  </a:lnTo>
                  <a:lnTo>
                    <a:pt x="12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1" y="39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7" y="36"/>
                  </a:lnTo>
                  <a:lnTo>
                    <a:pt x="40" y="31"/>
                  </a:lnTo>
                  <a:lnTo>
                    <a:pt x="40" y="25"/>
                  </a:lnTo>
                  <a:lnTo>
                    <a:pt x="40" y="21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11"/>
                  </a:lnTo>
                  <a:close/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3" y="5"/>
                  </a:lnTo>
                  <a:lnTo>
                    <a:pt x="46" y="8"/>
                  </a:lnTo>
                  <a:lnTo>
                    <a:pt x="49" y="12"/>
                  </a:lnTo>
                  <a:lnTo>
                    <a:pt x="50" y="17"/>
                  </a:lnTo>
                  <a:lnTo>
                    <a:pt x="53" y="25"/>
                  </a:lnTo>
                  <a:lnTo>
                    <a:pt x="52" y="31"/>
                  </a:lnTo>
                  <a:lnTo>
                    <a:pt x="50" y="36"/>
                  </a:lnTo>
                  <a:lnTo>
                    <a:pt x="49" y="40"/>
                  </a:lnTo>
                  <a:lnTo>
                    <a:pt x="46" y="45"/>
                  </a:lnTo>
                  <a:lnTo>
                    <a:pt x="43" y="47"/>
                  </a:lnTo>
                  <a:lnTo>
                    <a:pt x="38" y="49"/>
                  </a:lnTo>
                  <a:lnTo>
                    <a:pt x="34" y="50"/>
                  </a:lnTo>
                  <a:lnTo>
                    <a:pt x="30" y="50"/>
                  </a:lnTo>
                  <a:lnTo>
                    <a:pt x="24" y="50"/>
                  </a:lnTo>
                  <a:lnTo>
                    <a:pt x="19" y="49"/>
                  </a:lnTo>
                  <a:lnTo>
                    <a:pt x="15" y="46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72"/>
                  </a:lnTo>
                  <a:lnTo>
                    <a:pt x="0" y="7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89" name="Freeform 1200"/>
            <p:cNvSpPr>
              <a:spLocks noEditPoints="1"/>
            </p:cNvSpPr>
            <p:nvPr/>
          </p:nvSpPr>
          <p:spPr bwMode="auto">
            <a:xfrm>
              <a:off x="4182" y="4005"/>
              <a:ext cx="48" cy="50"/>
            </a:xfrm>
            <a:custGeom>
              <a:avLst/>
              <a:gdLst>
                <a:gd name="T0" fmla="*/ 37 w 48"/>
                <a:gd name="T1" fmla="*/ 21 h 50"/>
                <a:gd name="T2" fmla="*/ 37 w 48"/>
                <a:gd name="T3" fmla="*/ 21 h 50"/>
                <a:gd name="T4" fmla="*/ 35 w 48"/>
                <a:gd name="T5" fmla="*/ 17 h 50"/>
                <a:gd name="T6" fmla="*/ 34 w 48"/>
                <a:gd name="T7" fmla="*/ 12 h 50"/>
                <a:gd name="T8" fmla="*/ 29 w 48"/>
                <a:gd name="T9" fmla="*/ 11 h 50"/>
                <a:gd name="T10" fmla="*/ 25 w 48"/>
                <a:gd name="T11" fmla="*/ 9 h 50"/>
                <a:gd name="T12" fmla="*/ 25 w 48"/>
                <a:gd name="T13" fmla="*/ 9 h 50"/>
                <a:gd name="T14" fmla="*/ 19 w 48"/>
                <a:gd name="T15" fmla="*/ 11 h 50"/>
                <a:gd name="T16" fmla="*/ 16 w 48"/>
                <a:gd name="T17" fmla="*/ 12 h 50"/>
                <a:gd name="T18" fmla="*/ 13 w 48"/>
                <a:gd name="T19" fmla="*/ 17 h 50"/>
                <a:gd name="T20" fmla="*/ 12 w 48"/>
                <a:gd name="T21" fmla="*/ 21 h 50"/>
                <a:gd name="T22" fmla="*/ 37 w 48"/>
                <a:gd name="T23" fmla="*/ 21 h 50"/>
                <a:gd name="T24" fmla="*/ 12 w 48"/>
                <a:gd name="T25" fmla="*/ 30 h 50"/>
                <a:gd name="T26" fmla="*/ 12 w 48"/>
                <a:gd name="T27" fmla="*/ 30 h 50"/>
                <a:gd name="T28" fmla="*/ 13 w 48"/>
                <a:gd name="T29" fmla="*/ 34 h 50"/>
                <a:gd name="T30" fmla="*/ 16 w 48"/>
                <a:gd name="T31" fmla="*/ 39 h 50"/>
                <a:gd name="T32" fmla="*/ 20 w 48"/>
                <a:gd name="T33" fmla="*/ 40 h 50"/>
                <a:gd name="T34" fmla="*/ 25 w 48"/>
                <a:gd name="T35" fmla="*/ 42 h 50"/>
                <a:gd name="T36" fmla="*/ 25 w 48"/>
                <a:gd name="T37" fmla="*/ 42 h 50"/>
                <a:gd name="T38" fmla="*/ 29 w 48"/>
                <a:gd name="T39" fmla="*/ 42 h 50"/>
                <a:gd name="T40" fmla="*/ 32 w 48"/>
                <a:gd name="T41" fmla="*/ 40 h 50"/>
                <a:gd name="T42" fmla="*/ 38 w 48"/>
                <a:gd name="T43" fmla="*/ 34 h 50"/>
                <a:gd name="T44" fmla="*/ 47 w 48"/>
                <a:gd name="T45" fmla="*/ 42 h 50"/>
                <a:gd name="T46" fmla="*/ 47 w 48"/>
                <a:gd name="T47" fmla="*/ 42 h 50"/>
                <a:gd name="T48" fmla="*/ 41 w 48"/>
                <a:gd name="T49" fmla="*/ 46 h 50"/>
                <a:gd name="T50" fmla="*/ 37 w 48"/>
                <a:gd name="T51" fmla="*/ 49 h 50"/>
                <a:gd name="T52" fmla="*/ 31 w 48"/>
                <a:gd name="T53" fmla="*/ 50 h 50"/>
                <a:gd name="T54" fmla="*/ 26 w 48"/>
                <a:gd name="T55" fmla="*/ 50 h 50"/>
                <a:gd name="T56" fmla="*/ 26 w 48"/>
                <a:gd name="T57" fmla="*/ 50 h 50"/>
                <a:gd name="T58" fmla="*/ 20 w 48"/>
                <a:gd name="T59" fmla="*/ 50 h 50"/>
                <a:gd name="T60" fmla="*/ 16 w 48"/>
                <a:gd name="T61" fmla="*/ 49 h 50"/>
                <a:gd name="T62" fmla="*/ 12 w 48"/>
                <a:gd name="T63" fmla="*/ 47 h 50"/>
                <a:gd name="T64" fmla="*/ 7 w 48"/>
                <a:gd name="T65" fmla="*/ 45 h 50"/>
                <a:gd name="T66" fmla="*/ 4 w 48"/>
                <a:gd name="T67" fmla="*/ 40 h 50"/>
                <a:gd name="T68" fmla="*/ 1 w 48"/>
                <a:gd name="T69" fmla="*/ 36 h 50"/>
                <a:gd name="T70" fmla="*/ 0 w 48"/>
                <a:gd name="T71" fmla="*/ 31 h 50"/>
                <a:gd name="T72" fmla="*/ 0 w 48"/>
                <a:gd name="T73" fmla="*/ 25 h 50"/>
                <a:gd name="T74" fmla="*/ 0 w 48"/>
                <a:gd name="T75" fmla="*/ 25 h 50"/>
                <a:gd name="T76" fmla="*/ 0 w 48"/>
                <a:gd name="T77" fmla="*/ 21 h 50"/>
                <a:gd name="T78" fmla="*/ 1 w 48"/>
                <a:gd name="T79" fmla="*/ 15 h 50"/>
                <a:gd name="T80" fmla="*/ 4 w 48"/>
                <a:gd name="T81" fmla="*/ 11 h 50"/>
                <a:gd name="T82" fmla="*/ 7 w 48"/>
                <a:gd name="T83" fmla="*/ 8 h 50"/>
                <a:gd name="T84" fmla="*/ 12 w 48"/>
                <a:gd name="T85" fmla="*/ 5 h 50"/>
                <a:gd name="T86" fmla="*/ 16 w 48"/>
                <a:gd name="T87" fmla="*/ 2 h 50"/>
                <a:gd name="T88" fmla="*/ 20 w 48"/>
                <a:gd name="T89" fmla="*/ 0 h 50"/>
                <a:gd name="T90" fmla="*/ 26 w 48"/>
                <a:gd name="T91" fmla="*/ 0 h 50"/>
                <a:gd name="T92" fmla="*/ 26 w 48"/>
                <a:gd name="T93" fmla="*/ 0 h 50"/>
                <a:gd name="T94" fmla="*/ 31 w 48"/>
                <a:gd name="T95" fmla="*/ 0 h 50"/>
                <a:gd name="T96" fmla="*/ 35 w 48"/>
                <a:gd name="T97" fmla="*/ 2 h 50"/>
                <a:gd name="T98" fmla="*/ 40 w 48"/>
                <a:gd name="T99" fmla="*/ 5 h 50"/>
                <a:gd name="T100" fmla="*/ 43 w 48"/>
                <a:gd name="T101" fmla="*/ 8 h 50"/>
                <a:gd name="T102" fmla="*/ 45 w 48"/>
                <a:gd name="T103" fmla="*/ 11 h 50"/>
                <a:gd name="T104" fmla="*/ 47 w 48"/>
                <a:gd name="T105" fmla="*/ 15 h 50"/>
                <a:gd name="T106" fmla="*/ 48 w 48"/>
                <a:gd name="T107" fmla="*/ 21 h 50"/>
                <a:gd name="T108" fmla="*/ 48 w 48"/>
                <a:gd name="T109" fmla="*/ 27 h 50"/>
                <a:gd name="T110" fmla="*/ 48 w 48"/>
                <a:gd name="T111" fmla="*/ 30 h 50"/>
                <a:gd name="T112" fmla="*/ 12 w 48"/>
                <a:gd name="T113" fmla="*/ 30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8" h="50">
                  <a:moveTo>
                    <a:pt x="37" y="21"/>
                  </a:moveTo>
                  <a:lnTo>
                    <a:pt x="37" y="21"/>
                  </a:lnTo>
                  <a:lnTo>
                    <a:pt x="35" y="17"/>
                  </a:lnTo>
                  <a:lnTo>
                    <a:pt x="34" y="12"/>
                  </a:lnTo>
                  <a:lnTo>
                    <a:pt x="29" y="11"/>
                  </a:lnTo>
                  <a:lnTo>
                    <a:pt x="25" y="9"/>
                  </a:lnTo>
                  <a:lnTo>
                    <a:pt x="19" y="11"/>
                  </a:lnTo>
                  <a:lnTo>
                    <a:pt x="16" y="12"/>
                  </a:lnTo>
                  <a:lnTo>
                    <a:pt x="13" y="17"/>
                  </a:lnTo>
                  <a:lnTo>
                    <a:pt x="12" y="21"/>
                  </a:lnTo>
                  <a:lnTo>
                    <a:pt x="37" y="21"/>
                  </a:lnTo>
                  <a:close/>
                  <a:moveTo>
                    <a:pt x="12" y="30"/>
                  </a:moveTo>
                  <a:lnTo>
                    <a:pt x="12" y="30"/>
                  </a:lnTo>
                  <a:lnTo>
                    <a:pt x="13" y="34"/>
                  </a:lnTo>
                  <a:lnTo>
                    <a:pt x="16" y="39"/>
                  </a:lnTo>
                  <a:lnTo>
                    <a:pt x="20" y="40"/>
                  </a:lnTo>
                  <a:lnTo>
                    <a:pt x="25" y="42"/>
                  </a:lnTo>
                  <a:lnTo>
                    <a:pt x="29" y="42"/>
                  </a:lnTo>
                  <a:lnTo>
                    <a:pt x="32" y="40"/>
                  </a:lnTo>
                  <a:lnTo>
                    <a:pt x="38" y="34"/>
                  </a:lnTo>
                  <a:lnTo>
                    <a:pt x="47" y="42"/>
                  </a:lnTo>
                  <a:lnTo>
                    <a:pt x="41" y="46"/>
                  </a:lnTo>
                  <a:lnTo>
                    <a:pt x="37" y="49"/>
                  </a:lnTo>
                  <a:lnTo>
                    <a:pt x="31" y="50"/>
                  </a:lnTo>
                  <a:lnTo>
                    <a:pt x="26" y="50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2" y="47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2" y="5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0" y="5"/>
                  </a:lnTo>
                  <a:lnTo>
                    <a:pt x="43" y="8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8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0" name="Freeform 1201"/>
            <p:cNvSpPr>
              <a:spLocks noEditPoints="1"/>
            </p:cNvSpPr>
            <p:nvPr/>
          </p:nvSpPr>
          <p:spPr bwMode="auto">
            <a:xfrm>
              <a:off x="4238" y="4005"/>
              <a:ext cx="44" cy="50"/>
            </a:xfrm>
            <a:custGeom>
              <a:avLst/>
              <a:gdLst>
                <a:gd name="T0" fmla="*/ 32 w 44"/>
                <a:gd name="T1" fmla="*/ 28 h 50"/>
                <a:gd name="T2" fmla="*/ 31 w 44"/>
                <a:gd name="T3" fmla="*/ 28 h 50"/>
                <a:gd name="T4" fmla="*/ 31 w 44"/>
                <a:gd name="T5" fmla="*/ 28 h 50"/>
                <a:gd name="T6" fmla="*/ 25 w 44"/>
                <a:gd name="T7" fmla="*/ 28 h 50"/>
                <a:gd name="T8" fmla="*/ 19 w 44"/>
                <a:gd name="T9" fmla="*/ 30 h 50"/>
                <a:gd name="T10" fmla="*/ 14 w 44"/>
                <a:gd name="T11" fmla="*/ 31 h 50"/>
                <a:gd name="T12" fmla="*/ 13 w 44"/>
                <a:gd name="T13" fmla="*/ 33 h 50"/>
                <a:gd name="T14" fmla="*/ 11 w 44"/>
                <a:gd name="T15" fmla="*/ 36 h 50"/>
                <a:gd name="T16" fmla="*/ 11 w 44"/>
                <a:gd name="T17" fmla="*/ 36 h 50"/>
                <a:gd name="T18" fmla="*/ 13 w 44"/>
                <a:gd name="T19" fmla="*/ 39 h 50"/>
                <a:gd name="T20" fmla="*/ 14 w 44"/>
                <a:gd name="T21" fmla="*/ 40 h 50"/>
                <a:gd name="T22" fmla="*/ 20 w 44"/>
                <a:gd name="T23" fmla="*/ 42 h 50"/>
                <a:gd name="T24" fmla="*/ 20 w 44"/>
                <a:gd name="T25" fmla="*/ 42 h 50"/>
                <a:gd name="T26" fmla="*/ 26 w 44"/>
                <a:gd name="T27" fmla="*/ 42 h 50"/>
                <a:gd name="T28" fmla="*/ 29 w 44"/>
                <a:gd name="T29" fmla="*/ 39 h 50"/>
                <a:gd name="T30" fmla="*/ 32 w 44"/>
                <a:gd name="T31" fmla="*/ 36 h 50"/>
                <a:gd name="T32" fmla="*/ 32 w 44"/>
                <a:gd name="T33" fmla="*/ 31 h 50"/>
                <a:gd name="T34" fmla="*/ 32 w 44"/>
                <a:gd name="T35" fmla="*/ 28 h 50"/>
                <a:gd name="T36" fmla="*/ 34 w 44"/>
                <a:gd name="T37" fmla="*/ 43 h 50"/>
                <a:gd name="T38" fmla="*/ 34 w 44"/>
                <a:gd name="T39" fmla="*/ 43 h 50"/>
                <a:gd name="T40" fmla="*/ 34 w 44"/>
                <a:gd name="T41" fmla="*/ 43 h 50"/>
                <a:gd name="T42" fmla="*/ 31 w 44"/>
                <a:gd name="T43" fmla="*/ 47 h 50"/>
                <a:gd name="T44" fmla="*/ 26 w 44"/>
                <a:gd name="T45" fmla="*/ 49 h 50"/>
                <a:gd name="T46" fmla="*/ 22 w 44"/>
                <a:gd name="T47" fmla="*/ 50 h 50"/>
                <a:gd name="T48" fmla="*/ 17 w 44"/>
                <a:gd name="T49" fmla="*/ 50 h 50"/>
                <a:gd name="T50" fmla="*/ 17 w 44"/>
                <a:gd name="T51" fmla="*/ 50 h 50"/>
                <a:gd name="T52" fmla="*/ 11 w 44"/>
                <a:gd name="T53" fmla="*/ 50 h 50"/>
                <a:gd name="T54" fmla="*/ 6 w 44"/>
                <a:gd name="T55" fmla="*/ 47 h 50"/>
                <a:gd name="T56" fmla="*/ 1 w 44"/>
                <a:gd name="T57" fmla="*/ 43 h 50"/>
                <a:gd name="T58" fmla="*/ 0 w 44"/>
                <a:gd name="T59" fmla="*/ 37 h 50"/>
                <a:gd name="T60" fmla="*/ 0 w 44"/>
                <a:gd name="T61" fmla="*/ 37 h 50"/>
                <a:gd name="T62" fmla="*/ 1 w 44"/>
                <a:gd name="T63" fmla="*/ 31 h 50"/>
                <a:gd name="T64" fmla="*/ 3 w 44"/>
                <a:gd name="T65" fmla="*/ 27 h 50"/>
                <a:gd name="T66" fmla="*/ 7 w 44"/>
                <a:gd name="T67" fmla="*/ 24 h 50"/>
                <a:gd name="T68" fmla="*/ 10 w 44"/>
                <a:gd name="T69" fmla="*/ 22 h 50"/>
                <a:gd name="T70" fmla="*/ 20 w 44"/>
                <a:gd name="T71" fmla="*/ 21 h 50"/>
                <a:gd name="T72" fmla="*/ 31 w 44"/>
                <a:gd name="T73" fmla="*/ 20 h 50"/>
                <a:gd name="T74" fmla="*/ 34 w 44"/>
                <a:gd name="T75" fmla="*/ 20 h 50"/>
                <a:gd name="T76" fmla="*/ 34 w 44"/>
                <a:gd name="T77" fmla="*/ 18 h 50"/>
                <a:gd name="T78" fmla="*/ 34 w 44"/>
                <a:gd name="T79" fmla="*/ 18 h 50"/>
                <a:gd name="T80" fmla="*/ 32 w 44"/>
                <a:gd name="T81" fmla="*/ 15 h 50"/>
                <a:gd name="T82" fmla="*/ 31 w 44"/>
                <a:gd name="T83" fmla="*/ 12 h 50"/>
                <a:gd name="T84" fmla="*/ 26 w 44"/>
                <a:gd name="T85" fmla="*/ 11 h 50"/>
                <a:gd name="T86" fmla="*/ 22 w 44"/>
                <a:gd name="T87" fmla="*/ 9 h 50"/>
                <a:gd name="T88" fmla="*/ 22 w 44"/>
                <a:gd name="T89" fmla="*/ 9 h 50"/>
                <a:gd name="T90" fmla="*/ 14 w 44"/>
                <a:gd name="T91" fmla="*/ 11 h 50"/>
                <a:gd name="T92" fmla="*/ 10 w 44"/>
                <a:gd name="T93" fmla="*/ 15 h 50"/>
                <a:gd name="T94" fmla="*/ 3 w 44"/>
                <a:gd name="T95" fmla="*/ 8 h 50"/>
                <a:gd name="T96" fmla="*/ 3 w 44"/>
                <a:gd name="T97" fmla="*/ 8 h 50"/>
                <a:gd name="T98" fmla="*/ 7 w 44"/>
                <a:gd name="T99" fmla="*/ 5 h 50"/>
                <a:gd name="T100" fmla="*/ 13 w 44"/>
                <a:gd name="T101" fmla="*/ 2 h 50"/>
                <a:gd name="T102" fmla="*/ 17 w 44"/>
                <a:gd name="T103" fmla="*/ 0 h 50"/>
                <a:gd name="T104" fmla="*/ 23 w 44"/>
                <a:gd name="T105" fmla="*/ 0 h 50"/>
                <a:gd name="T106" fmla="*/ 23 w 44"/>
                <a:gd name="T107" fmla="*/ 0 h 50"/>
                <a:gd name="T108" fmla="*/ 31 w 44"/>
                <a:gd name="T109" fmla="*/ 2 h 50"/>
                <a:gd name="T110" fmla="*/ 35 w 44"/>
                <a:gd name="T111" fmla="*/ 3 h 50"/>
                <a:gd name="T112" fmla="*/ 39 w 44"/>
                <a:gd name="T113" fmla="*/ 6 h 50"/>
                <a:gd name="T114" fmla="*/ 41 w 44"/>
                <a:gd name="T115" fmla="*/ 9 h 50"/>
                <a:gd name="T116" fmla="*/ 44 w 44"/>
                <a:gd name="T117" fmla="*/ 17 h 50"/>
                <a:gd name="T118" fmla="*/ 44 w 44"/>
                <a:gd name="T119" fmla="*/ 22 h 50"/>
                <a:gd name="T120" fmla="*/ 44 w 44"/>
                <a:gd name="T121" fmla="*/ 50 h 50"/>
                <a:gd name="T122" fmla="*/ 34 w 44"/>
                <a:gd name="T123" fmla="*/ 50 h 50"/>
                <a:gd name="T124" fmla="*/ 34 w 44"/>
                <a:gd name="T125" fmla="*/ 43 h 5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4" h="50">
                  <a:moveTo>
                    <a:pt x="32" y="28"/>
                  </a:moveTo>
                  <a:lnTo>
                    <a:pt x="31" y="28"/>
                  </a:lnTo>
                  <a:lnTo>
                    <a:pt x="25" y="28"/>
                  </a:lnTo>
                  <a:lnTo>
                    <a:pt x="19" y="30"/>
                  </a:lnTo>
                  <a:lnTo>
                    <a:pt x="14" y="31"/>
                  </a:lnTo>
                  <a:lnTo>
                    <a:pt x="13" y="33"/>
                  </a:lnTo>
                  <a:lnTo>
                    <a:pt x="11" y="36"/>
                  </a:lnTo>
                  <a:lnTo>
                    <a:pt x="13" y="39"/>
                  </a:lnTo>
                  <a:lnTo>
                    <a:pt x="14" y="40"/>
                  </a:lnTo>
                  <a:lnTo>
                    <a:pt x="20" y="42"/>
                  </a:lnTo>
                  <a:lnTo>
                    <a:pt x="26" y="42"/>
                  </a:lnTo>
                  <a:lnTo>
                    <a:pt x="29" y="39"/>
                  </a:lnTo>
                  <a:lnTo>
                    <a:pt x="32" y="36"/>
                  </a:lnTo>
                  <a:lnTo>
                    <a:pt x="32" y="31"/>
                  </a:lnTo>
                  <a:lnTo>
                    <a:pt x="32" y="28"/>
                  </a:lnTo>
                  <a:close/>
                  <a:moveTo>
                    <a:pt x="34" y="43"/>
                  </a:moveTo>
                  <a:lnTo>
                    <a:pt x="34" y="43"/>
                  </a:lnTo>
                  <a:lnTo>
                    <a:pt x="31" y="47"/>
                  </a:lnTo>
                  <a:lnTo>
                    <a:pt x="26" y="49"/>
                  </a:lnTo>
                  <a:lnTo>
                    <a:pt x="22" y="50"/>
                  </a:lnTo>
                  <a:lnTo>
                    <a:pt x="17" y="50"/>
                  </a:lnTo>
                  <a:lnTo>
                    <a:pt x="11" y="50"/>
                  </a:lnTo>
                  <a:lnTo>
                    <a:pt x="6" y="47"/>
                  </a:lnTo>
                  <a:lnTo>
                    <a:pt x="1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3" y="27"/>
                  </a:lnTo>
                  <a:lnTo>
                    <a:pt x="7" y="24"/>
                  </a:lnTo>
                  <a:lnTo>
                    <a:pt x="10" y="22"/>
                  </a:lnTo>
                  <a:lnTo>
                    <a:pt x="20" y="21"/>
                  </a:lnTo>
                  <a:lnTo>
                    <a:pt x="31" y="20"/>
                  </a:lnTo>
                  <a:lnTo>
                    <a:pt x="34" y="20"/>
                  </a:lnTo>
                  <a:lnTo>
                    <a:pt x="34" y="18"/>
                  </a:lnTo>
                  <a:lnTo>
                    <a:pt x="32" y="15"/>
                  </a:lnTo>
                  <a:lnTo>
                    <a:pt x="31" y="12"/>
                  </a:lnTo>
                  <a:lnTo>
                    <a:pt x="26" y="11"/>
                  </a:lnTo>
                  <a:lnTo>
                    <a:pt x="22" y="9"/>
                  </a:lnTo>
                  <a:lnTo>
                    <a:pt x="14" y="11"/>
                  </a:lnTo>
                  <a:lnTo>
                    <a:pt x="10" y="15"/>
                  </a:lnTo>
                  <a:lnTo>
                    <a:pt x="3" y="8"/>
                  </a:lnTo>
                  <a:lnTo>
                    <a:pt x="7" y="5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4" y="17"/>
                  </a:lnTo>
                  <a:lnTo>
                    <a:pt x="44" y="22"/>
                  </a:lnTo>
                  <a:lnTo>
                    <a:pt x="44" y="50"/>
                  </a:lnTo>
                  <a:lnTo>
                    <a:pt x="34" y="50"/>
                  </a:lnTo>
                  <a:lnTo>
                    <a:pt x="34" y="43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1" name="Freeform 1202"/>
            <p:cNvSpPr>
              <a:spLocks/>
            </p:cNvSpPr>
            <p:nvPr/>
          </p:nvSpPr>
          <p:spPr bwMode="auto">
            <a:xfrm>
              <a:off x="4292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5 w 44"/>
                <a:gd name="T11" fmla="*/ 6 h 50"/>
                <a:gd name="T12" fmla="*/ 18 w 44"/>
                <a:gd name="T13" fmla="*/ 3 h 50"/>
                <a:gd name="T14" fmla="*/ 22 w 44"/>
                <a:gd name="T15" fmla="*/ 2 h 50"/>
                <a:gd name="T16" fmla="*/ 27 w 44"/>
                <a:gd name="T17" fmla="*/ 0 h 50"/>
                <a:gd name="T18" fmla="*/ 27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40 w 44"/>
                <a:gd name="T25" fmla="*/ 6 h 50"/>
                <a:gd name="T26" fmla="*/ 44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7 w 44"/>
                <a:gd name="T45" fmla="*/ 12 h 50"/>
                <a:gd name="T46" fmla="*/ 24 w 44"/>
                <a:gd name="T47" fmla="*/ 11 h 50"/>
                <a:gd name="T48" fmla="*/ 24 w 44"/>
                <a:gd name="T49" fmla="*/ 11 h 50"/>
                <a:gd name="T50" fmla="*/ 19 w 44"/>
                <a:gd name="T51" fmla="*/ 12 h 50"/>
                <a:gd name="T52" fmla="*/ 15 w 44"/>
                <a:gd name="T53" fmla="*/ 15 h 50"/>
                <a:gd name="T54" fmla="*/ 13 w 44"/>
                <a:gd name="T55" fmla="*/ 20 h 50"/>
                <a:gd name="T56" fmla="*/ 12 w 44"/>
                <a:gd name="T57" fmla="*/ 24 h 50"/>
                <a:gd name="T58" fmla="*/ 12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0" y="6"/>
                  </a:lnTo>
                  <a:lnTo>
                    <a:pt x="44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4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0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2" name="Freeform 1203"/>
            <p:cNvSpPr>
              <a:spLocks/>
            </p:cNvSpPr>
            <p:nvPr/>
          </p:nvSpPr>
          <p:spPr bwMode="auto">
            <a:xfrm>
              <a:off x="4380" y="3983"/>
              <a:ext cx="48" cy="73"/>
            </a:xfrm>
            <a:custGeom>
              <a:avLst/>
              <a:gdLst>
                <a:gd name="T0" fmla="*/ 0 w 49"/>
                <a:gd name="T1" fmla="*/ 0 h 72"/>
                <a:gd name="T2" fmla="*/ 24 w 49"/>
                <a:gd name="T3" fmla="*/ 0 h 72"/>
                <a:gd name="T4" fmla="*/ 24 w 49"/>
                <a:gd name="T5" fmla="*/ 12 h 72"/>
                <a:gd name="T6" fmla="*/ 12 w 49"/>
                <a:gd name="T7" fmla="*/ 12 h 72"/>
                <a:gd name="T8" fmla="*/ 12 w 49"/>
                <a:gd name="T9" fmla="*/ 30 h 72"/>
                <a:gd name="T10" fmla="*/ 24 w 49"/>
                <a:gd name="T11" fmla="*/ 30 h 72"/>
                <a:gd name="T12" fmla="*/ 24 w 49"/>
                <a:gd name="T13" fmla="*/ 67 h 72"/>
                <a:gd name="T14" fmla="*/ 12 w 49"/>
                <a:gd name="T15" fmla="*/ 67 h 72"/>
                <a:gd name="T16" fmla="*/ 12 w 49"/>
                <a:gd name="T17" fmla="*/ 86 h 72"/>
                <a:gd name="T18" fmla="*/ 24 w 49"/>
                <a:gd name="T19" fmla="*/ 86 h 72"/>
                <a:gd name="T20" fmla="*/ 24 w 49"/>
                <a:gd name="T21" fmla="*/ 97 h 72"/>
                <a:gd name="T22" fmla="*/ 0 w 49"/>
                <a:gd name="T23" fmla="*/ 97 h 72"/>
                <a:gd name="T24" fmla="*/ 0 w 49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72">
                  <a:moveTo>
                    <a:pt x="0" y="0"/>
                  </a:moveTo>
                  <a:lnTo>
                    <a:pt x="47" y="0"/>
                  </a:lnTo>
                  <a:lnTo>
                    <a:pt x="47" y="12"/>
                  </a:lnTo>
                  <a:lnTo>
                    <a:pt x="12" y="12"/>
                  </a:lnTo>
                  <a:lnTo>
                    <a:pt x="12" y="30"/>
                  </a:lnTo>
                  <a:lnTo>
                    <a:pt x="46" y="30"/>
                  </a:lnTo>
                  <a:lnTo>
                    <a:pt x="46" y="42"/>
                  </a:lnTo>
                  <a:lnTo>
                    <a:pt x="12" y="42"/>
                  </a:lnTo>
                  <a:lnTo>
                    <a:pt x="12" y="61"/>
                  </a:lnTo>
                  <a:lnTo>
                    <a:pt x="49" y="61"/>
                  </a:lnTo>
                  <a:lnTo>
                    <a:pt x="49" y="72"/>
                  </a:lnTo>
                  <a:lnTo>
                    <a:pt x="0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3" name="Freeform 1204"/>
            <p:cNvSpPr>
              <a:spLocks/>
            </p:cNvSpPr>
            <p:nvPr/>
          </p:nvSpPr>
          <p:spPr bwMode="auto">
            <a:xfrm>
              <a:off x="4439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5 w 44"/>
                <a:gd name="T11" fmla="*/ 6 h 50"/>
                <a:gd name="T12" fmla="*/ 18 w 44"/>
                <a:gd name="T13" fmla="*/ 3 h 50"/>
                <a:gd name="T14" fmla="*/ 22 w 44"/>
                <a:gd name="T15" fmla="*/ 2 h 50"/>
                <a:gd name="T16" fmla="*/ 26 w 44"/>
                <a:gd name="T17" fmla="*/ 0 h 50"/>
                <a:gd name="T18" fmla="*/ 26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41 w 44"/>
                <a:gd name="T25" fmla="*/ 6 h 50"/>
                <a:gd name="T26" fmla="*/ 44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6 w 44"/>
                <a:gd name="T45" fmla="*/ 12 h 50"/>
                <a:gd name="T46" fmla="*/ 24 w 44"/>
                <a:gd name="T47" fmla="*/ 11 h 50"/>
                <a:gd name="T48" fmla="*/ 24 w 44"/>
                <a:gd name="T49" fmla="*/ 11 h 50"/>
                <a:gd name="T50" fmla="*/ 19 w 44"/>
                <a:gd name="T51" fmla="*/ 12 h 50"/>
                <a:gd name="T52" fmla="*/ 15 w 44"/>
                <a:gd name="T53" fmla="*/ 15 h 50"/>
                <a:gd name="T54" fmla="*/ 13 w 44"/>
                <a:gd name="T55" fmla="*/ 20 h 50"/>
                <a:gd name="T56" fmla="*/ 13 w 44"/>
                <a:gd name="T57" fmla="*/ 24 h 50"/>
                <a:gd name="T58" fmla="*/ 13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1" y="6"/>
                  </a:lnTo>
                  <a:lnTo>
                    <a:pt x="44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13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4" name="Freeform 1205"/>
            <p:cNvSpPr>
              <a:spLocks/>
            </p:cNvSpPr>
            <p:nvPr/>
          </p:nvSpPr>
          <p:spPr bwMode="auto">
            <a:xfrm>
              <a:off x="4488" y="4007"/>
              <a:ext cx="51" cy="48"/>
            </a:xfrm>
            <a:custGeom>
              <a:avLst/>
              <a:gdLst>
                <a:gd name="T0" fmla="*/ 0 w 51"/>
                <a:gd name="T1" fmla="*/ 0 h 48"/>
                <a:gd name="T2" fmla="*/ 13 w 51"/>
                <a:gd name="T3" fmla="*/ 0 h 48"/>
                <a:gd name="T4" fmla="*/ 26 w 51"/>
                <a:gd name="T5" fmla="*/ 34 h 48"/>
                <a:gd name="T6" fmla="*/ 26 w 51"/>
                <a:gd name="T7" fmla="*/ 34 h 48"/>
                <a:gd name="T8" fmla="*/ 39 w 51"/>
                <a:gd name="T9" fmla="*/ 0 h 48"/>
                <a:gd name="T10" fmla="*/ 51 w 51"/>
                <a:gd name="T11" fmla="*/ 0 h 48"/>
                <a:gd name="T12" fmla="*/ 32 w 51"/>
                <a:gd name="T13" fmla="*/ 48 h 48"/>
                <a:gd name="T14" fmla="*/ 20 w 51"/>
                <a:gd name="T15" fmla="*/ 48 h 48"/>
                <a:gd name="T16" fmla="*/ 0 w 51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" h="48">
                  <a:moveTo>
                    <a:pt x="0" y="0"/>
                  </a:moveTo>
                  <a:lnTo>
                    <a:pt x="13" y="0"/>
                  </a:lnTo>
                  <a:lnTo>
                    <a:pt x="26" y="3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32" y="48"/>
                  </a:lnTo>
                  <a:lnTo>
                    <a:pt x="2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5" name="Freeform 1206"/>
            <p:cNvSpPr>
              <a:spLocks noEditPoints="1"/>
            </p:cNvSpPr>
            <p:nvPr/>
          </p:nvSpPr>
          <p:spPr bwMode="auto">
            <a:xfrm>
              <a:off x="4545" y="3983"/>
              <a:ext cx="14" cy="73"/>
            </a:xfrm>
            <a:custGeom>
              <a:avLst/>
              <a:gdLst>
                <a:gd name="T0" fmla="*/ 7 w 15"/>
                <a:gd name="T1" fmla="*/ 0 h 72"/>
                <a:gd name="T2" fmla="*/ 7 w 15"/>
                <a:gd name="T3" fmla="*/ 0 h 72"/>
                <a:gd name="T4" fmla="*/ 7 w 15"/>
                <a:gd name="T5" fmla="*/ 0 h 72"/>
                <a:gd name="T6" fmla="*/ 7 w 15"/>
                <a:gd name="T7" fmla="*/ 2 h 72"/>
                <a:gd name="T8" fmla="*/ 7 w 15"/>
                <a:gd name="T9" fmla="*/ 5 h 72"/>
                <a:gd name="T10" fmla="*/ 7 w 15"/>
                <a:gd name="T11" fmla="*/ 8 h 72"/>
                <a:gd name="T12" fmla="*/ 7 w 15"/>
                <a:gd name="T13" fmla="*/ 8 h 72"/>
                <a:gd name="T14" fmla="*/ 7 w 15"/>
                <a:gd name="T15" fmla="*/ 11 h 72"/>
                <a:gd name="T16" fmla="*/ 7 w 15"/>
                <a:gd name="T17" fmla="*/ 12 h 72"/>
                <a:gd name="T18" fmla="*/ 7 w 15"/>
                <a:gd name="T19" fmla="*/ 14 h 72"/>
                <a:gd name="T20" fmla="*/ 7 w 15"/>
                <a:gd name="T21" fmla="*/ 15 h 72"/>
                <a:gd name="T22" fmla="*/ 7 w 15"/>
                <a:gd name="T23" fmla="*/ 15 h 72"/>
                <a:gd name="T24" fmla="*/ 4 w 15"/>
                <a:gd name="T25" fmla="*/ 14 h 72"/>
                <a:gd name="T26" fmla="*/ 1 w 15"/>
                <a:gd name="T27" fmla="*/ 12 h 72"/>
                <a:gd name="T28" fmla="*/ 0 w 15"/>
                <a:gd name="T29" fmla="*/ 11 h 72"/>
                <a:gd name="T30" fmla="*/ 0 w 15"/>
                <a:gd name="T31" fmla="*/ 8 h 72"/>
                <a:gd name="T32" fmla="*/ 0 w 15"/>
                <a:gd name="T33" fmla="*/ 8 h 72"/>
                <a:gd name="T34" fmla="*/ 0 w 15"/>
                <a:gd name="T35" fmla="*/ 5 h 72"/>
                <a:gd name="T36" fmla="*/ 1 w 15"/>
                <a:gd name="T37" fmla="*/ 2 h 72"/>
                <a:gd name="T38" fmla="*/ 4 w 15"/>
                <a:gd name="T39" fmla="*/ 0 h 72"/>
                <a:gd name="T40" fmla="*/ 7 w 15"/>
                <a:gd name="T41" fmla="*/ 0 h 72"/>
                <a:gd name="T42" fmla="*/ 1 w 15"/>
                <a:gd name="T43" fmla="*/ 24 h 72"/>
                <a:gd name="T44" fmla="*/ 7 w 15"/>
                <a:gd name="T45" fmla="*/ 24 h 72"/>
                <a:gd name="T46" fmla="*/ 7 w 15"/>
                <a:gd name="T47" fmla="*/ 97 h 72"/>
                <a:gd name="T48" fmla="*/ 1 w 15"/>
                <a:gd name="T49" fmla="*/ 97 h 72"/>
                <a:gd name="T50" fmla="*/ 1 w 15"/>
                <a:gd name="T51" fmla="*/ 24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" h="72">
                  <a:moveTo>
                    <a:pt x="7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5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2"/>
                  </a:lnTo>
                  <a:lnTo>
                    <a:pt x="10" y="14"/>
                  </a:lnTo>
                  <a:lnTo>
                    <a:pt x="7" y="15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  <a:close/>
                  <a:moveTo>
                    <a:pt x="1" y="24"/>
                  </a:moveTo>
                  <a:lnTo>
                    <a:pt x="13" y="24"/>
                  </a:lnTo>
                  <a:lnTo>
                    <a:pt x="13" y="72"/>
                  </a:lnTo>
                  <a:lnTo>
                    <a:pt x="1" y="72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6" name="Freeform 1207"/>
            <p:cNvSpPr>
              <a:spLocks/>
            </p:cNvSpPr>
            <p:nvPr/>
          </p:nvSpPr>
          <p:spPr bwMode="auto">
            <a:xfrm>
              <a:off x="4545" y="3983"/>
              <a:ext cx="14" cy="15"/>
            </a:xfrm>
            <a:custGeom>
              <a:avLst/>
              <a:gdLst>
                <a:gd name="T0" fmla="*/ 7 w 15"/>
                <a:gd name="T1" fmla="*/ 0 h 15"/>
                <a:gd name="T2" fmla="*/ 7 w 15"/>
                <a:gd name="T3" fmla="*/ 0 h 15"/>
                <a:gd name="T4" fmla="*/ 7 w 15"/>
                <a:gd name="T5" fmla="*/ 0 h 15"/>
                <a:gd name="T6" fmla="*/ 7 w 15"/>
                <a:gd name="T7" fmla="*/ 2 h 15"/>
                <a:gd name="T8" fmla="*/ 7 w 15"/>
                <a:gd name="T9" fmla="*/ 5 h 15"/>
                <a:gd name="T10" fmla="*/ 7 w 15"/>
                <a:gd name="T11" fmla="*/ 8 h 15"/>
                <a:gd name="T12" fmla="*/ 7 w 15"/>
                <a:gd name="T13" fmla="*/ 8 h 15"/>
                <a:gd name="T14" fmla="*/ 7 w 15"/>
                <a:gd name="T15" fmla="*/ 11 h 15"/>
                <a:gd name="T16" fmla="*/ 7 w 15"/>
                <a:gd name="T17" fmla="*/ 12 h 15"/>
                <a:gd name="T18" fmla="*/ 7 w 15"/>
                <a:gd name="T19" fmla="*/ 14 h 15"/>
                <a:gd name="T20" fmla="*/ 7 w 15"/>
                <a:gd name="T21" fmla="*/ 15 h 15"/>
                <a:gd name="T22" fmla="*/ 7 w 15"/>
                <a:gd name="T23" fmla="*/ 15 h 15"/>
                <a:gd name="T24" fmla="*/ 4 w 15"/>
                <a:gd name="T25" fmla="*/ 14 h 15"/>
                <a:gd name="T26" fmla="*/ 1 w 15"/>
                <a:gd name="T27" fmla="*/ 12 h 15"/>
                <a:gd name="T28" fmla="*/ 0 w 15"/>
                <a:gd name="T29" fmla="*/ 11 h 15"/>
                <a:gd name="T30" fmla="*/ 0 w 15"/>
                <a:gd name="T31" fmla="*/ 8 h 15"/>
                <a:gd name="T32" fmla="*/ 0 w 15"/>
                <a:gd name="T33" fmla="*/ 8 h 15"/>
                <a:gd name="T34" fmla="*/ 0 w 15"/>
                <a:gd name="T35" fmla="*/ 5 h 15"/>
                <a:gd name="T36" fmla="*/ 1 w 15"/>
                <a:gd name="T37" fmla="*/ 2 h 15"/>
                <a:gd name="T38" fmla="*/ 4 w 15"/>
                <a:gd name="T39" fmla="*/ 0 h 15"/>
                <a:gd name="T40" fmla="*/ 7 w 15"/>
                <a:gd name="T41" fmla="*/ 0 h 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5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2"/>
                  </a:lnTo>
                  <a:lnTo>
                    <a:pt x="10" y="14"/>
                  </a:lnTo>
                  <a:lnTo>
                    <a:pt x="7" y="15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7" name="Rectangle 1208"/>
            <p:cNvSpPr>
              <a:spLocks noChangeArrowheads="1"/>
            </p:cNvSpPr>
            <p:nvPr/>
          </p:nvSpPr>
          <p:spPr bwMode="auto">
            <a:xfrm>
              <a:off x="4546" y="4007"/>
              <a:ext cx="11" cy="48"/>
            </a:xfrm>
            <a:prstGeom prst="rect">
              <a:avLst/>
            </a:pr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8" name="Freeform 1209"/>
            <p:cNvSpPr>
              <a:spLocks/>
            </p:cNvSpPr>
            <p:nvPr/>
          </p:nvSpPr>
          <p:spPr bwMode="auto">
            <a:xfrm>
              <a:off x="4571" y="4005"/>
              <a:ext cx="31" cy="50"/>
            </a:xfrm>
            <a:custGeom>
              <a:avLst/>
              <a:gdLst>
                <a:gd name="T0" fmla="*/ 0 w 31"/>
                <a:gd name="T1" fmla="*/ 2 h 50"/>
                <a:gd name="T2" fmla="*/ 12 w 31"/>
                <a:gd name="T3" fmla="*/ 2 h 50"/>
                <a:gd name="T4" fmla="*/ 12 w 31"/>
                <a:gd name="T5" fmla="*/ 9 h 50"/>
                <a:gd name="T6" fmla="*/ 14 w 31"/>
                <a:gd name="T7" fmla="*/ 9 h 50"/>
                <a:gd name="T8" fmla="*/ 14 w 31"/>
                <a:gd name="T9" fmla="*/ 9 h 50"/>
                <a:gd name="T10" fmla="*/ 15 w 31"/>
                <a:gd name="T11" fmla="*/ 6 h 50"/>
                <a:gd name="T12" fmla="*/ 18 w 31"/>
                <a:gd name="T13" fmla="*/ 3 h 50"/>
                <a:gd name="T14" fmla="*/ 22 w 31"/>
                <a:gd name="T15" fmla="*/ 2 h 50"/>
                <a:gd name="T16" fmla="*/ 27 w 31"/>
                <a:gd name="T17" fmla="*/ 0 h 50"/>
                <a:gd name="T18" fmla="*/ 27 w 31"/>
                <a:gd name="T19" fmla="*/ 0 h 50"/>
                <a:gd name="T20" fmla="*/ 31 w 31"/>
                <a:gd name="T21" fmla="*/ 2 h 50"/>
                <a:gd name="T22" fmla="*/ 31 w 31"/>
                <a:gd name="T23" fmla="*/ 12 h 50"/>
                <a:gd name="T24" fmla="*/ 31 w 31"/>
                <a:gd name="T25" fmla="*/ 12 h 50"/>
                <a:gd name="T26" fmla="*/ 25 w 31"/>
                <a:gd name="T27" fmla="*/ 12 h 50"/>
                <a:gd name="T28" fmla="*/ 25 w 31"/>
                <a:gd name="T29" fmla="*/ 12 h 50"/>
                <a:gd name="T30" fmla="*/ 22 w 31"/>
                <a:gd name="T31" fmla="*/ 12 h 50"/>
                <a:gd name="T32" fmla="*/ 19 w 31"/>
                <a:gd name="T33" fmla="*/ 14 h 50"/>
                <a:gd name="T34" fmla="*/ 15 w 31"/>
                <a:gd name="T35" fmla="*/ 17 h 50"/>
                <a:gd name="T36" fmla="*/ 14 w 31"/>
                <a:gd name="T37" fmla="*/ 21 h 50"/>
                <a:gd name="T38" fmla="*/ 12 w 31"/>
                <a:gd name="T39" fmla="*/ 24 h 50"/>
                <a:gd name="T40" fmla="*/ 12 w 31"/>
                <a:gd name="T41" fmla="*/ 50 h 50"/>
                <a:gd name="T42" fmla="*/ 0 w 31"/>
                <a:gd name="T43" fmla="*/ 50 h 50"/>
                <a:gd name="T44" fmla="*/ 0 w 31"/>
                <a:gd name="T45" fmla="*/ 2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1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1" y="12"/>
                  </a:lnTo>
                  <a:lnTo>
                    <a:pt x="25" y="12"/>
                  </a:lnTo>
                  <a:lnTo>
                    <a:pt x="22" y="12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14" y="21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9" name="Freeform 1210"/>
            <p:cNvSpPr>
              <a:spLocks noEditPoints="1"/>
            </p:cNvSpPr>
            <p:nvPr/>
          </p:nvSpPr>
          <p:spPr bwMode="auto">
            <a:xfrm>
              <a:off x="4605" y="4005"/>
              <a:ext cx="53" cy="50"/>
            </a:xfrm>
            <a:custGeom>
              <a:avLst/>
              <a:gdLst>
                <a:gd name="T0" fmla="*/ 27 w 53"/>
                <a:gd name="T1" fmla="*/ 40 h 50"/>
                <a:gd name="T2" fmla="*/ 27 w 53"/>
                <a:gd name="T3" fmla="*/ 40 h 50"/>
                <a:gd name="T4" fmla="*/ 32 w 53"/>
                <a:gd name="T5" fmla="*/ 39 h 50"/>
                <a:gd name="T6" fmla="*/ 37 w 53"/>
                <a:gd name="T7" fmla="*/ 36 h 50"/>
                <a:gd name="T8" fmla="*/ 40 w 53"/>
                <a:gd name="T9" fmla="*/ 31 h 50"/>
                <a:gd name="T10" fmla="*/ 41 w 53"/>
                <a:gd name="T11" fmla="*/ 25 h 50"/>
                <a:gd name="T12" fmla="*/ 41 w 53"/>
                <a:gd name="T13" fmla="*/ 25 h 50"/>
                <a:gd name="T14" fmla="*/ 40 w 53"/>
                <a:gd name="T15" fmla="*/ 21 h 50"/>
                <a:gd name="T16" fmla="*/ 37 w 53"/>
                <a:gd name="T17" fmla="*/ 15 h 50"/>
                <a:gd name="T18" fmla="*/ 32 w 53"/>
                <a:gd name="T19" fmla="*/ 12 h 50"/>
                <a:gd name="T20" fmla="*/ 27 w 53"/>
                <a:gd name="T21" fmla="*/ 11 h 50"/>
                <a:gd name="T22" fmla="*/ 27 w 53"/>
                <a:gd name="T23" fmla="*/ 11 h 50"/>
                <a:gd name="T24" fmla="*/ 21 w 53"/>
                <a:gd name="T25" fmla="*/ 12 h 50"/>
                <a:gd name="T26" fmla="*/ 16 w 53"/>
                <a:gd name="T27" fmla="*/ 15 h 50"/>
                <a:gd name="T28" fmla="*/ 13 w 53"/>
                <a:gd name="T29" fmla="*/ 21 h 50"/>
                <a:gd name="T30" fmla="*/ 13 w 53"/>
                <a:gd name="T31" fmla="*/ 25 h 50"/>
                <a:gd name="T32" fmla="*/ 13 w 53"/>
                <a:gd name="T33" fmla="*/ 25 h 50"/>
                <a:gd name="T34" fmla="*/ 13 w 53"/>
                <a:gd name="T35" fmla="*/ 31 h 50"/>
                <a:gd name="T36" fmla="*/ 16 w 53"/>
                <a:gd name="T37" fmla="*/ 36 h 50"/>
                <a:gd name="T38" fmla="*/ 21 w 53"/>
                <a:gd name="T39" fmla="*/ 39 h 50"/>
                <a:gd name="T40" fmla="*/ 27 w 53"/>
                <a:gd name="T41" fmla="*/ 40 h 50"/>
                <a:gd name="T42" fmla="*/ 27 w 53"/>
                <a:gd name="T43" fmla="*/ 0 h 50"/>
                <a:gd name="T44" fmla="*/ 27 w 53"/>
                <a:gd name="T45" fmla="*/ 0 h 50"/>
                <a:gd name="T46" fmla="*/ 32 w 53"/>
                <a:gd name="T47" fmla="*/ 0 h 50"/>
                <a:gd name="T48" fmla="*/ 37 w 53"/>
                <a:gd name="T49" fmla="*/ 2 h 50"/>
                <a:gd name="T50" fmla="*/ 41 w 53"/>
                <a:gd name="T51" fmla="*/ 5 h 50"/>
                <a:gd name="T52" fmla="*/ 46 w 53"/>
                <a:gd name="T53" fmla="*/ 8 h 50"/>
                <a:gd name="T54" fmla="*/ 49 w 53"/>
                <a:gd name="T55" fmla="*/ 11 h 50"/>
                <a:gd name="T56" fmla="*/ 52 w 53"/>
                <a:gd name="T57" fmla="*/ 15 h 50"/>
                <a:gd name="T58" fmla="*/ 53 w 53"/>
                <a:gd name="T59" fmla="*/ 21 h 50"/>
                <a:gd name="T60" fmla="*/ 53 w 53"/>
                <a:gd name="T61" fmla="*/ 25 h 50"/>
                <a:gd name="T62" fmla="*/ 53 w 53"/>
                <a:gd name="T63" fmla="*/ 25 h 50"/>
                <a:gd name="T64" fmla="*/ 53 w 53"/>
                <a:gd name="T65" fmla="*/ 31 h 50"/>
                <a:gd name="T66" fmla="*/ 52 w 53"/>
                <a:gd name="T67" fmla="*/ 36 h 50"/>
                <a:gd name="T68" fmla="*/ 49 w 53"/>
                <a:gd name="T69" fmla="*/ 40 h 50"/>
                <a:gd name="T70" fmla="*/ 46 w 53"/>
                <a:gd name="T71" fmla="*/ 45 h 50"/>
                <a:gd name="T72" fmla="*/ 41 w 53"/>
                <a:gd name="T73" fmla="*/ 47 h 50"/>
                <a:gd name="T74" fmla="*/ 37 w 53"/>
                <a:gd name="T75" fmla="*/ 49 h 50"/>
                <a:gd name="T76" fmla="*/ 32 w 53"/>
                <a:gd name="T77" fmla="*/ 50 h 50"/>
                <a:gd name="T78" fmla="*/ 27 w 53"/>
                <a:gd name="T79" fmla="*/ 50 h 50"/>
                <a:gd name="T80" fmla="*/ 27 w 53"/>
                <a:gd name="T81" fmla="*/ 50 h 50"/>
                <a:gd name="T82" fmla="*/ 22 w 53"/>
                <a:gd name="T83" fmla="*/ 50 h 50"/>
                <a:gd name="T84" fmla="*/ 16 w 53"/>
                <a:gd name="T85" fmla="*/ 49 h 50"/>
                <a:gd name="T86" fmla="*/ 12 w 53"/>
                <a:gd name="T87" fmla="*/ 47 h 50"/>
                <a:gd name="T88" fmla="*/ 9 w 53"/>
                <a:gd name="T89" fmla="*/ 45 h 50"/>
                <a:gd name="T90" fmla="*/ 4 w 53"/>
                <a:gd name="T91" fmla="*/ 40 h 50"/>
                <a:gd name="T92" fmla="*/ 3 w 53"/>
                <a:gd name="T93" fmla="*/ 36 h 50"/>
                <a:gd name="T94" fmla="*/ 2 w 53"/>
                <a:gd name="T95" fmla="*/ 31 h 50"/>
                <a:gd name="T96" fmla="*/ 0 w 53"/>
                <a:gd name="T97" fmla="*/ 25 h 50"/>
                <a:gd name="T98" fmla="*/ 0 w 53"/>
                <a:gd name="T99" fmla="*/ 25 h 50"/>
                <a:gd name="T100" fmla="*/ 2 w 53"/>
                <a:gd name="T101" fmla="*/ 21 h 50"/>
                <a:gd name="T102" fmla="*/ 3 w 53"/>
                <a:gd name="T103" fmla="*/ 15 h 50"/>
                <a:gd name="T104" fmla="*/ 4 w 53"/>
                <a:gd name="T105" fmla="*/ 11 h 50"/>
                <a:gd name="T106" fmla="*/ 9 w 53"/>
                <a:gd name="T107" fmla="*/ 8 h 50"/>
                <a:gd name="T108" fmla="*/ 12 w 53"/>
                <a:gd name="T109" fmla="*/ 5 h 50"/>
                <a:gd name="T110" fmla="*/ 16 w 53"/>
                <a:gd name="T111" fmla="*/ 2 h 50"/>
                <a:gd name="T112" fmla="*/ 22 w 53"/>
                <a:gd name="T113" fmla="*/ 0 h 50"/>
                <a:gd name="T114" fmla="*/ 27 w 53"/>
                <a:gd name="T115" fmla="*/ 0 h 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3" h="50">
                  <a:moveTo>
                    <a:pt x="27" y="40"/>
                  </a:moveTo>
                  <a:lnTo>
                    <a:pt x="27" y="40"/>
                  </a:lnTo>
                  <a:lnTo>
                    <a:pt x="32" y="39"/>
                  </a:lnTo>
                  <a:lnTo>
                    <a:pt x="37" y="36"/>
                  </a:lnTo>
                  <a:lnTo>
                    <a:pt x="40" y="31"/>
                  </a:lnTo>
                  <a:lnTo>
                    <a:pt x="41" y="25"/>
                  </a:lnTo>
                  <a:lnTo>
                    <a:pt x="40" y="21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11"/>
                  </a:lnTo>
                  <a:lnTo>
                    <a:pt x="21" y="12"/>
                  </a:lnTo>
                  <a:lnTo>
                    <a:pt x="16" y="15"/>
                  </a:lnTo>
                  <a:lnTo>
                    <a:pt x="13" y="21"/>
                  </a:lnTo>
                  <a:lnTo>
                    <a:pt x="13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1" y="39"/>
                  </a:lnTo>
                  <a:lnTo>
                    <a:pt x="27" y="40"/>
                  </a:lnTo>
                  <a:close/>
                  <a:moveTo>
                    <a:pt x="27" y="0"/>
                  </a:moveTo>
                  <a:lnTo>
                    <a:pt x="27" y="0"/>
                  </a:lnTo>
                  <a:lnTo>
                    <a:pt x="32" y="0"/>
                  </a:lnTo>
                  <a:lnTo>
                    <a:pt x="37" y="2"/>
                  </a:lnTo>
                  <a:lnTo>
                    <a:pt x="41" y="5"/>
                  </a:lnTo>
                  <a:lnTo>
                    <a:pt x="46" y="8"/>
                  </a:lnTo>
                  <a:lnTo>
                    <a:pt x="49" y="11"/>
                  </a:lnTo>
                  <a:lnTo>
                    <a:pt x="52" y="15"/>
                  </a:lnTo>
                  <a:lnTo>
                    <a:pt x="53" y="21"/>
                  </a:lnTo>
                  <a:lnTo>
                    <a:pt x="53" y="25"/>
                  </a:lnTo>
                  <a:lnTo>
                    <a:pt x="53" y="31"/>
                  </a:lnTo>
                  <a:lnTo>
                    <a:pt x="52" y="36"/>
                  </a:lnTo>
                  <a:lnTo>
                    <a:pt x="49" y="40"/>
                  </a:lnTo>
                  <a:lnTo>
                    <a:pt x="46" y="45"/>
                  </a:lnTo>
                  <a:lnTo>
                    <a:pt x="41" y="47"/>
                  </a:lnTo>
                  <a:lnTo>
                    <a:pt x="37" y="49"/>
                  </a:lnTo>
                  <a:lnTo>
                    <a:pt x="32" y="50"/>
                  </a:lnTo>
                  <a:lnTo>
                    <a:pt x="27" y="50"/>
                  </a:lnTo>
                  <a:lnTo>
                    <a:pt x="22" y="50"/>
                  </a:lnTo>
                  <a:lnTo>
                    <a:pt x="16" y="49"/>
                  </a:lnTo>
                  <a:lnTo>
                    <a:pt x="12" y="47"/>
                  </a:lnTo>
                  <a:lnTo>
                    <a:pt x="9" y="45"/>
                  </a:lnTo>
                  <a:lnTo>
                    <a:pt x="4" y="40"/>
                  </a:lnTo>
                  <a:lnTo>
                    <a:pt x="3" y="36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9" y="8"/>
                  </a:lnTo>
                  <a:lnTo>
                    <a:pt x="12" y="5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0" name="Freeform 1211"/>
            <p:cNvSpPr>
              <a:spLocks/>
            </p:cNvSpPr>
            <p:nvPr/>
          </p:nvSpPr>
          <p:spPr bwMode="auto">
            <a:xfrm>
              <a:off x="4667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3 w 44"/>
                <a:gd name="T11" fmla="*/ 6 h 50"/>
                <a:gd name="T12" fmla="*/ 16 w 44"/>
                <a:gd name="T13" fmla="*/ 3 h 50"/>
                <a:gd name="T14" fmla="*/ 20 w 44"/>
                <a:gd name="T15" fmla="*/ 2 h 50"/>
                <a:gd name="T16" fmla="*/ 26 w 44"/>
                <a:gd name="T17" fmla="*/ 0 h 50"/>
                <a:gd name="T18" fmla="*/ 26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39 w 44"/>
                <a:gd name="T25" fmla="*/ 6 h 50"/>
                <a:gd name="T26" fmla="*/ 42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6 w 44"/>
                <a:gd name="T45" fmla="*/ 12 h 50"/>
                <a:gd name="T46" fmla="*/ 23 w 44"/>
                <a:gd name="T47" fmla="*/ 11 h 50"/>
                <a:gd name="T48" fmla="*/ 23 w 44"/>
                <a:gd name="T49" fmla="*/ 11 h 50"/>
                <a:gd name="T50" fmla="*/ 17 w 44"/>
                <a:gd name="T51" fmla="*/ 12 h 50"/>
                <a:gd name="T52" fmla="*/ 14 w 44"/>
                <a:gd name="T53" fmla="*/ 15 h 50"/>
                <a:gd name="T54" fmla="*/ 13 w 44"/>
                <a:gd name="T55" fmla="*/ 20 h 50"/>
                <a:gd name="T56" fmla="*/ 12 w 44"/>
                <a:gd name="T57" fmla="*/ 24 h 50"/>
                <a:gd name="T58" fmla="*/ 12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39" y="6"/>
                  </a:lnTo>
                  <a:lnTo>
                    <a:pt x="42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3" y="11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3" y="20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1" name="Freeform 1212"/>
            <p:cNvSpPr>
              <a:spLocks/>
            </p:cNvSpPr>
            <p:nvPr/>
          </p:nvSpPr>
          <p:spPr bwMode="auto">
            <a:xfrm>
              <a:off x="4724" y="4005"/>
              <a:ext cx="74" cy="50"/>
            </a:xfrm>
            <a:custGeom>
              <a:avLst/>
              <a:gdLst>
                <a:gd name="T0" fmla="*/ 0 w 74"/>
                <a:gd name="T1" fmla="*/ 2 h 50"/>
                <a:gd name="T2" fmla="*/ 10 w 74"/>
                <a:gd name="T3" fmla="*/ 2 h 50"/>
                <a:gd name="T4" fmla="*/ 10 w 74"/>
                <a:gd name="T5" fmla="*/ 9 h 50"/>
                <a:gd name="T6" fmla="*/ 10 w 74"/>
                <a:gd name="T7" fmla="*/ 9 h 50"/>
                <a:gd name="T8" fmla="*/ 10 w 74"/>
                <a:gd name="T9" fmla="*/ 9 h 50"/>
                <a:gd name="T10" fmla="*/ 13 w 74"/>
                <a:gd name="T11" fmla="*/ 6 h 50"/>
                <a:gd name="T12" fmla="*/ 16 w 74"/>
                <a:gd name="T13" fmla="*/ 3 h 50"/>
                <a:gd name="T14" fmla="*/ 21 w 74"/>
                <a:gd name="T15" fmla="*/ 2 h 50"/>
                <a:gd name="T16" fmla="*/ 25 w 74"/>
                <a:gd name="T17" fmla="*/ 0 h 50"/>
                <a:gd name="T18" fmla="*/ 25 w 74"/>
                <a:gd name="T19" fmla="*/ 0 h 50"/>
                <a:gd name="T20" fmla="*/ 31 w 74"/>
                <a:gd name="T21" fmla="*/ 0 h 50"/>
                <a:gd name="T22" fmla="*/ 35 w 74"/>
                <a:gd name="T23" fmla="*/ 3 h 50"/>
                <a:gd name="T24" fmla="*/ 38 w 74"/>
                <a:gd name="T25" fmla="*/ 5 h 50"/>
                <a:gd name="T26" fmla="*/ 41 w 74"/>
                <a:gd name="T27" fmla="*/ 9 h 50"/>
                <a:gd name="T28" fmla="*/ 41 w 74"/>
                <a:gd name="T29" fmla="*/ 9 h 50"/>
                <a:gd name="T30" fmla="*/ 44 w 74"/>
                <a:gd name="T31" fmla="*/ 5 h 50"/>
                <a:gd name="T32" fmla="*/ 47 w 74"/>
                <a:gd name="T33" fmla="*/ 3 h 50"/>
                <a:gd name="T34" fmla="*/ 52 w 74"/>
                <a:gd name="T35" fmla="*/ 0 h 50"/>
                <a:gd name="T36" fmla="*/ 56 w 74"/>
                <a:gd name="T37" fmla="*/ 0 h 50"/>
                <a:gd name="T38" fmla="*/ 56 w 74"/>
                <a:gd name="T39" fmla="*/ 0 h 50"/>
                <a:gd name="T40" fmla="*/ 60 w 74"/>
                <a:gd name="T41" fmla="*/ 0 h 50"/>
                <a:gd name="T42" fmla="*/ 65 w 74"/>
                <a:gd name="T43" fmla="*/ 2 h 50"/>
                <a:gd name="T44" fmla="*/ 68 w 74"/>
                <a:gd name="T45" fmla="*/ 3 h 50"/>
                <a:gd name="T46" fmla="*/ 71 w 74"/>
                <a:gd name="T47" fmla="*/ 6 h 50"/>
                <a:gd name="T48" fmla="*/ 74 w 74"/>
                <a:gd name="T49" fmla="*/ 14 h 50"/>
                <a:gd name="T50" fmla="*/ 74 w 74"/>
                <a:gd name="T51" fmla="*/ 21 h 50"/>
                <a:gd name="T52" fmla="*/ 74 w 74"/>
                <a:gd name="T53" fmla="*/ 50 h 50"/>
                <a:gd name="T54" fmla="*/ 62 w 74"/>
                <a:gd name="T55" fmla="*/ 50 h 50"/>
                <a:gd name="T56" fmla="*/ 62 w 74"/>
                <a:gd name="T57" fmla="*/ 22 h 50"/>
                <a:gd name="T58" fmla="*/ 62 w 74"/>
                <a:gd name="T59" fmla="*/ 22 h 50"/>
                <a:gd name="T60" fmla="*/ 62 w 74"/>
                <a:gd name="T61" fmla="*/ 18 h 50"/>
                <a:gd name="T62" fmla="*/ 60 w 74"/>
                <a:gd name="T63" fmla="*/ 15 h 50"/>
                <a:gd name="T64" fmla="*/ 57 w 74"/>
                <a:gd name="T65" fmla="*/ 12 h 50"/>
                <a:gd name="T66" fmla="*/ 53 w 74"/>
                <a:gd name="T67" fmla="*/ 11 h 50"/>
                <a:gd name="T68" fmla="*/ 53 w 74"/>
                <a:gd name="T69" fmla="*/ 11 h 50"/>
                <a:gd name="T70" fmla="*/ 49 w 74"/>
                <a:gd name="T71" fmla="*/ 12 h 50"/>
                <a:gd name="T72" fmla="*/ 46 w 74"/>
                <a:gd name="T73" fmla="*/ 15 h 50"/>
                <a:gd name="T74" fmla="*/ 43 w 74"/>
                <a:gd name="T75" fmla="*/ 20 h 50"/>
                <a:gd name="T76" fmla="*/ 43 w 74"/>
                <a:gd name="T77" fmla="*/ 24 h 50"/>
                <a:gd name="T78" fmla="*/ 43 w 74"/>
                <a:gd name="T79" fmla="*/ 50 h 50"/>
                <a:gd name="T80" fmla="*/ 31 w 74"/>
                <a:gd name="T81" fmla="*/ 50 h 50"/>
                <a:gd name="T82" fmla="*/ 31 w 74"/>
                <a:gd name="T83" fmla="*/ 21 h 50"/>
                <a:gd name="T84" fmla="*/ 31 w 74"/>
                <a:gd name="T85" fmla="*/ 21 h 50"/>
                <a:gd name="T86" fmla="*/ 29 w 74"/>
                <a:gd name="T87" fmla="*/ 17 h 50"/>
                <a:gd name="T88" fmla="*/ 28 w 74"/>
                <a:gd name="T89" fmla="*/ 14 h 50"/>
                <a:gd name="T90" fmla="*/ 27 w 74"/>
                <a:gd name="T91" fmla="*/ 12 h 50"/>
                <a:gd name="T92" fmla="*/ 22 w 74"/>
                <a:gd name="T93" fmla="*/ 11 h 50"/>
                <a:gd name="T94" fmla="*/ 22 w 74"/>
                <a:gd name="T95" fmla="*/ 11 h 50"/>
                <a:gd name="T96" fmla="*/ 18 w 74"/>
                <a:gd name="T97" fmla="*/ 12 h 50"/>
                <a:gd name="T98" fmla="*/ 13 w 74"/>
                <a:gd name="T99" fmla="*/ 15 h 50"/>
                <a:gd name="T100" fmla="*/ 12 w 74"/>
                <a:gd name="T101" fmla="*/ 20 h 50"/>
                <a:gd name="T102" fmla="*/ 12 w 74"/>
                <a:gd name="T103" fmla="*/ 24 h 50"/>
                <a:gd name="T104" fmla="*/ 12 w 74"/>
                <a:gd name="T105" fmla="*/ 50 h 50"/>
                <a:gd name="T106" fmla="*/ 0 w 74"/>
                <a:gd name="T107" fmla="*/ 50 h 50"/>
                <a:gd name="T108" fmla="*/ 0 w 74"/>
                <a:gd name="T109" fmla="*/ 2 h 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4" h="50">
                  <a:moveTo>
                    <a:pt x="0" y="2"/>
                  </a:moveTo>
                  <a:lnTo>
                    <a:pt x="10" y="2"/>
                  </a:lnTo>
                  <a:lnTo>
                    <a:pt x="10" y="9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21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" y="3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5" y="2"/>
                  </a:lnTo>
                  <a:lnTo>
                    <a:pt x="68" y="3"/>
                  </a:lnTo>
                  <a:lnTo>
                    <a:pt x="71" y="6"/>
                  </a:lnTo>
                  <a:lnTo>
                    <a:pt x="74" y="14"/>
                  </a:lnTo>
                  <a:lnTo>
                    <a:pt x="74" y="21"/>
                  </a:lnTo>
                  <a:lnTo>
                    <a:pt x="74" y="50"/>
                  </a:lnTo>
                  <a:lnTo>
                    <a:pt x="62" y="50"/>
                  </a:lnTo>
                  <a:lnTo>
                    <a:pt x="62" y="22"/>
                  </a:lnTo>
                  <a:lnTo>
                    <a:pt x="62" y="18"/>
                  </a:lnTo>
                  <a:lnTo>
                    <a:pt x="60" y="15"/>
                  </a:lnTo>
                  <a:lnTo>
                    <a:pt x="57" y="12"/>
                  </a:lnTo>
                  <a:lnTo>
                    <a:pt x="53" y="11"/>
                  </a:lnTo>
                  <a:lnTo>
                    <a:pt x="49" y="12"/>
                  </a:lnTo>
                  <a:lnTo>
                    <a:pt x="46" y="15"/>
                  </a:lnTo>
                  <a:lnTo>
                    <a:pt x="43" y="20"/>
                  </a:lnTo>
                  <a:lnTo>
                    <a:pt x="43" y="24"/>
                  </a:lnTo>
                  <a:lnTo>
                    <a:pt x="43" y="50"/>
                  </a:lnTo>
                  <a:lnTo>
                    <a:pt x="31" y="50"/>
                  </a:lnTo>
                  <a:lnTo>
                    <a:pt x="31" y="21"/>
                  </a:lnTo>
                  <a:lnTo>
                    <a:pt x="29" y="17"/>
                  </a:lnTo>
                  <a:lnTo>
                    <a:pt x="28" y="14"/>
                  </a:lnTo>
                  <a:lnTo>
                    <a:pt x="27" y="12"/>
                  </a:lnTo>
                  <a:lnTo>
                    <a:pt x="22" y="11"/>
                  </a:lnTo>
                  <a:lnTo>
                    <a:pt x="18" y="12"/>
                  </a:lnTo>
                  <a:lnTo>
                    <a:pt x="13" y="15"/>
                  </a:lnTo>
                  <a:lnTo>
                    <a:pt x="12" y="20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2" name="Freeform 1213"/>
            <p:cNvSpPr>
              <a:spLocks noEditPoints="1"/>
            </p:cNvSpPr>
            <p:nvPr/>
          </p:nvSpPr>
          <p:spPr bwMode="auto">
            <a:xfrm>
              <a:off x="4806" y="4005"/>
              <a:ext cx="49" cy="50"/>
            </a:xfrm>
            <a:custGeom>
              <a:avLst/>
              <a:gdLst>
                <a:gd name="T0" fmla="*/ 37 w 49"/>
                <a:gd name="T1" fmla="*/ 21 h 50"/>
                <a:gd name="T2" fmla="*/ 37 w 49"/>
                <a:gd name="T3" fmla="*/ 21 h 50"/>
                <a:gd name="T4" fmla="*/ 36 w 49"/>
                <a:gd name="T5" fmla="*/ 17 h 50"/>
                <a:gd name="T6" fmla="*/ 34 w 49"/>
                <a:gd name="T7" fmla="*/ 12 h 50"/>
                <a:gd name="T8" fmla="*/ 30 w 49"/>
                <a:gd name="T9" fmla="*/ 11 h 50"/>
                <a:gd name="T10" fmla="*/ 25 w 49"/>
                <a:gd name="T11" fmla="*/ 9 h 50"/>
                <a:gd name="T12" fmla="*/ 25 w 49"/>
                <a:gd name="T13" fmla="*/ 9 h 50"/>
                <a:gd name="T14" fmla="*/ 19 w 49"/>
                <a:gd name="T15" fmla="*/ 11 h 50"/>
                <a:gd name="T16" fmla="*/ 17 w 49"/>
                <a:gd name="T17" fmla="*/ 12 h 50"/>
                <a:gd name="T18" fmla="*/ 14 w 49"/>
                <a:gd name="T19" fmla="*/ 17 h 50"/>
                <a:gd name="T20" fmla="*/ 12 w 49"/>
                <a:gd name="T21" fmla="*/ 21 h 50"/>
                <a:gd name="T22" fmla="*/ 37 w 49"/>
                <a:gd name="T23" fmla="*/ 21 h 50"/>
                <a:gd name="T24" fmla="*/ 12 w 49"/>
                <a:gd name="T25" fmla="*/ 30 h 50"/>
                <a:gd name="T26" fmla="*/ 12 w 49"/>
                <a:gd name="T27" fmla="*/ 30 h 50"/>
                <a:gd name="T28" fmla="*/ 14 w 49"/>
                <a:gd name="T29" fmla="*/ 34 h 50"/>
                <a:gd name="T30" fmla="*/ 17 w 49"/>
                <a:gd name="T31" fmla="*/ 39 h 50"/>
                <a:gd name="T32" fmla="*/ 21 w 49"/>
                <a:gd name="T33" fmla="*/ 40 h 50"/>
                <a:gd name="T34" fmla="*/ 25 w 49"/>
                <a:gd name="T35" fmla="*/ 42 h 50"/>
                <a:gd name="T36" fmla="*/ 25 w 49"/>
                <a:gd name="T37" fmla="*/ 42 h 50"/>
                <a:gd name="T38" fmla="*/ 30 w 49"/>
                <a:gd name="T39" fmla="*/ 42 h 50"/>
                <a:gd name="T40" fmla="*/ 33 w 49"/>
                <a:gd name="T41" fmla="*/ 40 h 50"/>
                <a:gd name="T42" fmla="*/ 39 w 49"/>
                <a:gd name="T43" fmla="*/ 34 h 50"/>
                <a:gd name="T44" fmla="*/ 47 w 49"/>
                <a:gd name="T45" fmla="*/ 42 h 50"/>
                <a:gd name="T46" fmla="*/ 47 w 49"/>
                <a:gd name="T47" fmla="*/ 42 h 50"/>
                <a:gd name="T48" fmla="*/ 43 w 49"/>
                <a:gd name="T49" fmla="*/ 46 h 50"/>
                <a:gd name="T50" fmla="*/ 37 w 49"/>
                <a:gd name="T51" fmla="*/ 49 h 50"/>
                <a:gd name="T52" fmla="*/ 33 w 49"/>
                <a:gd name="T53" fmla="*/ 50 h 50"/>
                <a:gd name="T54" fmla="*/ 27 w 49"/>
                <a:gd name="T55" fmla="*/ 50 h 50"/>
                <a:gd name="T56" fmla="*/ 27 w 49"/>
                <a:gd name="T57" fmla="*/ 50 h 50"/>
                <a:gd name="T58" fmla="*/ 21 w 49"/>
                <a:gd name="T59" fmla="*/ 50 h 50"/>
                <a:gd name="T60" fmla="*/ 17 w 49"/>
                <a:gd name="T61" fmla="*/ 49 h 50"/>
                <a:gd name="T62" fmla="*/ 12 w 49"/>
                <a:gd name="T63" fmla="*/ 47 h 50"/>
                <a:gd name="T64" fmla="*/ 8 w 49"/>
                <a:gd name="T65" fmla="*/ 45 h 50"/>
                <a:gd name="T66" fmla="*/ 5 w 49"/>
                <a:gd name="T67" fmla="*/ 40 h 50"/>
                <a:gd name="T68" fmla="*/ 2 w 49"/>
                <a:gd name="T69" fmla="*/ 36 h 50"/>
                <a:gd name="T70" fmla="*/ 0 w 49"/>
                <a:gd name="T71" fmla="*/ 31 h 50"/>
                <a:gd name="T72" fmla="*/ 0 w 49"/>
                <a:gd name="T73" fmla="*/ 25 h 50"/>
                <a:gd name="T74" fmla="*/ 0 w 49"/>
                <a:gd name="T75" fmla="*/ 25 h 50"/>
                <a:gd name="T76" fmla="*/ 0 w 49"/>
                <a:gd name="T77" fmla="*/ 21 h 50"/>
                <a:gd name="T78" fmla="*/ 2 w 49"/>
                <a:gd name="T79" fmla="*/ 15 h 50"/>
                <a:gd name="T80" fmla="*/ 5 w 49"/>
                <a:gd name="T81" fmla="*/ 11 h 50"/>
                <a:gd name="T82" fmla="*/ 8 w 49"/>
                <a:gd name="T83" fmla="*/ 8 h 50"/>
                <a:gd name="T84" fmla="*/ 12 w 49"/>
                <a:gd name="T85" fmla="*/ 5 h 50"/>
                <a:gd name="T86" fmla="*/ 17 w 49"/>
                <a:gd name="T87" fmla="*/ 2 h 50"/>
                <a:gd name="T88" fmla="*/ 21 w 49"/>
                <a:gd name="T89" fmla="*/ 0 h 50"/>
                <a:gd name="T90" fmla="*/ 27 w 49"/>
                <a:gd name="T91" fmla="*/ 0 h 50"/>
                <a:gd name="T92" fmla="*/ 27 w 49"/>
                <a:gd name="T93" fmla="*/ 0 h 50"/>
                <a:gd name="T94" fmla="*/ 31 w 49"/>
                <a:gd name="T95" fmla="*/ 0 h 50"/>
                <a:gd name="T96" fmla="*/ 36 w 49"/>
                <a:gd name="T97" fmla="*/ 2 h 50"/>
                <a:gd name="T98" fmla="*/ 40 w 49"/>
                <a:gd name="T99" fmla="*/ 5 h 50"/>
                <a:gd name="T100" fmla="*/ 43 w 49"/>
                <a:gd name="T101" fmla="*/ 8 h 50"/>
                <a:gd name="T102" fmla="*/ 46 w 49"/>
                <a:gd name="T103" fmla="*/ 11 h 50"/>
                <a:gd name="T104" fmla="*/ 47 w 49"/>
                <a:gd name="T105" fmla="*/ 15 h 50"/>
                <a:gd name="T106" fmla="*/ 49 w 49"/>
                <a:gd name="T107" fmla="*/ 21 h 50"/>
                <a:gd name="T108" fmla="*/ 49 w 49"/>
                <a:gd name="T109" fmla="*/ 27 h 50"/>
                <a:gd name="T110" fmla="*/ 49 w 49"/>
                <a:gd name="T111" fmla="*/ 30 h 50"/>
                <a:gd name="T112" fmla="*/ 12 w 49"/>
                <a:gd name="T113" fmla="*/ 30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9" h="50">
                  <a:moveTo>
                    <a:pt x="37" y="21"/>
                  </a:moveTo>
                  <a:lnTo>
                    <a:pt x="37" y="21"/>
                  </a:lnTo>
                  <a:lnTo>
                    <a:pt x="36" y="17"/>
                  </a:lnTo>
                  <a:lnTo>
                    <a:pt x="34" y="12"/>
                  </a:lnTo>
                  <a:lnTo>
                    <a:pt x="30" y="11"/>
                  </a:lnTo>
                  <a:lnTo>
                    <a:pt x="25" y="9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4" y="17"/>
                  </a:lnTo>
                  <a:lnTo>
                    <a:pt x="12" y="21"/>
                  </a:lnTo>
                  <a:lnTo>
                    <a:pt x="37" y="21"/>
                  </a:lnTo>
                  <a:close/>
                  <a:moveTo>
                    <a:pt x="12" y="30"/>
                  </a:moveTo>
                  <a:lnTo>
                    <a:pt x="12" y="30"/>
                  </a:lnTo>
                  <a:lnTo>
                    <a:pt x="14" y="34"/>
                  </a:lnTo>
                  <a:lnTo>
                    <a:pt x="17" y="39"/>
                  </a:lnTo>
                  <a:lnTo>
                    <a:pt x="21" y="40"/>
                  </a:lnTo>
                  <a:lnTo>
                    <a:pt x="25" y="42"/>
                  </a:lnTo>
                  <a:lnTo>
                    <a:pt x="30" y="42"/>
                  </a:lnTo>
                  <a:lnTo>
                    <a:pt x="33" y="40"/>
                  </a:lnTo>
                  <a:lnTo>
                    <a:pt x="39" y="34"/>
                  </a:lnTo>
                  <a:lnTo>
                    <a:pt x="47" y="42"/>
                  </a:lnTo>
                  <a:lnTo>
                    <a:pt x="43" y="46"/>
                  </a:lnTo>
                  <a:lnTo>
                    <a:pt x="37" y="49"/>
                  </a:lnTo>
                  <a:lnTo>
                    <a:pt x="33" y="50"/>
                  </a:lnTo>
                  <a:lnTo>
                    <a:pt x="27" y="50"/>
                  </a:lnTo>
                  <a:lnTo>
                    <a:pt x="21" y="50"/>
                  </a:lnTo>
                  <a:lnTo>
                    <a:pt x="17" y="49"/>
                  </a:lnTo>
                  <a:lnTo>
                    <a:pt x="12" y="47"/>
                  </a:lnTo>
                  <a:lnTo>
                    <a:pt x="8" y="45"/>
                  </a:lnTo>
                  <a:lnTo>
                    <a:pt x="5" y="40"/>
                  </a:lnTo>
                  <a:lnTo>
                    <a:pt x="2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2"/>
                  </a:lnTo>
                  <a:lnTo>
                    <a:pt x="40" y="5"/>
                  </a:lnTo>
                  <a:lnTo>
                    <a:pt x="43" y="8"/>
                  </a:lnTo>
                  <a:lnTo>
                    <a:pt x="46" y="11"/>
                  </a:lnTo>
                  <a:lnTo>
                    <a:pt x="47" y="15"/>
                  </a:lnTo>
                  <a:lnTo>
                    <a:pt x="49" y="21"/>
                  </a:lnTo>
                  <a:lnTo>
                    <a:pt x="49" y="27"/>
                  </a:lnTo>
                  <a:lnTo>
                    <a:pt x="49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3" name="Freeform 1214"/>
            <p:cNvSpPr>
              <a:spLocks/>
            </p:cNvSpPr>
            <p:nvPr/>
          </p:nvSpPr>
          <p:spPr bwMode="auto">
            <a:xfrm>
              <a:off x="4865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5 w 44"/>
                <a:gd name="T11" fmla="*/ 6 h 50"/>
                <a:gd name="T12" fmla="*/ 18 w 44"/>
                <a:gd name="T13" fmla="*/ 3 h 50"/>
                <a:gd name="T14" fmla="*/ 22 w 44"/>
                <a:gd name="T15" fmla="*/ 2 h 50"/>
                <a:gd name="T16" fmla="*/ 27 w 44"/>
                <a:gd name="T17" fmla="*/ 0 h 50"/>
                <a:gd name="T18" fmla="*/ 27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41 w 44"/>
                <a:gd name="T25" fmla="*/ 6 h 50"/>
                <a:gd name="T26" fmla="*/ 44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7 w 44"/>
                <a:gd name="T45" fmla="*/ 12 h 50"/>
                <a:gd name="T46" fmla="*/ 24 w 44"/>
                <a:gd name="T47" fmla="*/ 11 h 50"/>
                <a:gd name="T48" fmla="*/ 24 w 44"/>
                <a:gd name="T49" fmla="*/ 11 h 50"/>
                <a:gd name="T50" fmla="*/ 19 w 44"/>
                <a:gd name="T51" fmla="*/ 12 h 50"/>
                <a:gd name="T52" fmla="*/ 15 w 44"/>
                <a:gd name="T53" fmla="*/ 15 h 50"/>
                <a:gd name="T54" fmla="*/ 13 w 44"/>
                <a:gd name="T55" fmla="*/ 20 h 50"/>
                <a:gd name="T56" fmla="*/ 13 w 44"/>
                <a:gd name="T57" fmla="*/ 24 h 50"/>
                <a:gd name="T58" fmla="*/ 13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1" y="6"/>
                  </a:lnTo>
                  <a:lnTo>
                    <a:pt x="44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4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13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4" name="Freeform 1215"/>
            <p:cNvSpPr>
              <a:spLocks/>
            </p:cNvSpPr>
            <p:nvPr/>
          </p:nvSpPr>
          <p:spPr bwMode="auto">
            <a:xfrm>
              <a:off x="4917" y="3992"/>
              <a:ext cx="35" cy="64"/>
            </a:xfrm>
            <a:custGeom>
              <a:avLst/>
              <a:gdLst>
                <a:gd name="T0" fmla="*/ 0 w 35"/>
                <a:gd name="T1" fmla="*/ 25 h 63"/>
                <a:gd name="T2" fmla="*/ 0 w 35"/>
                <a:gd name="T3" fmla="*/ 15 h 63"/>
                <a:gd name="T4" fmla="*/ 10 w 35"/>
                <a:gd name="T5" fmla="*/ 15 h 63"/>
                <a:gd name="T6" fmla="*/ 10 w 35"/>
                <a:gd name="T7" fmla="*/ 0 h 63"/>
                <a:gd name="T8" fmla="*/ 22 w 35"/>
                <a:gd name="T9" fmla="*/ 0 h 63"/>
                <a:gd name="T10" fmla="*/ 22 w 35"/>
                <a:gd name="T11" fmla="*/ 15 h 63"/>
                <a:gd name="T12" fmla="*/ 35 w 35"/>
                <a:gd name="T13" fmla="*/ 15 h 63"/>
                <a:gd name="T14" fmla="*/ 35 w 35"/>
                <a:gd name="T15" fmla="*/ 25 h 63"/>
                <a:gd name="T16" fmla="*/ 22 w 35"/>
                <a:gd name="T17" fmla="*/ 25 h 63"/>
                <a:gd name="T18" fmla="*/ 22 w 35"/>
                <a:gd name="T19" fmla="*/ 71 h 63"/>
                <a:gd name="T20" fmla="*/ 22 w 35"/>
                <a:gd name="T21" fmla="*/ 71 h 63"/>
                <a:gd name="T22" fmla="*/ 23 w 35"/>
                <a:gd name="T23" fmla="*/ 74 h 63"/>
                <a:gd name="T24" fmla="*/ 23 w 35"/>
                <a:gd name="T25" fmla="*/ 77 h 63"/>
                <a:gd name="T26" fmla="*/ 26 w 35"/>
                <a:gd name="T27" fmla="*/ 78 h 63"/>
                <a:gd name="T28" fmla="*/ 29 w 35"/>
                <a:gd name="T29" fmla="*/ 80 h 63"/>
                <a:gd name="T30" fmla="*/ 29 w 35"/>
                <a:gd name="T31" fmla="*/ 80 h 63"/>
                <a:gd name="T32" fmla="*/ 32 w 35"/>
                <a:gd name="T33" fmla="*/ 78 h 63"/>
                <a:gd name="T34" fmla="*/ 35 w 35"/>
                <a:gd name="T35" fmla="*/ 77 h 63"/>
                <a:gd name="T36" fmla="*/ 35 w 35"/>
                <a:gd name="T37" fmla="*/ 87 h 63"/>
                <a:gd name="T38" fmla="*/ 35 w 35"/>
                <a:gd name="T39" fmla="*/ 87 h 63"/>
                <a:gd name="T40" fmla="*/ 30 w 35"/>
                <a:gd name="T41" fmla="*/ 88 h 63"/>
                <a:gd name="T42" fmla="*/ 26 w 35"/>
                <a:gd name="T43" fmla="*/ 88 h 63"/>
                <a:gd name="T44" fmla="*/ 26 w 35"/>
                <a:gd name="T45" fmla="*/ 88 h 63"/>
                <a:gd name="T46" fmla="*/ 19 w 35"/>
                <a:gd name="T47" fmla="*/ 88 h 63"/>
                <a:gd name="T48" fmla="*/ 13 w 35"/>
                <a:gd name="T49" fmla="*/ 85 h 63"/>
                <a:gd name="T50" fmla="*/ 11 w 35"/>
                <a:gd name="T51" fmla="*/ 80 h 63"/>
                <a:gd name="T52" fmla="*/ 10 w 35"/>
                <a:gd name="T53" fmla="*/ 72 h 63"/>
                <a:gd name="T54" fmla="*/ 10 w 35"/>
                <a:gd name="T55" fmla="*/ 25 h 63"/>
                <a:gd name="T56" fmla="*/ 0 w 35"/>
                <a:gd name="T57" fmla="*/ 25 h 6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5" h="63">
                  <a:moveTo>
                    <a:pt x="0" y="25"/>
                  </a:moveTo>
                  <a:lnTo>
                    <a:pt x="0" y="15"/>
                  </a:lnTo>
                  <a:lnTo>
                    <a:pt x="10" y="15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5"/>
                  </a:lnTo>
                  <a:lnTo>
                    <a:pt x="35" y="15"/>
                  </a:lnTo>
                  <a:lnTo>
                    <a:pt x="35" y="25"/>
                  </a:lnTo>
                  <a:lnTo>
                    <a:pt x="22" y="25"/>
                  </a:lnTo>
                  <a:lnTo>
                    <a:pt x="22" y="46"/>
                  </a:lnTo>
                  <a:lnTo>
                    <a:pt x="23" y="49"/>
                  </a:lnTo>
                  <a:lnTo>
                    <a:pt x="23" y="52"/>
                  </a:lnTo>
                  <a:lnTo>
                    <a:pt x="26" y="53"/>
                  </a:lnTo>
                  <a:lnTo>
                    <a:pt x="29" y="55"/>
                  </a:lnTo>
                  <a:lnTo>
                    <a:pt x="32" y="53"/>
                  </a:lnTo>
                  <a:lnTo>
                    <a:pt x="35" y="52"/>
                  </a:lnTo>
                  <a:lnTo>
                    <a:pt x="35" y="62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19" y="63"/>
                  </a:lnTo>
                  <a:lnTo>
                    <a:pt x="13" y="60"/>
                  </a:lnTo>
                  <a:lnTo>
                    <a:pt x="11" y="55"/>
                  </a:lnTo>
                  <a:lnTo>
                    <a:pt x="10" y="47"/>
                  </a:lnTo>
                  <a:lnTo>
                    <a:pt x="1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5" name="Freeform 1216"/>
            <p:cNvSpPr>
              <a:spLocks noEditPoints="1"/>
            </p:cNvSpPr>
            <p:nvPr/>
          </p:nvSpPr>
          <p:spPr bwMode="auto">
            <a:xfrm>
              <a:off x="4984" y="3983"/>
              <a:ext cx="72" cy="73"/>
            </a:xfrm>
            <a:custGeom>
              <a:avLst/>
              <a:gdLst>
                <a:gd name="T0" fmla="*/ 47 w 72"/>
                <a:gd name="T1" fmla="*/ 69 h 72"/>
                <a:gd name="T2" fmla="*/ 35 w 72"/>
                <a:gd name="T3" fmla="*/ 17 h 72"/>
                <a:gd name="T4" fmla="*/ 25 w 72"/>
                <a:gd name="T5" fmla="*/ 69 h 72"/>
                <a:gd name="T6" fmla="*/ 47 w 72"/>
                <a:gd name="T7" fmla="*/ 69 h 72"/>
                <a:gd name="T8" fmla="*/ 31 w 72"/>
                <a:gd name="T9" fmla="*/ 0 h 72"/>
                <a:gd name="T10" fmla="*/ 41 w 72"/>
                <a:gd name="T11" fmla="*/ 0 h 72"/>
                <a:gd name="T12" fmla="*/ 72 w 72"/>
                <a:gd name="T13" fmla="*/ 97 h 72"/>
                <a:gd name="T14" fmla="*/ 57 w 72"/>
                <a:gd name="T15" fmla="*/ 97 h 72"/>
                <a:gd name="T16" fmla="*/ 52 w 72"/>
                <a:gd name="T17" fmla="*/ 81 h 72"/>
                <a:gd name="T18" fmla="*/ 21 w 72"/>
                <a:gd name="T19" fmla="*/ 81 h 72"/>
                <a:gd name="T20" fmla="*/ 13 w 72"/>
                <a:gd name="T21" fmla="*/ 97 h 72"/>
                <a:gd name="T22" fmla="*/ 0 w 72"/>
                <a:gd name="T23" fmla="*/ 97 h 72"/>
                <a:gd name="T24" fmla="*/ 31 w 72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72">
                  <a:moveTo>
                    <a:pt x="47" y="44"/>
                  </a:moveTo>
                  <a:lnTo>
                    <a:pt x="35" y="17"/>
                  </a:lnTo>
                  <a:lnTo>
                    <a:pt x="25" y="44"/>
                  </a:lnTo>
                  <a:lnTo>
                    <a:pt x="47" y="44"/>
                  </a:lnTo>
                  <a:close/>
                  <a:moveTo>
                    <a:pt x="31" y="0"/>
                  </a:moveTo>
                  <a:lnTo>
                    <a:pt x="41" y="0"/>
                  </a:lnTo>
                  <a:lnTo>
                    <a:pt x="72" y="72"/>
                  </a:lnTo>
                  <a:lnTo>
                    <a:pt x="57" y="72"/>
                  </a:lnTo>
                  <a:lnTo>
                    <a:pt x="52" y="56"/>
                  </a:lnTo>
                  <a:lnTo>
                    <a:pt x="21" y="56"/>
                  </a:lnTo>
                  <a:lnTo>
                    <a:pt x="13" y="72"/>
                  </a:lnTo>
                  <a:lnTo>
                    <a:pt x="0" y="7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6" name="Freeform 1217"/>
            <p:cNvSpPr>
              <a:spLocks noEditPoints="1"/>
            </p:cNvSpPr>
            <p:nvPr/>
          </p:nvSpPr>
          <p:spPr bwMode="auto">
            <a:xfrm>
              <a:off x="5058" y="4005"/>
              <a:ext cx="53" cy="74"/>
            </a:xfrm>
            <a:custGeom>
              <a:avLst/>
              <a:gdLst>
                <a:gd name="T0" fmla="*/ 11 w 53"/>
                <a:gd name="T1" fmla="*/ 25 h 74"/>
                <a:gd name="T2" fmla="*/ 16 w 53"/>
                <a:gd name="T3" fmla="*/ 36 h 74"/>
                <a:gd name="T4" fmla="*/ 26 w 53"/>
                <a:gd name="T5" fmla="*/ 40 h 74"/>
                <a:gd name="T6" fmla="*/ 32 w 53"/>
                <a:gd name="T7" fmla="*/ 39 h 74"/>
                <a:gd name="T8" fmla="*/ 39 w 53"/>
                <a:gd name="T9" fmla="*/ 31 h 74"/>
                <a:gd name="T10" fmla="*/ 41 w 53"/>
                <a:gd name="T11" fmla="*/ 25 h 74"/>
                <a:gd name="T12" fmla="*/ 36 w 53"/>
                <a:gd name="T13" fmla="*/ 15 h 74"/>
                <a:gd name="T14" fmla="*/ 26 w 53"/>
                <a:gd name="T15" fmla="*/ 11 h 74"/>
                <a:gd name="T16" fmla="*/ 20 w 53"/>
                <a:gd name="T17" fmla="*/ 12 h 74"/>
                <a:gd name="T18" fmla="*/ 13 w 53"/>
                <a:gd name="T19" fmla="*/ 20 h 74"/>
                <a:gd name="T20" fmla="*/ 53 w 53"/>
                <a:gd name="T21" fmla="*/ 2 h 74"/>
                <a:gd name="T22" fmla="*/ 53 w 53"/>
                <a:gd name="T23" fmla="*/ 46 h 74"/>
                <a:gd name="T24" fmla="*/ 50 w 53"/>
                <a:gd name="T25" fmla="*/ 58 h 74"/>
                <a:gd name="T26" fmla="*/ 45 w 53"/>
                <a:gd name="T27" fmla="*/ 67 h 74"/>
                <a:gd name="T28" fmla="*/ 36 w 53"/>
                <a:gd name="T29" fmla="*/ 72 h 74"/>
                <a:gd name="T30" fmla="*/ 25 w 53"/>
                <a:gd name="T31" fmla="*/ 74 h 74"/>
                <a:gd name="T32" fmla="*/ 19 w 53"/>
                <a:gd name="T33" fmla="*/ 74 h 74"/>
                <a:gd name="T34" fmla="*/ 6 w 53"/>
                <a:gd name="T35" fmla="*/ 70 h 74"/>
                <a:gd name="T36" fmla="*/ 8 w 53"/>
                <a:gd name="T37" fmla="*/ 56 h 74"/>
                <a:gd name="T38" fmla="*/ 16 w 53"/>
                <a:gd name="T39" fmla="*/ 61 h 74"/>
                <a:gd name="T40" fmla="*/ 25 w 53"/>
                <a:gd name="T41" fmla="*/ 64 h 74"/>
                <a:gd name="T42" fmla="*/ 32 w 53"/>
                <a:gd name="T43" fmla="*/ 62 h 74"/>
                <a:gd name="T44" fmla="*/ 39 w 53"/>
                <a:gd name="T45" fmla="*/ 53 h 74"/>
                <a:gd name="T46" fmla="*/ 39 w 53"/>
                <a:gd name="T47" fmla="*/ 43 h 74"/>
                <a:gd name="T48" fmla="*/ 39 w 53"/>
                <a:gd name="T49" fmla="*/ 43 h 74"/>
                <a:gd name="T50" fmla="*/ 33 w 53"/>
                <a:gd name="T51" fmla="*/ 49 h 74"/>
                <a:gd name="T52" fmla="*/ 25 w 53"/>
                <a:gd name="T53" fmla="*/ 50 h 74"/>
                <a:gd name="T54" fmla="*/ 19 w 53"/>
                <a:gd name="T55" fmla="*/ 50 h 74"/>
                <a:gd name="T56" fmla="*/ 10 w 53"/>
                <a:gd name="T57" fmla="*/ 46 h 74"/>
                <a:gd name="T58" fmla="*/ 4 w 53"/>
                <a:gd name="T59" fmla="*/ 40 h 74"/>
                <a:gd name="T60" fmla="*/ 0 w 53"/>
                <a:gd name="T61" fmla="*/ 31 h 74"/>
                <a:gd name="T62" fmla="*/ 0 w 53"/>
                <a:gd name="T63" fmla="*/ 25 h 74"/>
                <a:gd name="T64" fmla="*/ 4 w 53"/>
                <a:gd name="T65" fmla="*/ 12 h 74"/>
                <a:gd name="T66" fmla="*/ 10 w 53"/>
                <a:gd name="T67" fmla="*/ 5 h 74"/>
                <a:gd name="T68" fmla="*/ 19 w 53"/>
                <a:gd name="T69" fmla="*/ 0 h 74"/>
                <a:gd name="T70" fmla="*/ 23 w 53"/>
                <a:gd name="T71" fmla="*/ 0 h 74"/>
                <a:gd name="T72" fmla="*/ 33 w 53"/>
                <a:gd name="T73" fmla="*/ 2 h 74"/>
                <a:gd name="T74" fmla="*/ 41 w 53"/>
                <a:gd name="T75" fmla="*/ 9 h 74"/>
                <a:gd name="T76" fmla="*/ 41 w 53"/>
                <a:gd name="T77" fmla="*/ 2 h 7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74">
                  <a:moveTo>
                    <a:pt x="11" y="25"/>
                  </a:moveTo>
                  <a:lnTo>
                    <a:pt x="11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0" y="39"/>
                  </a:lnTo>
                  <a:lnTo>
                    <a:pt x="26" y="40"/>
                  </a:lnTo>
                  <a:lnTo>
                    <a:pt x="32" y="39"/>
                  </a:lnTo>
                  <a:lnTo>
                    <a:pt x="36" y="36"/>
                  </a:lnTo>
                  <a:lnTo>
                    <a:pt x="39" y="31"/>
                  </a:lnTo>
                  <a:lnTo>
                    <a:pt x="41" y="25"/>
                  </a:lnTo>
                  <a:lnTo>
                    <a:pt x="39" y="20"/>
                  </a:lnTo>
                  <a:lnTo>
                    <a:pt x="36" y="15"/>
                  </a:lnTo>
                  <a:lnTo>
                    <a:pt x="32" y="12"/>
                  </a:lnTo>
                  <a:lnTo>
                    <a:pt x="26" y="11"/>
                  </a:lnTo>
                  <a:lnTo>
                    <a:pt x="20" y="12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11" y="25"/>
                  </a:lnTo>
                  <a:close/>
                  <a:moveTo>
                    <a:pt x="53" y="2"/>
                  </a:moveTo>
                  <a:lnTo>
                    <a:pt x="53" y="46"/>
                  </a:lnTo>
                  <a:lnTo>
                    <a:pt x="51" y="52"/>
                  </a:lnTo>
                  <a:lnTo>
                    <a:pt x="50" y="58"/>
                  </a:lnTo>
                  <a:lnTo>
                    <a:pt x="48" y="62"/>
                  </a:lnTo>
                  <a:lnTo>
                    <a:pt x="45" y="67"/>
                  </a:lnTo>
                  <a:lnTo>
                    <a:pt x="42" y="70"/>
                  </a:lnTo>
                  <a:lnTo>
                    <a:pt x="36" y="72"/>
                  </a:lnTo>
                  <a:lnTo>
                    <a:pt x="32" y="74"/>
                  </a:lnTo>
                  <a:lnTo>
                    <a:pt x="25" y="74"/>
                  </a:lnTo>
                  <a:lnTo>
                    <a:pt x="19" y="74"/>
                  </a:lnTo>
                  <a:lnTo>
                    <a:pt x="11" y="72"/>
                  </a:lnTo>
                  <a:lnTo>
                    <a:pt x="6" y="70"/>
                  </a:lnTo>
                  <a:lnTo>
                    <a:pt x="1" y="67"/>
                  </a:lnTo>
                  <a:lnTo>
                    <a:pt x="8" y="56"/>
                  </a:lnTo>
                  <a:lnTo>
                    <a:pt x="16" y="61"/>
                  </a:lnTo>
                  <a:lnTo>
                    <a:pt x="20" y="62"/>
                  </a:lnTo>
                  <a:lnTo>
                    <a:pt x="25" y="64"/>
                  </a:lnTo>
                  <a:lnTo>
                    <a:pt x="32" y="62"/>
                  </a:lnTo>
                  <a:lnTo>
                    <a:pt x="36" y="59"/>
                  </a:lnTo>
                  <a:lnTo>
                    <a:pt x="39" y="53"/>
                  </a:lnTo>
                  <a:lnTo>
                    <a:pt x="39" y="47"/>
                  </a:lnTo>
                  <a:lnTo>
                    <a:pt x="39" y="43"/>
                  </a:lnTo>
                  <a:lnTo>
                    <a:pt x="36" y="46"/>
                  </a:lnTo>
                  <a:lnTo>
                    <a:pt x="33" y="49"/>
                  </a:lnTo>
                  <a:lnTo>
                    <a:pt x="29" y="50"/>
                  </a:lnTo>
                  <a:lnTo>
                    <a:pt x="25" y="50"/>
                  </a:lnTo>
                  <a:lnTo>
                    <a:pt x="19" y="50"/>
                  </a:lnTo>
                  <a:lnTo>
                    <a:pt x="14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4" y="12"/>
                  </a:lnTo>
                  <a:lnTo>
                    <a:pt x="6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1" y="2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7" name="Freeform 1218"/>
            <p:cNvSpPr>
              <a:spLocks noEditPoints="1"/>
            </p:cNvSpPr>
            <p:nvPr/>
          </p:nvSpPr>
          <p:spPr bwMode="auto">
            <a:xfrm>
              <a:off x="5118" y="4005"/>
              <a:ext cx="49" cy="50"/>
            </a:xfrm>
            <a:custGeom>
              <a:avLst/>
              <a:gdLst>
                <a:gd name="T0" fmla="*/ 25 w 50"/>
                <a:gd name="T1" fmla="*/ 21 h 50"/>
                <a:gd name="T2" fmla="*/ 25 w 50"/>
                <a:gd name="T3" fmla="*/ 21 h 50"/>
                <a:gd name="T4" fmla="*/ 25 w 50"/>
                <a:gd name="T5" fmla="*/ 17 h 50"/>
                <a:gd name="T6" fmla="*/ 25 w 50"/>
                <a:gd name="T7" fmla="*/ 12 h 50"/>
                <a:gd name="T8" fmla="*/ 25 w 50"/>
                <a:gd name="T9" fmla="*/ 11 h 50"/>
                <a:gd name="T10" fmla="*/ 25 w 50"/>
                <a:gd name="T11" fmla="*/ 9 h 50"/>
                <a:gd name="T12" fmla="*/ 25 w 50"/>
                <a:gd name="T13" fmla="*/ 9 h 50"/>
                <a:gd name="T14" fmla="*/ 20 w 50"/>
                <a:gd name="T15" fmla="*/ 11 h 50"/>
                <a:gd name="T16" fmla="*/ 16 w 50"/>
                <a:gd name="T17" fmla="*/ 12 h 50"/>
                <a:gd name="T18" fmla="*/ 15 w 50"/>
                <a:gd name="T19" fmla="*/ 17 h 50"/>
                <a:gd name="T20" fmla="*/ 13 w 50"/>
                <a:gd name="T21" fmla="*/ 21 h 50"/>
                <a:gd name="T22" fmla="*/ 25 w 50"/>
                <a:gd name="T23" fmla="*/ 21 h 50"/>
                <a:gd name="T24" fmla="*/ 13 w 50"/>
                <a:gd name="T25" fmla="*/ 30 h 50"/>
                <a:gd name="T26" fmla="*/ 13 w 50"/>
                <a:gd name="T27" fmla="*/ 30 h 50"/>
                <a:gd name="T28" fmla="*/ 15 w 50"/>
                <a:gd name="T29" fmla="*/ 34 h 50"/>
                <a:gd name="T30" fmla="*/ 18 w 50"/>
                <a:gd name="T31" fmla="*/ 39 h 50"/>
                <a:gd name="T32" fmla="*/ 20 w 50"/>
                <a:gd name="T33" fmla="*/ 40 h 50"/>
                <a:gd name="T34" fmla="*/ 25 w 50"/>
                <a:gd name="T35" fmla="*/ 42 h 50"/>
                <a:gd name="T36" fmla="*/ 25 w 50"/>
                <a:gd name="T37" fmla="*/ 42 h 50"/>
                <a:gd name="T38" fmla="*/ 25 w 50"/>
                <a:gd name="T39" fmla="*/ 42 h 50"/>
                <a:gd name="T40" fmla="*/ 25 w 50"/>
                <a:gd name="T41" fmla="*/ 40 h 50"/>
                <a:gd name="T42" fmla="*/ 25 w 50"/>
                <a:gd name="T43" fmla="*/ 34 h 50"/>
                <a:gd name="T44" fmla="*/ 25 w 50"/>
                <a:gd name="T45" fmla="*/ 42 h 50"/>
                <a:gd name="T46" fmla="*/ 25 w 50"/>
                <a:gd name="T47" fmla="*/ 42 h 50"/>
                <a:gd name="T48" fmla="*/ 25 w 50"/>
                <a:gd name="T49" fmla="*/ 46 h 50"/>
                <a:gd name="T50" fmla="*/ 25 w 50"/>
                <a:gd name="T51" fmla="*/ 49 h 50"/>
                <a:gd name="T52" fmla="*/ 25 w 50"/>
                <a:gd name="T53" fmla="*/ 50 h 50"/>
                <a:gd name="T54" fmla="*/ 25 w 50"/>
                <a:gd name="T55" fmla="*/ 50 h 50"/>
                <a:gd name="T56" fmla="*/ 25 w 50"/>
                <a:gd name="T57" fmla="*/ 50 h 50"/>
                <a:gd name="T58" fmla="*/ 22 w 50"/>
                <a:gd name="T59" fmla="*/ 50 h 50"/>
                <a:gd name="T60" fmla="*/ 16 w 50"/>
                <a:gd name="T61" fmla="*/ 49 h 50"/>
                <a:gd name="T62" fmla="*/ 12 w 50"/>
                <a:gd name="T63" fmla="*/ 47 h 50"/>
                <a:gd name="T64" fmla="*/ 9 w 50"/>
                <a:gd name="T65" fmla="*/ 45 h 50"/>
                <a:gd name="T66" fmla="*/ 6 w 50"/>
                <a:gd name="T67" fmla="*/ 40 h 50"/>
                <a:gd name="T68" fmla="*/ 3 w 50"/>
                <a:gd name="T69" fmla="*/ 36 h 50"/>
                <a:gd name="T70" fmla="*/ 1 w 50"/>
                <a:gd name="T71" fmla="*/ 31 h 50"/>
                <a:gd name="T72" fmla="*/ 0 w 50"/>
                <a:gd name="T73" fmla="*/ 25 h 50"/>
                <a:gd name="T74" fmla="*/ 0 w 50"/>
                <a:gd name="T75" fmla="*/ 25 h 50"/>
                <a:gd name="T76" fmla="*/ 1 w 50"/>
                <a:gd name="T77" fmla="*/ 21 h 50"/>
                <a:gd name="T78" fmla="*/ 3 w 50"/>
                <a:gd name="T79" fmla="*/ 15 h 50"/>
                <a:gd name="T80" fmla="*/ 6 w 50"/>
                <a:gd name="T81" fmla="*/ 11 h 50"/>
                <a:gd name="T82" fmla="*/ 9 w 50"/>
                <a:gd name="T83" fmla="*/ 8 h 50"/>
                <a:gd name="T84" fmla="*/ 12 w 50"/>
                <a:gd name="T85" fmla="*/ 5 h 50"/>
                <a:gd name="T86" fmla="*/ 16 w 50"/>
                <a:gd name="T87" fmla="*/ 2 h 50"/>
                <a:gd name="T88" fmla="*/ 22 w 50"/>
                <a:gd name="T89" fmla="*/ 0 h 50"/>
                <a:gd name="T90" fmla="*/ 25 w 50"/>
                <a:gd name="T91" fmla="*/ 0 h 50"/>
                <a:gd name="T92" fmla="*/ 25 w 50"/>
                <a:gd name="T93" fmla="*/ 0 h 50"/>
                <a:gd name="T94" fmla="*/ 25 w 50"/>
                <a:gd name="T95" fmla="*/ 0 h 50"/>
                <a:gd name="T96" fmla="*/ 25 w 50"/>
                <a:gd name="T97" fmla="*/ 2 h 50"/>
                <a:gd name="T98" fmla="*/ 25 w 50"/>
                <a:gd name="T99" fmla="*/ 5 h 50"/>
                <a:gd name="T100" fmla="*/ 25 w 50"/>
                <a:gd name="T101" fmla="*/ 8 h 50"/>
                <a:gd name="T102" fmla="*/ 25 w 50"/>
                <a:gd name="T103" fmla="*/ 11 h 50"/>
                <a:gd name="T104" fmla="*/ 25 w 50"/>
                <a:gd name="T105" fmla="*/ 15 h 50"/>
                <a:gd name="T106" fmla="*/ 25 w 50"/>
                <a:gd name="T107" fmla="*/ 21 h 50"/>
                <a:gd name="T108" fmla="*/ 25 w 50"/>
                <a:gd name="T109" fmla="*/ 27 h 50"/>
                <a:gd name="T110" fmla="*/ 25 w 50"/>
                <a:gd name="T111" fmla="*/ 30 h 50"/>
                <a:gd name="T112" fmla="*/ 13 w 50"/>
                <a:gd name="T113" fmla="*/ 30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0" h="50">
                  <a:moveTo>
                    <a:pt x="37" y="21"/>
                  </a:moveTo>
                  <a:lnTo>
                    <a:pt x="37" y="21"/>
                  </a:lnTo>
                  <a:lnTo>
                    <a:pt x="37" y="17"/>
                  </a:lnTo>
                  <a:lnTo>
                    <a:pt x="34" y="12"/>
                  </a:lnTo>
                  <a:lnTo>
                    <a:pt x="31" y="11"/>
                  </a:lnTo>
                  <a:lnTo>
                    <a:pt x="25" y="9"/>
                  </a:lnTo>
                  <a:lnTo>
                    <a:pt x="20" y="11"/>
                  </a:lnTo>
                  <a:lnTo>
                    <a:pt x="16" y="12"/>
                  </a:lnTo>
                  <a:lnTo>
                    <a:pt x="15" y="17"/>
                  </a:lnTo>
                  <a:lnTo>
                    <a:pt x="13" y="21"/>
                  </a:lnTo>
                  <a:lnTo>
                    <a:pt x="37" y="21"/>
                  </a:lnTo>
                  <a:close/>
                  <a:moveTo>
                    <a:pt x="13" y="30"/>
                  </a:moveTo>
                  <a:lnTo>
                    <a:pt x="13" y="30"/>
                  </a:lnTo>
                  <a:lnTo>
                    <a:pt x="15" y="34"/>
                  </a:lnTo>
                  <a:lnTo>
                    <a:pt x="18" y="39"/>
                  </a:lnTo>
                  <a:lnTo>
                    <a:pt x="20" y="40"/>
                  </a:lnTo>
                  <a:lnTo>
                    <a:pt x="25" y="42"/>
                  </a:lnTo>
                  <a:lnTo>
                    <a:pt x="29" y="42"/>
                  </a:lnTo>
                  <a:lnTo>
                    <a:pt x="34" y="40"/>
                  </a:lnTo>
                  <a:lnTo>
                    <a:pt x="38" y="34"/>
                  </a:lnTo>
                  <a:lnTo>
                    <a:pt x="47" y="42"/>
                  </a:lnTo>
                  <a:lnTo>
                    <a:pt x="42" y="46"/>
                  </a:lnTo>
                  <a:lnTo>
                    <a:pt x="38" y="49"/>
                  </a:lnTo>
                  <a:lnTo>
                    <a:pt x="32" y="50"/>
                  </a:lnTo>
                  <a:lnTo>
                    <a:pt x="26" y="50"/>
                  </a:lnTo>
                  <a:lnTo>
                    <a:pt x="22" y="50"/>
                  </a:lnTo>
                  <a:lnTo>
                    <a:pt x="16" y="49"/>
                  </a:lnTo>
                  <a:lnTo>
                    <a:pt x="12" y="47"/>
                  </a:lnTo>
                  <a:lnTo>
                    <a:pt x="9" y="45"/>
                  </a:lnTo>
                  <a:lnTo>
                    <a:pt x="6" y="40"/>
                  </a:lnTo>
                  <a:lnTo>
                    <a:pt x="3" y="36"/>
                  </a:lnTo>
                  <a:lnTo>
                    <a:pt x="1" y="31"/>
                  </a:lnTo>
                  <a:lnTo>
                    <a:pt x="0" y="25"/>
                  </a:lnTo>
                  <a:lnTo>
                    <a:pt x="1" y="21"/>
                  </a:lnTo>
                  <a:lnTo>
                    <a:pt x="3" y="15"/>
                  </a:lnTo>
                  <a:lnTo>
                    <a:pt x="6" y="11"/>
                  </a:lnTo>
                  <a:lnTo>
                    <a:pt x="9" y="8"/>
                  </a:lnTo>
                  <a:lnTo>
                    <a:pt x="12" y="5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2"/>
                  </a:lnTo>
                  <a:lnTo>
                    <a:pt x="40" y="5"/>
                  </a:lnTo>
                  <a:lnTo>
                    <a:pt x="42" y="8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48" y="21"/>
                  </a:lnTo>
                  <a:lnTo>
                    <a:pt x="50" y="27"/>
                  </a:lnTo>
                  <a:lnTo>
                    <a:pt x="50" y="30"/>
                  </a:lnTo>
                  <a:lnTo>
                    <a:pt x="13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8" name="Freeform 1219"/>
            <p:cNvSpPr>
              <a:spLocks/>
            </p:cNvSpPr>
            <p:nvPr/>
          </p:nvSpPr>
          <p:spPr bwMode="auto">
            <a:xfrm>
              <a:off x="5177" y="4005"/>
              <a:ext cx="42" cy="50"/>
            </a:xfrm>
            <a:custGeom>
              <a:avLst/>
              <a:gdLst>
                <a:gd name="T0" fmla="*/ 0 w 42"/>
                <a:gd name="T1" fmla="*/ 2 h 50"/>
                <a:gd name="T2" fmla="*/ 10 w 42"/>
                <a:gd name="T3" fmla="*/ 2 h 50"/>
                <a:gd name="T4" fmla="*/ 10 w 42"/>
                <a:gd name="T5" fmla="*/ 9 h 50"/>
                <a:gd name="T6" fmla="*/ 11 w 42"/>
                <a:gd name="T7" fmla="*/ 9 h 50"/>
                <a:gd name="T8" fmla="*/ 11 w 42"/>
                <a:gd name="T9" fmla="*/ 9 h 50"/>
                <a:gd name="T10" fmla="*/ 13 w 42"/>
                <a:gd name="T11" fmla="*/ 6 h 50"/>
                <a:gd name="T12" fmla="*/ 16 w 42"/>
                <a:gd name="T13" fmla="*/ 3 h 50"/>
                <a:gd name="T14" fmla="*/ 20 w 42"/>
                <a:gd name="T15" fmla="*/ 2 h 50"/>
                <a:gd name="T16" fmla="*/ 26 w 42"/>
                <a:gd name="T17" fmla="*/ 0 h 50"/>
                <a:gd name="T18" fmla="*/ 26 w 42"/>
                <a:gd name="T19" fmla="*/ 0 h 50"/>
                <a:gd name="T20" fmla="*/ 31 w 42"/>
                <a:gd name="T21" fmla="*/ 0 h 50"/>
                <a:gd name="T22" fmla="*/ 33 w 42"/>
                <a:gd name="T23" fmla="*/ 2 h 50"/>
                <a:gd name="T24" fmla="*/ 39 w 42"/>
                <a:gd name="T25" fmla="*/ 6 h 50"/>
                <a:gd name="T26" fmla="*/ 42 w 42"/>
                <a:gd name="T27" fmla="*/ 12 h 50"/>
                <a:gd name="T28" fmla="*/ 42 w 42"/>
                <a:gd name="T29" fmla="*/ 20 h 50"/>
                <a:gd name="T30" fmla="*/ 42 w 42"/>
                <a:gd name="T31" fmla="*/ 50 h 50"/>
                <a:gd name="T32" fmla="*/ 31 w 42"/>
                <a:gd name="T33" fmla="*/ 50 h 50"/>
                <a:gd name="T34" fmla="*/ 31 w 42"/>
                <a:gd name="T35" fmla="*/ 25 h 50"/>
                <a:gd name="T36" fmla="*/ 31 w 42"/>
                <a:gd name="T37" fmla="*/ 25 h 50"/>
                <a:gd name="T38" fmla="*/ 31 w 42"/>
                <a:gd name="T39" fmla="*/ 21 h 50"/>
                <a:gd name="T40" fmla="*/ 29 w 42"/>
                <a:gd name="T41" fmla="*/ 17 h 50"/>
                <a:gd name="T42" fmla="*/ 28 w 42"/>
                <a:gd name="T43" fmla="*/ 12 h 50"/>
                <a:gd name="T44" fmla="*/ 25 w 42"/>
                <a:gd name="T45" fmla="*/ 12 h 50"/>
                <a:gd name="T46" fmla="*/ 22 w 42"/>
                <a:gd name="T47" fmla="*/ 11 h 50"/>
                <a:gd name="T48" fmla="*/ 22 w 42"/>
                <a:gd name="T49" fmla="*/ 11 h 50"/>
                <a:gd name="T50" fmla="*/ 17 w 42"/>
                <a:gd name="T51" fmla="*/ 12 h 50"/>
                <a:gd name="T52" fmla="*/ 14 w 42"/>
                <a:gd name="T53" fmla="*/ 15 h 50"/>
                <a:gd name="T54" fmla="*/ 11 w 42"/>
                <a:gd name="T55" fmla="*/ 20 h 50"/>
                <a:gd name="T56" fmla="*/ 11 w 42"/>
                <a:gd name="T57" fmla="*/ 24 h 50"/>
                <a:gd name="T58" fmla="*/ 11 w 42"/>
                <a:gd name="T59" fmla="*/ 50 h 50"/>
                <a:gd name="T60" fmla="*/ 0 w 42"/>
                <a:gd name="T61" fmla="*/ 50 h 50"/>
                <a:gd name="T62" fmla="*/ 0 w 42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2" h="50">
                  <a:moveTo>
                    <a:pt x="0" y="2"/>
                  </a:moveTo>
                  <a:lnTo>
                    <a:pt x="10" y="2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9" y="6"/>
                  </a:lnTo>
                  <a:lnTo>
                    <a:pt x="42" y="12"/>
                  </a:lnTo>
                  <a:lnTo>
                    <a:pt x="42" y="20"/>
                  </a:lnTo>
                  <a:lnTo>
                    <a:pt x="42" y="50"/>
                  </a:lnTo>
                  <a:lnTo>
                    <a:pt x="31" y="50"/>
                  </a:lnTo>
                  <a:lnTo>
                    <a:pt x="31" y="25"/>
                  </a:lnTo>
                  <a:lnTo>
                    <a:pt x="31" y="21"/>
                  </a:lnTo>
                  <a:lnTo>
                    <a:pt x="29" y="17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22" y="11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1" y="20"/>
                  </a:lnTo>
                  <a:lnTo>
                    <a:pt x="11" y="24"/>
                  </a:lnTo>
                  <a:lnTo>
                    <a:pt x="11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9" name="Freeform 1220"/>
            <p:cNvSpPr>
              <a:spLocks/>
            </p:cNvSpPr>
            <p:nvPr/>
          </p:nvSpPr>
          <p:spPr bwMode="auto">
            <a:xfrm>
              <a:off x="5227" y="4005"/>
              <a:ext cx="44" cy="50"/>
            </a:xfrm>
            <a:custGeom>
              <a:avLst/>
              <a:gdLst>
                <a:gd name="T0" fmla="*/ 35 w 44"/>
                <a:gd name="T1" fmla="*/ 17 h 50"/>
                <a:gd name="T2" fmla="*/ 35 w 44"/>
                <a:gd name="T3" fmla="*/ 17 h 50"/>
                <a:gd name="T4" fmla="*/ 30 w 44"/>
                <a:gd name="T5" fmla="*/ 12 h 50"/>
                <a:gd name="T6" fmla="*/ 26 w 44"/>
                <a:gd name="T7" fmla="*/ 11 h 50"/>
                <a:gd name="T8" fmla="*/ 26 w 44"/>
                <a:gd name="T9" fmla="*/ 11 h 50"/>
                <a:gd name="T10" fmla="*/ 20 w 44"/>
                <a:gd name="T11" fmla="*/ 12 h 50"/>
                <a:gd name="T12" fmla="*/ 16 w 44"/>
                <a:gd name="T13" fmla="*/ 15 h 50"/>
                <a:gd name="T14" fmla="*/ 13 w 44"/>
                <a:gd name="T15" fmla="*/ 21 h 50"/>
                <a:gd name="T16" fmla="*/ 11 w 44"/>
                <a:gd name="T17" fmla="*/ 25 h 50"/>
                <a:gd name="T18" fmla="*/ 11 w 44"/>
                <a:gd name="T19" fmla="*/ 25 h 50"/>
                <a:gd name="T20" fmla="*/ 13 w 44"/>
                <a:gd name="T21" fmla="*/ 31 h 50"/>
                <a:gd name="T22" fmla="*/ 16 w 44"/>
                <a:gd name="T23" fmla="*/ 36 h 50"/>
                <a:gd name="T24" fmla="*/ 20 w 44"/>
                <a:gd name="T25" fmla="*/ 39 h 50"/>
                <a:gd name="T26" fmla="*/ 26 w 44"/>
                <a:gd name="T27" fmla="*/ 40 h 50"/>
                <a:gd name="T28" fmla="*/ 26 w 44"/>
                <a:gd name="T29" fmla="*/ 40 h 50"/>
                <a:gd name="T30" fmla="*/ 30 w 44"/>
                <a:gd name="T31" fmla="*/ 39 h 50"/>
                <a:gd name="T32" fmla="*/ 35 w 44"/>
                <a:gd name="T33" fmla="*/ 36 h 50"/>
                <a:gd name="T34" fmla="*/ 44 w 44"/>
                <a:gd name="T35" fmla="*/ 45 h 50"/>
                <a:gd name="T36" fmla="*/ 44 w 44"/>
                <a:gd name="T37" fmla="*/ 45 h 50"/>
                <a:gd name="T38" fmla="*/ 39 w 44"/>
                <a:gd name="T39" fmla="*/ 47 h 50"/>
                <a:gd name="T40" fmla="*/ 35 w 44"/>
                <a:gd name="T41" fmla="*/ 49 h 50"/>
                <a:gd name="T42" fmla="*/ 26 w 44"/>
                <a:gd name="T43" fmla="*/ 50 h 50"/>
                <a:gd name="T44" fmla="*/ 26 w 44"/>
                <a:gd name="T45" fmla="*/ 50 h 50"/>
                <a:gd name="T46" fmla="*/ 20 w 44"/>
                <a:gd name="T47" fmla="*/ 50 h 50"/>
                <a:gd name="T48" fmla="*/ 16 w 44"/>
                <a:gd name="T49" fmla="*/ 49 h 50"/>
                <a:gd name="T50" fmla="*/ 11 w 44"/>
                <a:gd name="T51" fmla="*/ 47 h 50"/>
                <a:gd name="T52" fmla="*/ 7 w 44"/>
                <a:gd name="T53" fmla="*/ 45 h 50"/>
                <a:gd name="T54" fmla="*/ 4 w 44"/>
                <a:gd name="T55" fmla="*/ 40 h 50"/>
                <a:gd name="T56" fmla="*/ 1 w 44"/>
                <a:gd name="T57" fmla="*/ 36 h 50"/>
                <a:gd name="T58" fmla="*/ 0 w 44"/>
                <a:gd name="T59" fmla="*/ 31 h 50"/>
                <a:gd name="T60" fmla="*/ 0 w 44"/>
                <a:gd name="T61" fmla="*/ 25 h 50"/>
                <a:gd name="T62" fmla="*/ 0 w 44"/>
                <a:gd name="T63" fmla="*/ 25 h 50"/>
                <a:gd name="T64" fmla="*/ 0 w 44"/>
                <a:gd name="T65" fmla="*/ 21 h 50"/>
                <a:gd name="T66" fmla="*/ 1 w 44"/>
                <a:gd name="T67" fmla="*/ 15 h 50"/>
                <a:gd name="T68" fmla="*/ 4 w 44"/>
                <a:gd name="T69" fmla="*/ 11 h 50"/>
                <a:gd name="T70" fmla="*/ 7 w 44"/>
                <a:gd name="T71" fmla="*/ 8 h 50"/>
                <a:gd name="T72" fmla="*/ 11 w 44"/>
                <a:gd name="T73" fmla="*/ 5 h 50"/>
                <a:gd name="T74" fmla="*/ 16 w 44"/>
                <a:gd name="T75" fmla="*/ 2 h 50"/>
                <a:gd name="T76" fmla="*/ 20 w 44"/>
                <a:gd name="T77" fmla="*/ 0 h 50"/>
                <a:gd name="T78" fmla="*/ 26 w 44"/>
                <a:gd name="T79" fmla="*/ 0 h 50"/>
                <a:gd name="T80" fmla="*/ 26 w 44"/>
                <a:gd name="T81" fmla="*/ 0 h 50"/>
                <a:gd name="T82" fmla="*/ 30 w 44"/>
                <a:gd name="T83" fmla="*/ 0 h 50"/>
                <a:gd name="T84" fmla="*/ 35 w 44"/>
                <a:gd name="T85" fmla="*/ 2 h 50"/>
                <a:gd name="T86" fmla="*/ 39 w 44"/>
                <a:gd name="T87" fmla="*/ 5 h 50"/>
                <a:gd name="T88" fmla="*/ 44 w 44"/>
                <a:gd name="T89" fmla="*/ 8 h 50"/>
                <a:gd name="T90" fmla="*/ 35 w 44"/>
                <a:gd name="T91" fmla="*/ 17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4" h="50">
                  <a:moveTo>
                    <a:pt x="35" y="17"/>
                  </a:moveTo>
                  <a:lnTo>
                    <a:pt x="35" y="17"/>
                  </a:lnTo>
                  <a:lnTo>
                    <a:pt x="30" y="12"/>
                  </a:lnTo>
                  <a:lnTo>
                    <a:pt x="26" y="11"/>
                  </a:lnTo>
                  <a:lnTo>
                    <a:pt x="20" y="12"/>
                  </a:lnTo>
                  <a:lnTo>
                    <a:pt x="16" y="15"/>
                  </a:lnTo>
                  <a:lnTo>
                    <a:pt x="13" y="21"/>
                  </a:lnTo>
                  <a:lnTo>
                    <a:pt x="11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0" y="39"/>
                  </a:lnTo>
                  <a:lnTo>
                    <a:pt x="26" y="40"/>
                  </a:lnTo>
                  <a:lnTo>
                    <a:pt x="30" y="39"/>
                  </a:lnTo>
                  <a:lnTo>
                    <a:pt x="35" y="36"/>
                  </a:lnTo>
                  <a:lnTo>
                    <a:pt x="44" y="45"/>
                  </a:lnTo>
                  <a:lnTo>
                    <a:pt x="39" y="47"/>
                  </a:lnTo>
                  <a:lnTo>
                    <a:pt x="35" y="49"/>
                  </a:lnTo>
                  <a:lnTo>
                    <a:pt x="26" y="50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1" y="47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5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4" y="8"/>
                  </a:lnTo>
                  <a:lnTo>
                    <a:pt x="35" y="17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0" name="Freeform 1221"/>
            <p:cNvSpPr>
              <a:spLocks/>
            </p:cNvSpPr>
            <p:nvPr/>
          </p:nvSpPr>
          <p:spPr bwMode="auto">
            <a:xfrm>
              <a:off x="5275" y="4007"/>
              <a:ext cx="52" cy="72"/>
            </a:xfrm>
            <a:custGeom>
              <a:avLst/>
              <a:gdLst>
                <a:gd name="T0" fmla="*/ 0 w 52"/>
                <a:gd name="T1" fmla="*/ 0 h 72"/>
                <a:gd name="T2" fmla="*/ 13 w 52"/>
                <a:gd name="T3" fmla="*/ 0 h 72"/>
                <a:gd name="T4" fmla="*/ 27 w 52"/>
                <a:gd name="T5" fmla="*/ 34 h 72"/>
                <a:gd name="T6" fmla="*/ 27 w 52"/>
                <a:gd name="T7" fmla="*/ 34 h 72"/>
                <a:gd name="T8" fmla="*/ 38 w 52"/>
                <a:gd name="T9" fmla="*/ 0 h 72"/>
                <a:gd name="T10" fmla="*/ 52 w 52"/>
                <a:gd name="T11" fmla="*/ 0 h 72"/>
                <a:gd name="T12" fmla="*/ 28 w 52"/>
                <a:gd name="T13" fmla="*/ 59 h 72"/>
                <a:gd name="T14" fmla="*/ 28 w 52"/>
                <a:gd name="T15" fmla="*/ 59 h 72"/>
                <a:gd name="T16" fmla="*/ 25 w 52"/>
                <a:gd name="T17" fmla="*/ 65 h 72"/>
                <a:gd name="T18" fmla="*/ 22 w 52"/>
                <a:gd name="T19" fmla="*/ 69 h 72"/>
                <a:gd name="T20" fmla="*/ 16 w 52"/>
                <a:gd name="T21" fmla="*/ 70 h 72"/>
                <a:gd name="T22" fmla="*/ 10 w 52"/>
                <a:gd name="T23" fmla="*/ 72 h 72"/>
                <a:gd name="T24" fmla="*/ 10 w 52"/>
                <a:gd name="T25" fmla="*/ 72 h 72"/>
                <a:gd name="T26" fmla="*/ 0 w 52"/>
                <a:gd name="T27" fmla="*/ 70 h 72"/>
                <a:gd name="T28" fmla="*/ 2 w 52"/>
                <a:gd name="T29" fmla="*/ 60 h 72"/>
                <a:gd name="T30" fmla="*/ 2 w 52"/>
                <a:gd name="T31" fmla="*/ 60 h 72"/>
                <a:gd name="T32" fmla="*/ 7 w 52"/>
                <a:gd name="T33" fmla="*/ 62 h 72"/>
                <a:gd name="T34" fmla="*/ 7 w 52"/>
                <a:gd name="T35" fmla="*/ 62 h 72"/>
                <a:gd name="T36" fmla="*/ 12 w 52"/>
                <a:gd name="T37" fmla="*/ 60 h 72"/>
                <a:gd name="T38" fmla="*/ 15 w 52"/>
                <a:gd name="T39" fmla="*/ 60 h 72"/>
                <a:gd name="T40" fmla="*/ 16 w 52"/>
                <a:gd name="T41" fmla="*/ 57 h 72"/>
                <a:gd name="T42" fmla="*/ 18 w 52"/>
                <a:gd name="T43" fmla="*/ 54 h 72"/>
                <a:gd name="T44" fmla="*/ 21 w 52"/>
                <a:gd name="T45" fmla="*/ 48 h 72"/>
                <a:gd name="T46" fmla="*/ 0 w 52"/>
                <a:gd name="T47" fmla="*/ 0 h 7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2" h="72">
                  <a:moveTo>
                    <a:pt x="0" y="0"/>
                  </a:moveTo>
                  <a:lnTo>
                    <a:pt x="13" y="0"/>
                  </a:lnTo>
                  <a:lnTo>
                    <a:pt x="27" y="34"/>
                  </a:lnTo>
                  <a:lnTo>
                    <a:pt x="38" y="0"/>
                  </a:lnTo>
                  <a:lnTo>
                    <a:pt x="52" y="0"/>
                  </a:lnTo>
                  <a:lnTo>
                    <a:pt x="28" y="59"/>
                  </a:lnTo>
                  <a:lnTo>
                    <a:pt x="25" y="65"/>
                  </a:lnTo>
                  <a:lnTo>
                    <a:pt x="22" y="69"/>
                  </a:lnTo>
                  <a:lnTo>
                    <a:pt x="16" y="70"/>
                  </a:lnTo>
                  <a:lnTo>
                    <a:pt x="10" y="72"/>
                  </a:lnTo>
                  <a:lnTo>
                    <a:pt x="0" y="70"/>
                  </a:lnTo>
                  <a:lnTo>
                    <a:pt x="2" y="60"/>
                  </a:lnTo>
                  <a:lnTo>
                    <a:pt x="7" y="62"/>
                  </a:lnTo>
                  <a:lnTo>
                    <a:pt x="12" y="60"/>
                  </a:lnTo>
                  <a:lnTo>
                    <a:pt x="15" y="60"/>
                  </a:lnTo>
                  <a:lnTo>
                    <a:pt x="16" y="57"/>
                  </a:lnTo>
                  <a:lnTo>
                    <a:pt x="18" y="54"/>
                  </a:lnTo>
                  <a:lnTo>
                    <a:pt x="21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1" name="Freeform 1222"/>
            <p:cNvSpPr>
              <a:spLocks/>
            </p:cNvSpPr>
            <p:nvPr/>
          </p:nvSpPr>
          <p:spPr bwMode="auto">
            <a:xfrm>
              <a:off x="5543" y="3950"/>
              <a:ext cx="120" cy="154"/>
            </a:xfrm>
            <a:custGeom>
              <a:avLst/>
              <a:gdLst>
                <a:gd name="T0" fmla="*/ 120 w 120"/>
                <a:gd name="T1" fmla="*/ 69 h 154"/>
                <a:gd name="T2" fmla="*/ 120 w 120"/>
                <a:gd name="T3" fmla="*/ 69 h 154"/>
                <a:gd name="T4" fmla="*/ 119 w 120"/>
                <a:gd name="T5" fmla="*/ 51 h 154"/>
                <a:gd name="T6" fmla="*/ 114 w 120"/>
                <a:gd name="T7" fmla="*/ 35 h 154"/>
                <a:gd name="T8" fmla="*/ 105 w 120"/>
                <a:gd name="T9" fmla="*/ 20 h 154"/>
                <a:gd name="T10" fmla="*/ 95 w 120"/>
                <a:gd name="T11" fmla="*/ 7 h 154"/>
                <a:gd name="T12" fmla="*/ 95 w 120"/>
                <a:gd name="T13" fmla="*/ 7 h 154"/>
                <a:gd name="T14" fmla="*/ 85 w 120"/>
                <a:gd name="T15" fmla="*/ 0 h 154"/>
                <a:gd name="T16" fmla="*/ 72 w 120"/>
                <a:gd name="T17" fmla="*/ 22 h 154"/>
                <a:gd name="T18" fmla="*/ 72 w 120"/>
                <a:gd name="T19" fmla="*/ 22 h 154"/>
                <a:gd name="T20" fmla="*/ 82 w 120"/>
                <a:gd name="T21" fmla="*/ 30 h 154"/>
                <a:gd name="T22" fmla="*/ 89 w 120"/>
                <a:gd name="T23" fmla="*/ 42 h 154"/>
                <a:gd name="T24" fmla="*/ 94 w 120"/>
                <a:gd name="T25" fmla="*/ 54 h 154"/>
                <a:gd name="T26" fmla="*/ 95 w 120"/>
                <a:gd name="T27" fmla="*/ 61 h 154"/>
                <a:gd name="T28" fmla="*/ 95 w 120"/>
                <a:gd name="T29" fmla="*/ 69 h 154"/>
                <a:gd name="T30" fmla="*/ 95 w 120"/>
                <a:gd name="T31" fmla="*/ 69 h 154"/>
                <a:gd name="T32" fmla="*/ 95 w 120"/>
                <a:gd name="T33" fmla="*/ 80 h 154"/>
                <a:gd name="T34" fmla="*/ 91 w 120"/>
                <a:gd name="T35" fmla="*/ 92 h 154"/>
                <a:gd name="T36" fmla="*/ 85 w 120"/>
                <a:gd name="T37" fmla="*/ 102 h 154"/>
                <a:gd name="T38" fmla="*/ 77 w 120"/>
                <a:gd name="T39" fmla="*/ 111 h 154"/>
                <a:gd name="T40" fmla="*/ 69 w 120"/>
                <a:gd name="T41" fmla="*/ 120 h 154"/>
                <a:gd name="T42" fmla="*/ 58 w 120"/>
                <a:gd name="T43" fmla="*/ 125 h 154"/>
                <a:gd name="T44" fmla="*/ 47 w 120"/>
                <a:gd name="T45" fmla="*/ 129 h 154"/>
                <a:gd name="T46" fmla="*/ 35 w 120"/>
                <a:gd name="T47" fmla="*/ 130 h 154"/>
                <a:gd name="T48" fmla="*/ 35 w 120"/>
                <a:gd name="T49" fmla="*/ 130 h 154"/>
                <a:gd name="T50" fmla="*/ 23 w 120"/>
                <a:gd name="T51" fmla="*/ 129 h 154"/>
                <a:gd name="T52" fmla="*/ 11 w 120"/>
                <a:gd name="T53" fmla="*/ 126 h 154"/>
                <a:gd name="T54" fmla="*/ 0 w 120"/>
                <a:gd name="T55" fmla="*/ 147 h 154"/>
                <a:gd name="T56" fmla="*/ 0 w 120"/>
                <a:gd name="T57" fmla="*/ 147 h 154"/>
                <a:gd name="T58" fmla="*/ 8 w 120"/>
                <a:gd name="T59" fmla="*/ 151 h 154"/>
                <a:gd name="T60" fmla="*/ 16 w 120"/>
                <a:gd name="T61" fmla="*/ 152 h 154"/>
                <a:gd name="T62" fmla="*/ 26 w 120"/>
                <a:gd name="T63" fmla="*/ 154 h 154"/>
                <a:gd name="T64" fmla="*/ 35 w 120"/>
                <a:gd name="T65" fmla="*/ 154 h 154"/>
                <a:gd name="T66" fmla="*/ 35 w 120"/>
                <a:gd name="T67" fmla="*/ 154 h 154"/>
                <a:gd name="T68" fmla="*/ 44 w 120"/>
                <a:gd name="T69" fmla="*/ 154 h 154"/>
                <a:gd name="T70" fmla="*/ 52 w 120"/>
                <a:gd name="T71" fmla="*/ 152 h 154"/>
                <a:gd name="T72" fmla="*/ 67 w 120"/>
                <a:gd name="T73" fmla="*/ 148 h 154"/>
                <a:gd name="T74" fmla="*/ 82 w 120"/>
                <a:gd name="T75" fmla="*/ 139 h 154"/>
                <a:gd name="T76" fmla="*/ 95 w 120"/>
                <a:gd name="T77" fmla="*/ 129 h 154"/>
                <a:gd name="T78" fmla="*/ 105 w 120"/>
                <a:gd name="T79" fmla="*/ 117 h 154"/>
                <a:gd name="T80" fmla="*/ 114 w 120"/>
                <a:gd name="T81" fmla="*/ 102 h 154"/>
                <a:gd name="T82" fmla="*/ 119 w 120"/>
                <a:gd name="T83" fmla="*/ 86 h 154"/>
                <a:gd name="T84" fmla="*/ 120 w 120"/>
                <a:gd name="T85" fmla="*/ 77 h 154"/>
                <a:gd name="T86" fmla="*/ 120 w 120"/>
                <a:gd name="T87" fmla="*/ 69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0" h="154">
                  <a:moveTo>
                    <a:pt x="120" y="69"/>
                  </a:moveTo>
                  <a:lnTo>
                    <a:pt x="120" y="69"/>
                  </a:lnTo>
                  <a:lnTo>
                    <a:pt x="119" y="51"/>
                  </a:lnTo>
                  <a:lnTo>
                    <a:pt x="114" y="35"/>
                  </a:lnTo>
                  <a:lnTo>
                    <a:pt x="105" y="20"/>
                  </a:lnTo>
                  <a:lnTo>
                    <a:pt x="95" y="7"/>
                  </a:lnTo>
                  <a:lnTo>
                    <a:pt x="85" y="0"/>
                  </a:lnTo>
                  <a:lnTo>
                    <a:pt x="72" y="22"/>
                  </a:lnTo>
                  <a:lnTo>
                    <a:pt x="82" y="30"/>
                  </a:lnTo>
                  <a:lnTo>
                    <a:pt x="89" y="42"/>
                  </a:lnTo>
                  <a:lnTo>
                    <a:pt x="94" y="54"/>
                  </a:lnTo>
                  <a:lnTo>
                    <a:pt x="95" y="61"/>
                  </a:lnTo>
                  <a:lnTo>
                    <a:pt x="95" y="69"/>
                  </a:lnTo>
                  <a:lnTo>
                    <a:pt x="95" y="80"/>
                  </a:lnTo>
                  <a:lnTo>
                    <a:pt x="91" y="92"/>
                  </a:lnTo>
                  <a:lnTo>
                    <a:pt x="85" y="102"/>
                  </a:lnTo>
                  <a:lnTo>
                    <a:pt x="77" y="111"/>
                  </a:lnTo>
                  <a:lnTo>
                    <a:pt x="69" y="120"/>
                  </a:lnTo>
                  <a:lnTo>
                    <a:pt x="58" y="125"/>
                  </a:lnTo>
                  <a:lnTo>
                    <a:pt x="47" y="129"/>
                  </a:lnTo>
                  <a:lnTo>
                    <a:pt x="35" y="130"/>
                  </a:lnTo>
                  <a:lnTo>
                    <a:pt x="23" y="129"/>
                  </a:lnTo>
                  <a:lnTo>
                    <a:pt x="11" y="126"/>
                  </a:lnTo>
                  <a:lnTo>
                    <a:pt x="0" y="147"/>
                  </a:lnTo>
                  <a:lnTo>
                    <a:pt x="8" y="151"/>
                  </a:lnTo>
                  <a:lnTo>
                    <a:pt x="16" y="152"/>
                  </a:lnTo>
                  <a:lnTo>
                    <a:pt x="26" y="154"/>
                  </a:lnTo>
                  <a:lnTo>
                    <a:pt x="35" y="154"/>
                  </a:lnTo>
                  <a:lnTo>
                    <a:pt x="44" y="154"/>
                  </a:lnTo>
                  <a:lnTo>
                    <a:pt x="52" y="152"/>
                  </a:lnTo>
                  <a:lnTo>
                    <a:pt x="67" y="148"/>
                  </a:lnTo>
                  <a:lnTo>
                    <a:pt x="82" y="139"/>
                  </a:lnTo>
                  <a:lnTo>
                    <a:pt x="95" y="129"/>
                  </a:lnTo>
                  <a:lnTo>
                    <a:pt x="105" y="117"/>
                  </a:lnTo>
                  <a:lnTo>
                    <a:pt x="114" y="102"/>
                  </a:lnTo>
                  <a:lnTo>
                    <a:pt x="119" y="86"/>
                  </a:lnTo>
                  <a:lnTo>
                    <a:pt x="120" y="77"/>
                  </a:lnTo>
                  <a:lnTo>
                    <a:pt x="120" y="69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2" name="Freeform 1223"/>
            <p:cNvSpPr>
              <a:spLocks/>
            </p:cNvSpPr>
            <p:nvPr/>
          </p:nvSpPr>
          <p:spPr bwMode="auto">
            <a:xfrm>
              <a:off x="5543" y="3950"/>
              <a:ext cx="120" cy="154"/>
            </a:xfrm>
            <a:custGeom>
              <a:avLst/>
              <a:gdLst>
                <a:gd name="T0" fmla="*/ 120 w 120"/>
                <a:gd name="T1" fmla="*/ 69 h 154"/>
                <a:gd name="T2" fmla="*/ 120 w 120"/>
                <a:gd name="T3" fmla="*/ 69 h 154"/>
                <a:gd name="T4" fmla="*/ 119 w 120"/>
                <a:gd name="T5" fmla="*/ 51 h 154"/>
                <a:gd name="T6" fmla="*/ 114 w 120"/>
                <a:gd name="T7" fmla="*/ 35 h 154"/>
                <a:gd name="T8" fmla="*/ 105 w 120"/>
                <a:gd name="T9" fmla="*/ 20 h 154"/>
                <a:gd name="T10" fmla="*/ 95 w 120"/>
                <a:gd name="T11" fmla="*/ 7 h 154"/>
                <a:gd name="T12" fmla="*/ 95 w 120"/>
                <a:gd name="T13" fmla="*/ 7 h 154"/>
                <a:gd name="T14" fmla="*/ 85 w 120"/>
                <a:gd name="T15" fmla="*/ 0 h 154"/>
                <a:gd name="T16" fmla="*/ 72 w 120"/>
                <a:gd name="T17" fmla="*/ 22 h 154"/>
                <a:gd name="T18" fmla="*/ 72 w 120"/>
                <a:gd name="T19" fmla="*/ 22 h 154"/>
                <a:gd name="T20" fmla="*/ 82 w 120"/>
                <a:gd name="T21" fmla="*/ 30 h 154"/>
                <a:gd name="T22" fmla="*/ 89 w 120"/>
                <a:gd name="T23" fmla="*/ 42 h 154"/>
                <a:gd name="T24" fmla="*/ 94 w 120"/>
                <a:gd name="T25" fmla="*/ 54 h 154"/>
                <a:gd name="T26" fmla="*/ 95 w 120"/>
                <a:gd name="T27" fmla="*/ 61 h 154"/>
                <a:gd name="T28" fmla="*/ 95 w 120"/>
                <a:gd name="T29" fmla="*/ 69 h 154"/>
                <a:gd name="T30" fmla="*/ 95 w 120"/>
                <a:gd name="T31" fmla="*/ 69 h 154"/>
                <a:gd name="T32" fmla="*/ 95 w 120"/>
                <a:gd name="T33" fmla="*/ 80 h 154"/>
                <a:gd name="T34" fmla="*/ 91 w 120"/>
                <a:gd name="T35" fmla="*/ 92 h 154"/>
                <a:gd name="T36" fmla="*/ 85 w 120"/>
                <a:gd name="T37" fmla="*/ 102 h 154"/>
                <a:gd name="T38" fmla="*/ 77 w 120"/>
                <a:gd name="T39" fmla="*/ 111 h 154"/>
                <a:gd name="T40" fmla="*/ 69 w 120"/>
                <a:gd name="T41" fmla="*/ 120 h 154"/>
                <a:gd name="T42" fmla="*/ 58 w 120"/>
                <a:gd name="T43" fmla="*/ 125 h 154"/>
                <a:gd name="T44" fmla="*/ 47 w 120"/>
                <a:gd name="T45" fmla="*/ 129 h 154"/>
                <a:gd name="T46" fmla="*/ 35 w 120"/>
                <a:gd name="T47" fmla="*/ 130 h 154"/>
                <a:gd name="T48" fmla="*/ 35 w 120"/>
                <a:gd name="T49" fmla="*/ 130 h 154"/>
                <a:gd name="T50" fmla="*/ 23 w 120"/>
                <a:gd name="T51" fmla="*/ 129 h 154"/>
                <a:gd name="T52" fmla="*/ 11 w 120"/>
                <a:gd name="T53" fmla="*/ 126 h 154"/>
                <a:gd name="T54" fmla="*/ 0 w 120"/>
                <a:gd name="T55" fmla="*/ 147 h 154"/>
                <a:gd name="T56" fmla="*/ 0 w 120"/>
                <a:gd name="T57" fmla="*/ 147 h 154"/>
                <a:gd name="T58" fmla="*/ 8 w 120"/>
                <a:gd name="T59" fmla="*/ 151 h 154"/>
                <a:gd name="T60" fmla="*/ 16 w 120"/>
                <a:gd name="T61" fmla="*/ 152 h 154"/>
                <a:gd name="T62" fmla="*/ 26 w 120"/>
                <a:gd name="T63" fmla="*/ 154 h 154"/>
                <a:gd name="T64" fmla="*/ 35 w 120"/>
                <a:gd name="T65" fmla="*/ 154 h 154"/>
                <a:gd name="T66" fmla="*/ 35 w 120"/>
                <a:gd name="T67" fmla="*/ 154 h 154"/>
                <a:gd name="T68" fmla="*/ 44 w 120"/>
                <a:gd name="T69" fmla="*/ 154 h 154"/>
                <a:gd name="T70" fmla="*/ 52 w 120"/>
                <a:gd name="T71" fmla="*/ 152 h 154"/>
                <a:gd name="T72" fmla="*/ 67 w 120"/>
                <a:gd name="T73" fmla="*/ 148 h 154"/>
                <a:gd name="T74" fmla="*/ 82 w 120"/>
                <a:gd name="T75" fmla="*/ 139 h 154"/>
                <a:gd name="T76" fmla="*/ 95 w 120"/>
                <a:gd name="T77" fmla="*/ 129 h 154"/>
                <a:gd name="T78" fmla="*/ 105 w 120"/>
                <a:gd name="T79" fmla="*/ 117 h 154"/>
                <a:gd name="T80" fmla="*/ 114 w 120"/>
                <a:gd name="T81" fmla="*/ 102 h 154"/>
                <a:gd name="T82" fmla="*/ 119 w 120"/>
                <a:gd name="T83" fmla="*/ 86 h 154"/>
                <a:gd name="T84" fmla="*/ 120 w 120"/>
                <a:gd name="T85" fmla="*/ 77 h 154"/>
                <a:gd name="T86" fmla="*/ 120 w 120"/>
                <a:gd name="T87" fmla="*/ 69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0" h="154">
                  <a:moveTo>
                    <a:pt x="120" y="69"/>
                  </a:moveTo>
                  <a:lnTo>
                    <a:pt x="120" y="69"/>
                  </a:lnTo>
                  <a:lnTo>
                    <a:pt x="119" y="51"/>
                  </a:lnTo>
                  <a:lnTo>
                    <a:pt x="114" y="35"/>
                  </a:lnTo>
                  <a:lnTo>
                    <a:pt x="105" y="20"/>
                  </a:lnTo>
                  <a:lnTo>
                    <a:pt x="95" y="7"/>
                  </a:lnTo>
                  <a:lnTo>
                    <a:pt x="85" y="0"/>
                  </a:lnTo>
                  <a:lnTo>
                    <a:pt x="72" y="22"/>
                  </a:lnTo>
                  <a:lnTo>
                    <a:pt x="82" y="30"/>
                  </a:lnTo>
                  <a:lnTo>
                    <a:pt x="89" y="42"/>
                  </a:lnTo>
                  <a:lnTo>
                    <a:pt x="94" y="54"/>
                  </a:lnTo>
                  <a:lnTo>
                    <a:pt x="95" y="61"/>
                  </a:lnTo>
                  <a:lnTo>
                    <a:pt x="95" y="69"/>
                  </a:lnTo>
                  <a:lnTo>
                    <a:pt x="95" y="80"/>
                  </a:lnTo>
                  <a:lnTo>
                    <a:pt x="91" y="92"/>
                  </a:lnTo>
                  <a:lnTo>
                    <a:pt x="85" y="102"/>
                  </a:lnTo>
                  <a:lnTo>
                    <a:pt x="77" y="111"/>
                  </a:lnTo>
                  <a:lnTo>
                    <a:pt x="69" y="120"/>
                  </a:lnTo>
                  <a:lnTo>
                    <a:pt x="58" y="125"/>
                  </a:lnTo>
                  <a:lnTo>
                    <a:pt x="47" y="129"/>
                  </a:lnTo>
                  <a:lnTo>
                    <a:pt x="35" y="130"/>
                  </a:lnTo>
                  <a:lnTo>
                    <a:pt x="23" y="129"/>
                  </a:lnTo>
                  <a:lnTo>
                    <a:pt x="11" y="126"/>
                  </a:lnTo>
                  <a:lnTo>
                    <a:pt x="0" y="147"/>
                  </a:lnTo>
                  <a:lnTo>
                    <a:pt x="8" y="151"/>
                  </a:lnTo>
                  <a:lnTo>
                    <a:pt x="16" y="152"/>
                  </a:lnTo>
                  <a:lnTo>
                    <a:pt x="26" y="154"/>
                  </a:lnTo>
                  <a:lnTo>
                    <a:pt x="35" y="154"/>
                  </a:lnTo>
                  <a:lnTo>
                    <a:pt x="44" y="154"/>
                  </a:lnTo>
                  <a:lnTo>
                    <a:pt x="52" y="152"/>
                  </a:lnTo>
                  <a:lnTo>
                    <a:pt x="67" y="148"/>
                  </a:lnTo>
                  <a:lnTo>
                    <a:pt x="82" y="139"/>
                  </a:lnTo>
                  <a:lnTo>
                    <a:pt x="95" y="129"/>
                  </a:lnTo>
                  <a:lnTo>
                    <a:pt x="105" y="117"/>
                  </a:lnTo>
                  <a:lnTo>
                    <a:pt x="114" y="102"/>
                  </a:lnTo>
                  <a:lnTo>
                    <a:pt x="119" y="86"/>
                  </a:lnTo>
                  <a:lnTo>
                    <a:pt x="120" y="77"/>
                  </a:lnTo>
                  <a:lnTo>
                    <a:pt x="120" y="69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3" name="Freeform 1224"/>
            <p:cNvSpPr>
              <a:spLocks/>
            </p:cNvSpPr>
            <p:nvPr/>
          </p:nvSpPr>
          <p:spPr bwMode="auto">
            <a:xfrm>
              <a:off x="5590" y="3838"/>
              <a:ext cx="51" cy="126"/>
            </a:xfrm>
            <a:custGeom>
              <a:avLst/>
              <a:gdLst>
                <a:gd name="T0" fmla="*/ 51 w 51"/>
                <a:gd name="T1" fmla="*/ 25 h 126"/>
                <a:gd name="T2" fmla="*/ 51 w 51"/>
                <a:gd name="T3" fmla="*/ 25 h 126"/>
                <a:gd name="T4" fmla="*/ 51 w 51"/>
                <a:gd name="T5" fmla="*/ 13 h 126"/>
                <a:gd name="T6" fmla="*/ 50 w 51"/>
                <a:gd name="T7" fmla="*/ 3 h 126"/>
                <a:gd name="T8" fmla="*/ 50 w 51"/>
                <a:gd name="T9" fmla="*/ 0 h 126"/>
                <a:gd name="T10" fmla="*/ 47 w 51"/>
                <a:gd name="T11" fmla="*/ 1 h 126"/>
                <a:gd name="T12" fmla="*/ 47 w 51"/>
                <a:gd name="T13" fmla="*/ 1 h 126"/>
                <a:gd name="T14" fmla="*/ 39 w 51"/>
                <a:gd name="T15" fmla="*/ 9 h 126"/>
                <a:gd name="T16" fmla="*/ 32 w 51"/>
                <a:gd name="T17" fmla="*/ 19 h 126"/>
                <a:gd name="T18" fmla="*/ 32 w 51"/>
                <a:gd name="T19" fmla="*/ 19 h 126"/>
                <a:gd name="T20" fmla="*/ 23 w 51"/>
                <a:gd name="T21" fmla="*/ 31 h 126"/>
                <a:gd name="T22" fmla="*/ 16 w 51"/>
                <a:gd name="T23" fmla="*/ 44 h 126"/>
                <a:gd name="T24" fmla="*/ 8 w 51"/>
                <a:gd name="T25" fmla="*/ 59 h 126"/>
                <a:gd name="T26" fmla="*/ 4 w 51"/>
                <a:gd name="T27" fmla="*/ 72 h 126"/>
                <a:gd name="T28" fmla="*/ 1 w 51"/>
                <a:gd name="T29" fmla="*/ 87 h 126"/>
                <a:gd name="T30" fmla="*/ 0 w 51"/>
                <a:gd name="T31" fmla="*/ 100 h 126"/>
                <a:gd name="T32" fmla="*/ 0 w 51"/>
                <a:gd name="T33" fmla="*/ 112 h 126"/>
                <a:gd name="T34" fmla="*/ 1 w 51"/>
                <a:gd name="T35" fmla="*/ 122 h 126"/>
                <a:gd name="T36" fmla="*/ 1 w 51"/>
                <a:gd name="T37" fmla="*/ 123 h 126"/>
                <a:gd name="T38" fmla="*/ 2 w 51"/>
                <a:gd name="T39" fmla="*/ 123 h 126"/>
                <a:gd name="T40" fmla="*/ 2 w 51"/>
                <a:gd name="T41" fmla="*/ 123 h 126"/>
                <a:gd name="T42" fmla="*/ 7 w 51"/>
                <a:gd name="T43" fmla="*/ 125 h 126"/>
                <a:gd name="T44" fmla="*/ 7 w 51"/>
                <a:gd name="T45" fmla="*/ 125 h 126"/>
                <a:gd name="T46" fmla="*/ 11 w 51"/>
                <a:gd name="T47" fmla="*/ 126 h 126"/>
                <a:gd name="T48" fmla="*/ 13 w 51"/>
                <a:gd name="T49" fmla="*/ 126 h 126"/>
                <a:gd name="T50" fmla="*/ 13 w 51"/>
                <a:gd name="T51" fmla="*/ 126 h 126"/>
                <a:gd name="T52" fmla="*/ 13 w 51"/>
                <a:gd name="T53" fmla="*/ 126 h 126"/>
                <a:gd name="T54" fmla="*/ 22 w 51"/>
                <a:gd name="T55" fmla="*/ 119 h 126"/>
                <a:gd name="T56" fmla="*/ 29 w 51"/>
                <a:gd name="T57" fmla="*/ 109 h 126"/>
                <a:gd name="T58" fmla="*/ 35 w 51"/>
                <a:gd name="T59" fmla="*/ 97 h 126"/>
                <a:gd name="T60" fmla="*/ 41 w 51"/>
                <a:gd name="T61" fmla="*/ 84 h 126"/>
                <a:gd name="T62" fmla="*/ 45 w 51"/>
                <a:gd name="T63" fmla="*/ 70 h 126"/>
                <a:gd name="T64" fmla="*/ 50 w 51"/>
                <a:gd name="T65" fmla="*/ 56 h 126"/>
                <a:gd name="T66" fmla="*/ 51 w 51"/>
                <a:gd name="T67" fmla="*/ 40 h 126"/>
                <a:gd name="T68" fmla="*/ 51 w 51"/>
                <a:gd name="T69" fmla="*/ 25 h 1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1" h="126">
                  <a:moveTo>
                    <a:pt x="51" y="25"/>
                  </a:moveTo>
                  <a:lnTo>
                    <a:pt x="51" y="25"/>
                  </a:lnTo>
                  <a:lnTo>
                    <a:pt x="51" y="13"/>
                  </a:lnTo>
                  <a:lnTo>
                    <a:pt x="50" y="3"/>
                  </a:lnTo>
                  <a:lnTo>
                    <a:pt x="50" y="0"/>
                  </a:lnTo>
                  <a:lnTo>
                    <a:pt x="47" y="1"/>
                  </a:lnTo>
                  <a:lnTo>
                    <a:pt x="39" y="9"/>
                  </a:lnTo>
                  <a:lnTo>
                    <a:pt x="32" y="19"/>
                  </a:lnTo>
                  <a:lnTo>
                    <a:pt x="23" y="31"/>
                  </a:lnTo>
                  <a:lnTo>
                    <a:pt x="16" y="44"/>
                  </a:lnTo>
                  <a:lnTo>
                    <a:pt x="8" y="59"/>
                  </a:lnTo>
                  <a:lnTo>
                    <a:pt x="4" y="72"/>
                  </a:lnTo>
                  <a:lnTo>
                    <a:pt x="1" y="87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1" y="122"/>
                  </a:lnTo>
                  <a:lnTo>
                    <a:pt x="1" y="123"/>
                  </a:lnTo>
                  <a:lnTo>
                    <a:pt x="2" y="123"/>
                  </a:lnTo>
                  <a:lnTo>
                    <a:pt x="7" y="125"/>
                  </a:lnTo>
                  <a:lnTo>
                    <a:pt x="11" y="126"/>
                  </a:lnTo>
                  <a:lnTo>
                    <a:pt x="13" y="126"/>
                  </a:lnTo>
                  <a:lnTo>
                    <a:pt x="22" y="119"/>
                  </a:lnTo>
                  <a:lnTo>
                    <a:pt x="29" y="109"/>
                  </a:lnTo>
                  <a:lnTo>
                    <a:pt x="35" y="97"/>
                  </a:lnTo>
                  <a:lnTo>
                    <a:pt x="41" y="84"/>
                  </a:lnTo>
                  <a:lnTo>
                    <a:pt x="45" y="70"/>
                  </a:lnTo>
                  <a:lnTo>
                    <a:pt x="50" y="56"/>
                  </a:lnTo>
                  <a:lnTo>
                    <a:pt x="51" y="40"/>
                  </a:lnTo>
                  <a:lnTo>
                    <a:pt x="51" y="25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4" name="Freeform 1225"/>
            <p:cNvSpPr>
              <a:spLocks/>
            </p:cNvSpPr>
            <p:nvPr/>
          </p:nvSpPr>
          <p:spPr bwMode="auto">
            <a:xfrm>
              <a:off x="5590" y="3838"/>
              <a:ext cx="51" cy="126"/>
            </a:xfrm>
            <a:custGeom>
              <a:avLst/>
              <a:gdLst>
                <a:gd name="T0" fmla="*/ 51 w 51"/>
                <a:gd name="T1" fmla="*/ 25 h 126"/>
                <a:gd name="T2" fmla="*/ 51 w 51"/>
                <a:gd name="T3" fmla="*/ 25 h 126"/>
                <a:gd name="T4" fmla="*/ 51 w 51"/>
                <a:gd name="T5" fmla="*/ 13 h 126"/>
                <a:gd name="T6" fmla="*/ 50 w 51"/>
                <a:gd name="T7" fmla="*/ 3 h 126"/>
                <a:gd name="T8" fmla="*/ 50 w 51"/>
                <a:gd name="T9" fmla="*/ 0 h 126"/>
                <a:gd name="T10" fmla="*/ 47 w 51"/>
                <a:gd name="T11" fmla="*/ 1 h 126"/>
                <a:gd name="T12" fmla="*/ 47 w 51"/>
                <a:gd name="T13" fmla="*/ 1 h 126"/>
                <a:gd name="T14" fmla="*/ 39 w 51"/>
                <a:gd name="T15" fmla="*/ 9 h 126"/>
                <a:gd name="T16" fmla="*/ 32 w 51"/>
                <a:gd name="T17" fmla="*/ 19 h 126"/>
                <a:gd name="T18" fmla="*/ 32 w 51"/>
                <a:gd name="T19" fmla="*/ 19 h 126"/>
                <a:gd name="T20" fmla="*/ 23 w 51"/>
                <a:gd name="T21" fmla="*/ 31 h 126"/>
                <a:gd name="T22" fmla="*/ 16 w 51"/>
                <a:gd name="T23" fmla="*/ 44 h 126"/>
                <a:gd name="T24" fmla="*/ 8 w 51"/>
                <a:gd name="T25" fmla="*/ 59 h 126"/>
                <a:gd name="T26" fmla="*/ 4 w 51"/>
                <a:gd name="T27" fmla="*/ 72 h 126"/>
                <a:gd name="T28" fmla="*/ 1 w 51"/>
                <a:gd name="T29" fmla="*/ 87 h 126"/>
                <a:gd name="T30" fmla="*/ 0 w 51"/>
                <a:gd name="T31" fmla="*/ 100 h 126"/>
                <a:gd name="T32" fmla="*/ 0 w 51"/>
                <a:gd name="T33" fmla="*/ 112 h 126"/>
                <a:gd name="T34" fmla="*/ 1 w 51"/>
                <a:gd name="T35" fmla="*/ 122 h 126"/>
                <a:gd name="T36" fmla="*/ 1 w 51"/>
                <a:gd name="T37" fmla="*/ 123 h 126"/>
                <a:gd name="T38" fmla="*/ 2 w 51"/>
                <a:gd name="T39" fmla="*/ 123 h 126"/>
                <a:gd name="T40" fmla="*/ 2 w 51"/>
                <a:gd name="T41" fmla="*/ 123 h 126"/>
                <a:gd name="T42" fmla="*/ 7 w 51"/>
                <a:gd name="T43" fmla="*/ 125 h 126"/>
                <a:gd name="T44" fmla="*/ 7 w 51"/>
                <a:gd name="T45" fmla="*/ 125 h 126"/>
                <a:gd name="T46" fmla="*/ 11 w 51"/>
                <a:gd name="T47" fmla="*/ 126 h 126"/>
                <a:gd name="T48" fmla="*/ 13 w 51"/>
                <a:gd name="T49" fmla="*/ 126 h 126"/>
                <a:gd name="T50" fmla="*/ 13 w 51"/>
                <a:gd name="T51" fmla="*/ 126 h 126"/>
                <a:gd name="T52" fmla="*/ 13 w 51"/>
                <a:gd name="T53" fmla="*/ 126 h 126"/>
                <a:gd name="T54" fmla="*/ 22 w 51"/>
                <a:gd name="T55" fmla="*/ 119 h 126"/>
                <a:gd name="T56" fmla="*/ 29 w 51"/>
                <a:gd name="T57" fmla="*/ 109 h 126"/>
                <a:gd name="T58" fmla="*/ 35 w 51"/>
                <a:gd name="T59" fmla="*/ 97 h 126"/>
                <a:gd name="T60" fmla="*/ 41 w 51"/>
                <a:gd name="T61" fmla="*/ 84 h 126"/>
                <a:gd name="T62" fmla="*/ 45 w 51"/>
                <a:gd name="T63" fmla="*/ 70 h 126"/>
                <a:gd name="T64" fmla="*/ 50 w 51"/>
                <a:gd name="T65" fmla="*/ 56 h 126"/>
                <a:gd name="T66" fmla="*/ 51 w 51"/>
                <a:gd name="T67" fmla="*/ 40 h 126"/>
                <a:gd name="T68" fmla="*/ 51 w 51"/>
                <a:gd name="T69" fmla="*/ 25 h 1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1" h="126">
                  <a:moveTo>
                    <a:pt x="51" y="25"/>
                  </a:moveTo>
                  <a:lnTo>
                    <a:pt x="51" y="25"/>
                  </a:lnTo>
                  <a:lnTo>
                    <a:pt x="51" y="13"/>
                  </a:lnTo>
                  <a:lnTo>
                    <a:pt x="50" y="3"/>
                  </a:lnTo>
                  <a:lnTo>
                    <a:pt x="50" y="0"/>
                  </a:lnTo>
                  <a:lnTo>
                    <a:pt x="47" y="1"/>
                  </a:lnTo>
                  <a:lnTo>
                    <a:pt x="39" y="9"/>
                  </a:lnTo>
                  <a:lnTo>
                    <a:pt x="32" y="19"/>
                  </a:lnTo>
                  <a:lnTo>
                    <a:pt x="23" y="31"/>
                  </a:lnTo>
                  <a:lnTo>
                    <a:pt x="16" y="44"/>
                  </a:lnTo>
                  <a:lnTo>
                    <a:pt x="8" y="59"/>
                  </a:lnTo>
                  <a:lnTo>
                    <a:pt x="4" y="72"/>
                  </a:lnTo>
                  <a:lnTo>
                    <a:pt x="1" y="87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1" y="122"/>
                  </a:lnTo>
                  <a:lnTo>
                    <a:pt x="1" y="123"/>
                  </a:lnTo>
                  <a:lnTo>
                    <a:pt x="2" y="123"/>
                  </a:lnTo>
                  <a:lnTo>
                    <a:pt x="7" y="125"/>
                  </a:lnTo>
                  <a:lnTo>
                    <a:pt x="11" y="126"/>
                  </a:lnTo>
                  <a:lnTo>
                    <a:pt x="13" y="126"/>
                  </a:lnTo>
                  <a:lnTo>
                    <a:pt x="22" y="119"/>
                  </a:lnTo>
                  <a:lnTo>
                    <a:pt x="29" y="109"/>
                  </a:lnTo>
                  <a:lnTo>
                    <a:pt x="35" y="97"/>
                  </a:lnTo>
                  <a:lnTo>
                    <a:pt x="41" y="84"/>
                  </a:lnTo>
                  <a:lnTo>
                    <a:pt x="45" y="70"/>
                  </a:lnTo>
                  <a:lnTo>
                    <a:pt x="50" y="56"/>
                  </a:lnTo>
                  <a:lnTo>
                    <a:pt x="51" y="40"/>
                  </a:lnTo>
                  <a:lnTo>
                    <a:pt x="51" y="25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5" name="Freeform 1226"/>
            <p:cNvSpPr>
              <a:spLocks/>
            </p:cNvSpPr>
            <p:nvPr/>
          </p:nvSpPr>
          <p:spPr bwMode="auto">
            <a:xfrm>
              <a:off x="5543" y="3829"/>
              <a:ext cx="41" cy="132"/>
            </a:xfrm>
            <a:custGeom>
              <a:avLst/>
              <a:gdLst>
                <a:gd name="T0" fmla="*/ 11 w 41"/>
                <a:gd name="T1" fmla="*/ 3 h 132"/>
                <a:gd name="T2" fmla="*/ 10 w 41"/>
                <a:gd name="T3" fmla="*/ 0 h 132"/>
                <a:gd name="T4" fmla="*/ 8 w 41"/>
                <a:gd name="T5" fmla="*/ 3 h 132"/>
                <a:gd name="T6" fmla="*/ 8 w 41"/>
                <a:gd name="T7" fmla="*/ 3 h 132"/>
                <a:gd name="T8" fmla="*/ 5 w 41"/>
                <a:gd name="T9" fmla="*/ 13 h 132"/>
                <a:gd name="T10" fmla="*/ 2 w 41"/>
                <a:gd name="T11" fmla="*/ 25 h 132"/>
                <a:gd name="T12" fmla="*/ 2 w 41"/>
                <a:gd name="T13" fmla="*/ 25 h 132"/>
                <a:gd name="T14" fmla="*/ 0 w 41"/>
                <a:gd name="T15" fmla="*/ 40 h 132"/>
                <a:gd name="T16" fmla="*/ 0 w 41"/>
                <a:gd name="T17" fmla="*/ 56 h 132"/>
                <a:gd name="T18" fmla="*/ 0 w 41"/>
                <a:gd name="T19" fmla="*/ 71 h 132"/>
                <a:gd name="T20" fmla="*/ 1 w 41"/>
                <a:gd name="T21" fmla="*/ 85 h 132"/>
                <a:gd name="T22" fmla="*/ 4 w 41"/>
                <a:gd name="T23" fmla="*/ 99 h 132"/>
                <a:gd name="T24" fmla="*/ 8 w 41"/>
                <a:gd name="T25" fmla="*/ 112 h 132"/>
                <a:gd name="T26" fmla="*/ 14 w 41"/>
                <a:gd name="T27" fmla="*/ 122 h 132"/>
                <a:gd name="T28" fmla="*/ 20 w 41"/>
                <a:gd name="T29" fmla="*/ 132 h 132"/>
                <a:gd name="T30" fmla="*/ 22 w 41"/>
                <a:gd name="T31" fmla="*/ 132 h 132"/>
                <a:gd name="T32" fmla="*/ 22 w 41"/>
                <a:gd name="T33" fmla="*/ 132 h 132"/>
                <a:gd name="T34" fmla="*/ 22 w 41"/>
                <a:gd name="T35" fmla="*/ 132 h 132"/>
                <a:gd name="T36" fmla="*/ 26 w 41"/>
                <a:gd name="T37" fmla="*/ 131 h 132"/>
                <a:gd name="T38" fmla="*/ 26 w 41"/>
                <a:gd name="T39" fmla="*/ 131 h 132"/>
                <a:gd name="T40" fmla="*/ 32 w 41"/>
                <a:gd name="T41" fmla="*/ 131 h 132"/>
                <a:gd name="T42" fmla="*/ 33 w 41"/>
                <a:gd name="T43" fmla="*/ 131 h 132"/>
                <a:gd name="T44" fmla="*/ 33 w 41"/>
                <a:gd name="T45" fmla="*/ 129 h 132"/>
                <a:gd name="T46" fmla="*/ 33 w 41"/>
                <a:gd name="T47" fmla="*/ 129 h 132"/>
                <a:gd name="T48" fmla="*/ 36 w 41"/>
                <a:gd name="T49" fmla="*/ 119 h 132"/>
                <a:gd name="T50" fmla="*/ 39 w 41"/>
                <a:gd name="T51" fmla="*/ 107 h 132"/>
                <a:gd name="T52" fmla="*/ 41 w 41"/>
                <a:gd name="T53" fmla="*/ 94 h 132"/>
                <a:gd name="T54" fmla="*/ 39 w 41"/>
                <a:gd name="T55" fmla="*/ 79 h 132"/>
                <a:gd name="T56" fmla="*/ 38 w 41"/>
                <a:gd name="T57" fmla="*/ 65 h 132"/>
                <a:gd name="T58" fmla="*/ 33 w 41"/>
                <a:gd name="T59" fmla="*/ 50 h 132"/>
                <a:gd name="T60" fmla="*/ 29 w 41"/>
                <a:gd name="T61" fmla="*/ 35 h 132"/>
                <a:gd name="T62" fmla="*/ 23 w 41"/>
                <a:gd name="T63" fmla="*/ 22 h 132"/>
                <a:gd name="T64" fmla="*/ 23 w 41"/>
                <a:gd name="T65" fmla="*/ 22 h 132"/>
                <a:gd name="T66" fmla="*/ 17 w 41"/>
                <a:gd name="T67" fmla="*/ 12 h 132"/>
                <a:gd name="T68" fmla="*/ 11 w 41"/>
                <a:gd name="T69" fmla="*/ 3 h 1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" h="132">
                  <a:moveTo>
                    <a:pt x="11" y="3"/>
                  </a:moveTo>
                  <a:lnTo>
                    <a:pt x="10" y="0"/>
                  </a:lnTo>
                  <a:lnTo>
                    <a:pt x="8" y="3"/>
                  </a:lnTo>
                  <a:lnTo>
                    <a:pt x="5" y="13"/>
                  </a:lnTo>
                  <a:lnTo>
                    <a:pt x="2" y="25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0" y="71"/>
                  </a:lnTo>
                  <a:lnTo>
                    <a:pt x="1" y="85"/>
                  </a:lnTo>
                  <a:lnTo>
                    <a:pt x="4" y="99"/>
                  </a:lnTo>
                  <a:lnTo>
                    <a:pt x="8" y="112"/>
                  </a:lnTo>
                  <a:lnTo>
                    <a:pt x="14" y="122"/>
                  </a:lnTo>
                  <a:lnTo>
                    <a:pt x="20" y="132"/>
                  </a:lnTo>
                  <a:lnTo>
                    <a:pt x="22" y="132"/>
                  </a:lnTo>
                  <a:lnTo>
                    <a:pt x="26" y="131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6" y="119"/>
                  </a:lnTo>
                  <a:lnTo>
                    <a:pt x="39" y="107"/>
                  </a:lnTo>
                  <a:lnTo>
                    <a:pt x="41" y="94"/>
                  </a:lnTo>
                  <a:lnTo>
                    <a:pt x="39" y="79"/>
                  </a:lnTo>
                  <a:lnTo>
                    <a:pt x="38" y="65"/>
                  </a:lnTo>
                  <a:lnTo>
                    <a:pt x="33" y="50"/>
                  </a:lnTo>
                  <a:lnTo>
                    <a:pt x="29" y="35"/>
                  </a:lnTo>
                  <a:lnTo>
                    <a:pt x="23" y="22"/>
                  </a:lnTo>
                  <a:lnTo>
                    <a:pt x="17" y="12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6" name="Freeform 1227"/>
            <p:cNvSpPr>
              <a:spLocks/>
            </p:cNvSpPr>
            <p:nvPr/>
          </p:nvSpPr>
          <p:spPr bwMode="auto">
            <a:xfrm>
              <a:off x="5543" y="3829"/>
              <a:ext cx="41" cy="132"/>
            </a:xfrm>
            <a:custGeom>
              <a:avLst/>
              <a:gdLst>
                <a:gd name="T0" fmla="*/ 11 w 41"/>
                <a:gd name="T1" fmla="*/ 3 h 132"/>
                <a:gd name="T2" fmla="*/ 10 w 41"/>
                <a:gd name="T3" fmla="*/ 0 h 132"/>
                <a:gd name="T4" fmla="*/ 8 w 41"/>
                <a:gd name="T5" fmla="*/ 3 h 132"/>
                <a:gd name="T6" fmla="*/ 8 w 41"/>
                <a:gd name="T7" fmla="*/ 3 h 132"/>
                <a:gd name="T8" fmla="*/ 5 w 41"/>
                <a:gd name="T9" fmla="*/ 13 h 132"/>
                <a:gd name="T10" fmla="*/ 2 w 41"/>
                <a:gd name="T11" fmla="*/ 25 h 132"/>
                <a:gd name="T12" fmla="*/ 2 w 41"/>
                <a:gd name="T13" fmla="*/ 25 h 132"/>
                <a:gd name="T14" fmla="*/ 0 w 41"/>
                <a:gd name="T15" fmla="*/ 40 h 132"/>
                <a:gd name="T16" fmla="*/ 0 w 41"/>
                <a:gd name="T17" fmla="*/ 56 h 132"/>
                <a:gd name="T18" fmla="*/ 0 w 41"/>
                <a:gd name="T19" fmla="*/ 71 h 132"/>
                <a:gd name="T20" fmla="*/ 1 w 41"/>
                <a:gd name="T21" fmla="*/ 85 h 132"/>
                <a:gd name="T22" fmla="*/ 4 w 41"/>
                <a:gd name="T23" fmla="*/ 99 h 132"/>
                <a:gd name="T24" fmla="*/ 8 w 41"/>
                <a:gd name="T25" fmla="*/ 112 h 132"/>
                <a:gd name="T26" fmla="*/ 14 w 41"/>
                <a:gd name="T27" fmla="*/ 122 h 132"/>
                <a:gd name="T28" fmla="*/ 20 w 41"/>
                <a:gd name="T29" fmla="*/ 132 h 132"/>
                <a:gd name="T30" fmla="*/ 22 w 41"/>
                <a:gd name="T31" fmla="*/ 132 h 132"/>
                <a:gd name="T32" fmla="*/ 22 w 41"/>
                <a:gd name="T33" fmla="*/ 132 h 132"/>
                <a:gd name="T34" fmla="*/ 22 w 41"/>
                <a:gd name="T35" fmla="*/ 132 h 132"/>
                <a:gd name="T36" fmla="*/ 26 w 41"/>
                <a:gd name="T37" fmla="*/ 131 h 132"/>
                <a:gd name="T38" fmla="*/ 26 w 41"/>
                <a:gd name="T39" fmla="*/ 131 h 132"/>
                <a:gd name="T40" fmla="*/ 32 w 41"/>
                <a:gd name="T41" fmla="*/ 131 h 132"/>
                <a:gd name="T42" fmla="*/ 33 w 41"/>
                <a:gd name="T43" fmla="*/ 131 h 132"/>
                <a:gd name="T44" fmla="*/ 33 w 41"/>
                <a:gd name="T45" fmla="*/ 129 h 132"/>
                <a:gd name="T46" fmla="*/ 33 w 41"/>
                <a:gd name="T47" fmla="*/ 129 h 132"/>
                <a:gd name="T48" fmla="*/ 36 w 41"/>
                <a:gd name="T49" fmla="*/ 119 h 132"/>
                <a:gd name="T50" fmla="*/ 39 w 41"/>
                <a:gd name="T51" fmla="*/ 107 h 132"/>
                <a:gd name="T52" fmla="*/ 41 w 41"/>
                <a:gd name="T53" fmla="*/ 94 h 132"/>
                <a:gd name="T54" fmla="*/ 39 w 41"/>
                <a:gd name="T55" fmla="*/ 79 h 132"/>
                <a:gd name="T56" fmla="*/ 38 w 41"/>
                <a:gd name="T57" fmla="*/ 65 h 132"/>
                <a:gd name="T58" fmla="*/ 33 w 41"/>
                <a:gd name="T59" fmla="*/ 50 h 132"/>
                <a:gd name="T60" fmla="*/ 29 w 41"/>
                <a:gd name="T61" fmla="*/ 35 h 132"/>
                <a:gd name="T62" fmla="*/ 23 w 41"/>
                <a:gd name="T63" fmla="*/ 22 h 132"/>
                <a:gd name="T64" fmla="*/ 23 w 41"/>
                <a:gd name="T65" fmla="*/ 22 h 132"/>
                <a:gd name="T66" fmla="*/ 17 w 41"/>
                <a:gd name="T67" fmla="*/ 12 h 132"/>
                <a:gd name="T68" fmla="*/ 11 w 41"/>
                <a:gd name="T69" fmla="*/ 3 h 1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" h="132">
                  <a:moveTo>
                    <a:pt x="11" y="3"/>
                  </a:moveTo>
                  <a:lnTo>
                    <a:pt x="10" y="0"/>
                  </a:lnTo>
                  <a:lnTo>
                    <a:pt x="8" y="3"/>
                  </a:lnTo>
                  <a:lnTo>
                    <a:pt x="5" y="13"/>
                  </a:lnTo>
                  <a:lnTo>
                    <a:pt x="2" y="25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0" y="71"/>
                  </a:lnTo>
                  <a:lnTo>
                    <a:pt x="1" y="85"/>
                  </a:lnTo>
                  <a:lnTo>
                    <a:pt x="4" y="99"/>
                  </a:lnTo>
                  <a:lnTo>
                    <a:pt x="8" y="112"/>
                  </a:lnTo>
                  <a:lnTo>
                    <a:pt x="14" y="122"/>
                  </a:lnTo>
                  <a:lnTo>
                    <a:pt x="20" y="132"/>
                  </a:lnTo>
                  <a:lnTo>
                    <a:pt x="22" y="132"/>
                  </a:lnTo>
                  <a:lnTo>
                    <a:pt x="26" y="131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6" y="119"/>
                  </a:lnTo>
                  <a:lnTo>
                    <a:pt x="39" y="107"/>
                  </a:lnTo>
                  <a:lnTo>
                    <a:pt x="41" y="94"/>
                  </a:lnTo>
                  <a:lnTo>
                    <a:pt x="39" y="79"/>
                  </a:lnTo>
                  <a:lnTo>
                    <a:pt x="38" y="65"/>
                  </a:lnTo>
                  <a:lnTo>
                    <a:pt x="33" y="50"/>
                  </a:lnTo>
                  <a:lnTo>
                    <a:pt x="29" y="35"/>
                  </a:lnTo>
                  <a:lnTo>
                    <a:pt x="23" y="22"/>
                  </a:lnTo>
                  <a:lnTo>
                    <a:pt x="17" y="12"/>
                  </a:lnTo>
                  <a:lnTo>
                    <a:pt x="11" y="3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7" name="Freeform 1228"/>
            <p:cNvSpPr>
              <a:spLocks/>
            </p:cNvSpPr>
            <p:nvPr/>
          </p:nvSpPr>
          <p:spPr bwMode="auto">
            <a:xfrm>
              <a:off x="5472" y="3860"/>
              <a:ext cx="78" cy="114"/>
            </a:xfrm>
            <a:custGeom>
              <a:avLst/>
              <a:gdLst>
                <a:gd name="T0" fmla="*/ 21 w 78"/>
                <a:gd name="T1" fmla="*/ 13 h 113"/>
                <a:gd name="T2" fmla="*/ 21 w 78"/>
                <a:gd name="T3" fmla="*/ 13 h 113"/>
                <a:gd name="T4" fmla="*/ 10 w 78"/>
                <a:gd name="T5" fmla="*/ 7 h 113"/>
                <a:gd name="T6" fmla="*/ 1 w 78"/>
                <a:gd name="T7" fmla="*/ 1 h 113"/>
                <a:gd name="T8" fmla="*/ 0 w 78"/>
                <a:gd name="T9" fmla="*/ 0 h 113"/>
                <a:gd name="T10" fmla="*/ 0 w 78"/>
                <a:gd name="T11" fmla="*/ 3 h 113"/>
                <a:gd name="T12" fmla="*/ 0 w 78"/>
                <a:gd name="T13" fmla="*/ 3 h 113"/>
                <a:gd name="T14" fmla="*/ 1 w 78"/>
                <a:gd name="T15" fmla="*/ 13 h 113"/>
                <a:gd name="T16" fmla="*/ 3 w 78"/>
                <a:gd name="T17" fmla="*/ 25 h 113"/>
                <a:gd name="T18" fmla="*/ 3 w 78"/>
                <a:gd name="T19" fmla="*/ 25 h 113"/>
                <a:gd name="T20" fmla="*/ 7 w 78"/>
                <a:gd name="T21" fmla="*/ 40 h 113"/>
                <a:gd name="T22" fmla="*/ 15 w 78"/>
                <a:gd name="T23" fmla="*/ 54 h 113"/>
                <a:gd name="T24" fmla="*/ 21 w 78"/>
                <a:gd name="T25" fmla="*/ 93 h 113"/>
                <a:gd name="T26" fmla="*/ 29 w 78"/>
                <a:gd name="T27" fmla="*/ 106 h 113"/>
                <a:gd name="T28" fmla="*/ 38 w 78"/>
                <a:gd name="T29" fmla="*/ 116 h 113"/>
                <a:gd name="T30" fmla="*/ 47 w 78"/>
                <a:gd name="T31" fmla="*/ 125 h 113"/>
                <a:gd name="T32" fmla="*/ 57 w 78"/>
                <a:gd name="T33" fmla="*/ 132 h 113"/>
                <a:gd name="T34" fmla="*/ 68 w 78"/>
                <a:gd name="T35" fmla="*/ 138 h 113"/>
                <a:gd name="T36" fmla="*/ 68 w 78"/>
                <a:gd name="T37" fmla="*/ 138 h 113"/>
                <a:gd name="T38" fmla="*/ 69 w 78"/>
                <a:gd name="T39" fmla="*/ 138 h 113"/>
                <a:gd name="T40" fmla="*/ 69 w 78"/>
                <a:gd name="T41" fmla="*/ 138 h 113"/>
                <a:gd name="T42" fmla="*/ 72 w 78"/>
                <a:gd name="T43" fmla="*/ 135 h 113"/>
                <a:gd name="T44" fmla="*/ 72 w 78"/>
                <a:gd name="T45" fmla="*/ 135 h 113"/>
                <a:gd name="T46" fmla="*/ 76 w 78"/>
                <a:gd name="T47" fmla="*/ 132 h 113"/>
                <a:gd name="T48" fmla="*/ 78 w 78"/>
                <a:gd name="T49" fmla="*/ 132 h 113"/>
                <a:gd name="T50" fmla="*/ 78 w 78"/>
                <a:gd name="T51" fmla="*/ 131 h 113"/>
                <a:gd name="T52" fmla="*/ 78 w 78"/>
                <a:gd name="T53" fmla="*/ 131 h 113"/>
                <a:gd name="T54" fmla="*/ 76 w 78"/>
                <a:gd name="T55" fmla="*/ 119 h 113"/>
                <a:gd name="T56" fmla="*/ 73 w 78"/>
                <a:gd name="T57" fmla="*/ 107 h 113"/>
                <a:gd name="T58" fmla="*/ 68 w 78"/>
                <a:gd name="T59" fmla="*/ 95 h 113"/>
                <a:gd name="T60" fmla="*/ 62 w 78"/>
                <a:gd name="T61" fmla="*/ 82 h 113"/>
                <a:gd name="T62" fmla="*/ 53 w 78"/>
                <a:gd name="T63" fmla="*/ 45 h 113"/>
                <a:gd name="T64" fmla="*/ 43 w 78"/>
                <a:gd name="T65" fmla="*/ 34 h 113"/>
                <a:gd name="T66" fmla="*/ 32 w 78"/>
                <a:gd name="T67" fmla="*/ 23 h 113"/>
                <a:gd name="T68" fmla="*/ 21 w 78"/>
                <a:gd name="T69" fmla="*/ 13 h 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8" h="113">
                  <a:moveTo>
                    <a:pt x="21" y="13"/>
                  </a:moveTo>
                  <a:lnTo>
                    <a:pt x="21" y="13"/>
                  </a:lnTo>
                  <a:lnTo>
                    <a:pt x="10" y="7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1" y="13"/>
                  </a:lnTo>
                  <a:lnTo>
                    <a:pt x="3" y="25"/>
                  </a:lnTo>
                  <a:lnTo>
                    <a:pt x="7" y="40"/>
                  </a:lnTo>
                  <a:lnTo>
                    <a:pt x="15" y="54"/>
                  </a:lnTo>
                  <a:lnTo>
                    <a:pt x="21" y="68"/>
                  </a:lnTo>
                  <a:lnTo>
                    <a:pt x="29" y="81"/>
                  </a:lnTo>
                  <a:lnTo>
                    <a:pt x="38" y="91"/>
                  </a:lnTo>
                  <a:lnTo>
                    <a:pt x="47" y="100"/>
                  </a:lnTo>
                  <a:lnTo>
                    <a:pt x="57" y="107"/>
                  </a:lnTo>
                  <a:lnTo>
                    <a:pt x="68" y="113"/>
                  </a:lnTo>
                  <a:lnTo>
                    <a:pt x="69" y="113"/>
                  </a:lnTo>
                  <a:lnTo>
                    <a:pt x="72" y="110"/>
                  </a:lnTo>
                  <a:lnTo>
                    <a:pt x="76" y="107"/>
                  </a:lnTo>
                  <a:lnTo>
                    <a:pt x="78" y="107"/>
                  </a:lnTo>
                  <a:lnTo>
                    <a:pt x="78" y="106"/>
                  </a:lnTo>
                  <a:lnTo>
                    <a:pt x="76" y="94"/>
                  </a:lnTo>
                  <a:lnTo>
                    <a:pt x="73" y="82"/>
                  </a:lnTo>
                  <a:lnTo>
                    <a:pt x="68" y="70"/>
                  </a:lnTo>
                  <a:lnTo>
                    <a:pt x="62" y="57"/>
                  </a:lnTo>
                  <a:lnTo>
                    <a:pt x="53" y="45"/>
                  </a:lnTo>
                  <a:lnTo>
                    <a:pt x="43" y="34"/>
                  </a:lnTo>
                  <a:lnTo>
                    <a:pt x="32" y="23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8" name="Freeform 1229"/>
            <p:cNvSpPr>
              <a:spLocks/>
            </p:cNvSpPr>
            <p:nvPr/>
          </p:nvSpPr>
          <p:spPr bwMode="auto">
            <a:xfrm>
              <a:off x="5472" y="3860"/>
              <a:ext cx="78" cy="114"/>
            </a:xfrm>
            <a:custGeom>
              <a:avLst/>
              <a:gdLst>
                <a:gd name="T0" fmla="*/ 21 w 78"/>
                <a:gd name="T1" fmla="*/ 13 h 113"/>
                <a:gd name="T2" fmla="*/ 21 w 78"/>
                <a:gd name="T3" fmla="*/ 13 h 113"/>
                <a:gd name="T4" fmla="*/ 10 w 78"/>
                <a:gd name="T5" fmla="*/ 7 h 113"/>
                <a:gd name="T6" fmla="*/ 1 w 78"/>
                <a:gd name="T7" fmla="*/ 1 h 113"/>
                <a:gd name="T8" fmla="*/ 0 w 78"/>
                <a:gd name="T9" fmla="*/ 0 h 113"/>
                <a:gd name="T10" fmla="*/ 0 w 78"/>
                <a:gd name="T11" fmla="*/ 3 h 113"/>
                <a:gd name="T12" fmla="*/ 0 w 78"/>
                <a:gd name="T13" fmla="*/ 3 h 113"/>
                <a:gd name="T14" fmla="*/ 1 w 78"/>
                <a:gd name="T15" fmla="*/ 13 h 113"/>
                <a:gd name="T16" fmla="*/ 3 w 78"/>
                <a:gd name="T17" fmla="*/ 25 h 113"/>
                <a:gd name="T18" fmla="*/ 3 w 78"/>
                <a:gd name="T19" fmla="*/ 25 h 113"/>
                <a:gd name="T20" fmla="*/ 7 w 78"/>
                <a:gd name="T21" fmla="*/ 40 h 113"/>
                <a:gd name="T22" fmla="*/ 15 w 78"/>
                <a:gd name="T23" fmla="*/ 54 h 113"/>
                <a:gd name="T24" fmla="*/ 21 w 78"/>
                <a:gd name="T25" fmla="*/ 93 h 113"/>
                <a:gd name="T26" fmla="*/ 29 w 78"/>
                <a:gd name="T27" fmla="*/ 106 h 113"/>
                <a:gd name="T28" fmla="*/ 38 w 78"/>
                <a:gd name="T29" fmla="*/ 116 h 113"/>
                <a:gd name="T30" fmla="*/ 47 w 78"/>
                <a:gd name="T31" fmla="*/ 125 h 113"/>
                <a:gd name="T32" fmla="*/ 57 w 78"/>
                <a:gd name="T33" fmla="*/ 132 h 113"/>
                <a:gd name="T34" fmla="*/ 68 w 78"/>
                <a:gd name="T35" fmla="*/ 138 h 113"/>
                <a:gd name="T36" fmla="*/ 68 w 78"/>
                <a:gd name="T37" fmla="*/ 138 h 113"/>
                <a:gd name="T38" fmla="*/ 69 w 78"/>
                <a:gd name="T39" fmla="*/ 138 h 113"/>
                <a:gd name="T40" fmla="*/ 69 w 78"/>
                <a:gd name="T41" fmla="*/ 138 h 113"/>
                <a:gd name="T42" fmla="*/ 72 w 78"/>
                <a:gd name="T43" fmla="*/ 135 h 113"/>
                <a:gd name="T44" fmla="*/ 72 w 78"/>
                <a:gd name="T45" fmla="*/ 135 h 113"/>
                <a:gd name="T46" fmla="*/ 76 w 78"/>
                <a:gd name="T47" fmla="*/ 132 h 113"/>
                <a:gd name="T48" fmla="*/ 78 w 78"/>
                <a:gd name="T49" fmla="*/ 132 h 113"/>
                <a:gd name="T50" fmla="*/ 78 w 78"/>
                <a:gd name="T51" fmla="*/ 131 h 113"/>
                <a:gd name="T52" fmla="*/ 78 w 78"/>
                <a:gd name="T53" fmla="*/ 131 h 113"/>
                <a:gd name="T54" fmla="*/ 76 w 78"/>
                <a:gd name="T55" fmla="*/ 119 h 113"/>
                <a:gd name="T56" fmla="*/ 73 w 78"/>
                <a:gd name="T57" fmla="*/ 107 h 113"/>
                <a:gd name="T58" fmla="*/ 68 w 78"/>
                <a:gd name="T59" fmla="*/ 95 h 113"/>
                <a:gd name="T60" fmla="*/ 62 w 78"/>
                <a:gd name="T61" fmla="*/ 82 h 113"/>
                <a:gd name="T62" fmla="*/ 53 w 78"/>
                <a:gd name="T63" fmla="*/ 45 h 113"/>
                <a:gd name="T64" fmla="*/ 43 w 78"/>
                <a:gd name="T65" fmla="*/ 34 h 113"/>
                <a:gd name="T66" fmla="*/ 32 w 78"/>
                <a:gd name="T67" fmla="*/ 23 h 113"/>
                <a:gd name="T68" fmla="*/ 21 w 78"/>
                <a:gd name="T69" fmla="*/ 13 h 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8" h="113">
                  <a:moveTo>
                    <a:pt x="21" y="13"/>
                  </a:moveTo>
                  <a:lnTo>
                    <a:pt x="21" y="13"/>
                  </a:lnTo>
                  <a:lnTo>
                    <a:pt x="10" y="7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1" y="13"/>
                  </a:lnTo>
                  <a:lnTo>
                    <a:pt x="3" y="25"/>
                  </a:lnTo>
                  <a:lnTo>
                    <a:pt x="7" y="40"/>
                  </a:lnTo>
                  <a:lnTo>
                    <a:pt x="15" y="54"/>
                  </a:lnTo>
                  <a:lnTo>
                    <a:pt x="21" y="68"/>
                  </a:lnTo>
                  <a:lnTo>
                    <a:pt x="29" y="81"/>
                  </a:lnTo>
                  <a:lnTo>
                    <a:pt x="38" y="91"/>
                  </a:lnTo>
                  <a:lnTo>
                    <a:pt x="47" y="100"/>
                  </a:lnTo>
                  <a:lnTo>
                    <a:pt x="57" y="107"/>
                  </a:lnTo>
                  <a:lnTo>
                    <a:pt x="68" y="113"/>
                  </a:lnTo>
                  <a:lnTo>
                    <a:pt x="69" y="113"/>
                  </a:lnTo>
                  <a:lnTo>
                    <a:pt x="72" y="110"/>
                  </a:lnTo>
                  <a:lnTo>
                    <a:pt x="76" y="107"/>
                  </a:lnTo>
                  <a:lnTo>
                    <a:pt x="78" y="107"/>
                  </a:lnTo>
                  <a:lnTo>
                    <a:pt x="78" y="106"/>
                  </a:lnTo>
                  <a:lnTo>
                    <a:pt x="76" y="94"/>
                  </a:lnTo>
                  <a:lnTo>
                    <a:pt x="73" y="82"/>
                  </a:lnTo>
                  <a:lnTo>
                    <a:pt x="68" y="70"/>
                  </a:lnTo>
                  <a:lnTo>
                    <a:pt x="62" y="57"/>
                  </a:lnTo>
                  <a:lnTo>
                    <a:pt x="53" y="45"/>
                  </a:lnTo>
                  <a:lnTo>
                    <a:pt x="43" y="34"/>
                  </a:lnTo>
                  <a:lnTo>
                    <a:pt x="32" y="23"/>
                  </a:lnTo>
                  <a:lnTo>
                    <a:pt x="21" y="13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9" name="Freeform 1230"/>
            <p:cNvSpPr>
              <a:spLocks/>
            </p:cNvSpPr>
            <p:nvPr/>
          </p:nvSpPr>
          <p:spPr bwMode="auto">
            <a:xfrm>
              <a:off x="5412" y="3923"/>
              <a:ext cx="118" cy="72"/>
            </a:xfrm>
            <a:custGeom>
              <a:avLst/>
              <a:gdLst>
                <a:gd name="T0" fmla="*/ 14 w 117"/>
                <a:gd name="T1" fmla="*/ 21 h 72"/>
                <a:gd name="T2" fmla="*/ 14 w 117"/>
                <a:gd name="T3" fmla="*/ 21 h 72"/>
                <a:gd name="T4" fmla="*/ 25 w 117"/>
                <a:gd name="T5" fmla="*/ 32 h 72"/>
                <a:gd name="T6" fmla="*/ 36 w 117"/>
                <a:gd name="T7" fmla="*/ 43 h 72"/>
                <a:gd name="T8" fmla="*/ 50 w 117"/>
                <a:gd name="T9" fmla="*/ 52 h 72"/>
                <a:gd name="T10" fmla="*/ 88 w 117"/>
                <a:gd name="T11" fmla="*/ 59 h 72"/>
                <a:gd name="T12" fmla="*/ 100 w 117"/>
                <a:gd name="T13" fmla="*/ 65 h 72"/>
                <a:gd name="T14" fmla="*/ 113 w 117"/>
                <a:gd name="T15" fmla="*/ 69 h 72"/>
                <a:gd name="T16" fmla="*/ 125 w 117"/>
                <a:gd name="T17" fmla="*/ 72 h 72"/>
                <a:gd name="T18" fmla="*/ 136 w 117"/>
                <a:gd name="T19" fmla="*/ 72 h 72"/>
                <a:gd name="T20" fmla="*/ 136 w 117"/>
                <a:gd name="T21" fmla="*/ 72 h 72"/>
                <a:gd name="T22" fmla="*/ 136 w 117"/>
                <a:gd name="T23" fmla="*/ 71 h 72"/>
                <a:gd name="T24" fmla="*/ 136 w 117"/>
                <a:gd name="T25" fmla="*/ 71 h 72"/>
                <a:gd name="T26" fmla="*/ 139 w 117"/>
                <a:gd name="T27" fmla="*/ 66 h 72"/>
                <a:gd name="T28" fmla="*/ 139 w 117"/>
                <a:gd name="T29" fmla="*/ 66 h 72"/>
                <a:gd name="T30" fmla="*/ 142 w 117"/>
                <a:gd name="T31" fmla="*/ 62 h 72"/>
                <a:gd name="T32" fmla="*/ 142 w 117"/>
                <a:gd name="T33" fmla="*/ 62 h 72"/>
                <a:gd name="T34" fmla="*/ 142 w 117"/>
                <a:gd name="T35" fmla="*/ 60 h 72"/>
                <a:gd name="T36" fmla="*/ 142 w 117"/>
                <a:gd name="T37" fmla="*/ 60 h 72"/>
                <a:gd name="T38" fmla="*/ 136 w 117"/>
                <a:gd name="T39" fmla="*/ 52 h 72"/>
                <a:gd name="T40" fmla="*/ 128 w 117"/>
                <a:gd name="T41" fmla="*/ 41 h 72"/>
                <a:gd name="T42" fmla="*/ 117 w 117"/>
                <a:gd name="T43" fmla="*/ 32 h 72"/>
                <a:gd name="T44" fmla="*/ 106 w 117"/>
                <a:gd name="T45" fmla="*/ 25 h 72"/>
                <a:gd name="T46" fmla="*/ 94 w 117"/>
                <a:gd name="T47" fmla="*/ 18 h 72"/>
                <a:gd name="T48" fmla="*/ 54 w 117"/>
                <a:gd name="T49" fmla="*/ 12 h 72"/>
                <a:gd name="T50" fmla="*/ 39 w 117"/>
                <a:gd name="T51" fmla="*/ 6 h 72"/>
                <a:gd name="T52" fmla="*/ 25 w 117"/>
                <a:gd name="T53" fmla="*/ 3 h 72"/>
                <a:gd name="T54" fmla="*/ 25 w 117"/>
                <a:gd name="T55" fmla="*/ 3 h 72"/>
                <a:gd name="T56" fmla="*/ 13 w 117"/>
                <a:gd name="T57" fmla="*/ 2 h 72"/>
                <a:gd name="T58" fmla="*/ 3 w 117"/>
                <a:gd name="T59" fmla="*/ 0 h 72"/>
                <a:gd name="T60" fmla="*/ 0 w 117"/>
                <a:gd name="T61" fmla="*/ 0 h 72"/>
                <a:gd name="T62" fmla="*/ 1 w 117"/>
                <a:gd name="T63" fmla="*/ 3 h 72"/>
                <a:gd name="T64" fmla="*/ 1 w 117"/>
                <a:gd name="T65" fmla="*/ 3 h 72"/>
                <a:gd name="T66" fmla="*/ 7 w 117"/>
                <a:gd name="T67" fmla="*/ 12 h 72"/>
                <a:gd name="T68" fmla="*/ 14 w 117"/>
                <a:gd name="T69" fmla="*/ 21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72">
                  <a:moveTo>
                    <a:pt x="14" y="21"/>
                  </a:moveTo>
                  <a:lnTo>
                    <a:pt x="14" y="21"/>
                  </a:lnTo>
                  <a:lnTo>
                    <a:pt x="25" y="32"/>
                  </a:lnTo>
                  <a:lnTo>
                    <a:pt x="36" y="43"/>
                  </a:lnTo>
                  <a:lnTo>
                    <a:pt x="50" y="52"/>
                  </a:lnTo>
                  <a:lnTo>
                    <a:pt x="63" y="59"/>
                  </a:lnTo>
                  <a:lnTo>
                    <a:pt x="75" y="65"/>
                  </a:lnTo>
                  <a:lnTo>
                    <a:pt x="88" y="69"/>
                  </a:lnTo>
                  <a:lnTo>
                    <a:pt x="100" y="72"/>
                  </a:lnTo>
                  <a:lnTo>
                    <a:pt x="111" y="72"/>
                  </a:lnTo>
                  <a:lnTo>
                    <a:pt x="111" y="71"/>
                  </a:lnTo>
                  <a:lnTo>
                    <a:pt x="114" y="66"/>
                  </a:lnTo>
                  <a:lnTo>
                    <a:pt x="117" y="62"/>
                  </a:lnTo>
                  <a:lnTo>
                    <a:pt x="117" y="60"/>
                  </a:lnTo>
                  <a:lnTo>
                    <a:pt x="111" y="52"/>
                  </a:lnTo>
                  <a:lnTo>
                    <a:pt x="103" y="41"/>
                  </a:lnTo>
                  <a:lnTo>
                    <a:pt x="92" y="32"/>
                  </a:lnTo>
                  <a:lnTo>
                    <a:pt x="81" y="25"/>
                  </a:lnTo>
                  <a:lnTo>
                    <a:pt x="69" y="18"/>
                  </a:lnTo>
                  <a:lnTo>
                    <a:pt x="54" y="12"/>
                  </a:lnTo>
                  <a:lnTo>
                    <a:pt x="39" y="6"/>
                  </a:lnTo>
                  <a:lnTo>
                    <a:pt x="25" y="3"/>
                  </a:lnTo>
                  <a:lnTo>
                    <a:pt x="1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7" y="12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0" name="Freeform 1231"/>
            <p:cNvSpPr>
              <a:spLocks/>
            </p:cNvSpPr>
            <p:nvPr/>
          </p:nvSpPr>
          <p:spPr bwMode="auto">
            <a:xfrm>
              <a:off x="5412" y="3923"/>
              <a:ext cx="118" cy="72"/>
            </a:xfrm>
            <a:custGeom>
              <a:avLst/>
              <a:gdLst>
                <a:gd name="T0" fmla="*/ 14 w 117"/>
                <a:gd name="T1" fmla="*/ 21 h 72"/>
                <a:gd name="T2" fmla="*/ 14 w 117"/>
                <a:gd name="T3" fmla="*/ 21 h 72"/>
                <a:gd name="T4" fmla="*/ 25 w 117"/>
                <a:gd name="T5" fmla="*/ 32 h 72"/>
                <a:gd name="T6" fmla="*/ 36 w 117"/>
                <a:gd name="T7" fmla="*/ 43 h 72"/>
                <a:gd name="T8" fmla="*/ 50 w 117"/>
                <a:gd name="T9" fmla="*/ 52 h 72"/>
                <a:gd name="T10" fmla="*/ 88 w 117"/>
                <a:gd name="T11" fmla="*/ 59 h 72"/>
                <a:gd name="T12" fmla="*/ 100 w 117"/>
                <a:gd name="T13" fmla="*/ 65 h 72"/>
                <a:gd name="T14" fmla="*/ 113 w 117"/>
                <a:gd name="T15" fmla="*/ 69 h 72"/>
                <a:gd name="T16" fmla="*/ 125 w 117"/>
                <a:gd name="T17" fmla="*/ 72 h 72"/>
                <a:gd name="T18" fmla="*/ 136 w 117"/>
                <a:gd name="T19" fmla="*/ 72 h 72"/>
                <a:gd name="T20" fmla="*/ 136 w 117"/>
                <a:gd name="T21" fmla="*/ 72 h 72"/>
                <a:gd name="T22" fmla="*/ 136 w 117"/>
                <a:gd name="T23" fmla="*/ 71 h 72"/>
                <a:gd name="T24" fmla="*/ 136 w 117"/>
                <a:gd name="T25" fmla="*/ 71 h 72"/>
                <a:gd name="T26" fmla="*/ 139 w 117"/>
                <a:gd name="T27" fmla="*/ 66 h 72"/>
                <a:gd name="T28" fmla="*/ 139 w 117"/>
                <a:gd name="T29" fmla="*/ 66 h 72"/>
                <a:gd name="T30" fmla="*/ 142 w 117"/>
                <a:gd name="T31" fmla="*/ 62 h 72"/>
                <a:gd name="T32" fmla="*/ 142 w 117"/>
                <a:gd name="T33" fmla="*/ 62 h 72"/>
                <a:gd name="T34" fmla="*/ 142 w 117"/>
                <a:gd name="T35" fmla="*/ 60 h 72"/>
                <a:gd name="T36" fmla="*/ 142 w 117"/>
                <a:gd name="T37" fmla="*/ 60 h 72"/>
                <a:gd name="T38" fmla="*/ 136 w 117"/>
                <a:gd name="T39" fmla="*/ 52 h 72"/>
                <a:gd name="T40" fmla="*/ 128 w 117"/>
                <a:gd name="T41" fmla="*/ 41 h 72"/>
                <a:gd name="T42" fmla="*/ 117 w 117"/>
                <a:gd name="T43" fmla="*/ 32 h 72"/>
                <a:gd name="T44" fmla="*/ 106 w 117"/>
                <a:gd name="T45" fmla="*/ 25 h 72"/>
                <a:gd name="T46" fmla="*/ 94 w 117"/>
                <a:gd name="T47" fmla="*/ 18 h 72"/>
                <a:gd name="T48" fmla="*/ 54 w 117"/>
                <a:gd name="T49" fmla="*/ 12 h 72"/>
                <a:gd name="T50" fmla="*/ 39 w 117"/>
                <a:gd name="T51" fmla="*/ 6 h 72"/>
                <a:gd name="T52" fmla="*/ 25 w 117"/>
                <a:gd name="T53" fmla="*/ 3 h 72"/>
                <a:gd name="T54" fmla="*/ 25 w 117"/>
                <a:gd name="T55" fmla="*/ 3 h 72"/>
                <a:gd name="T56" fmla="*/ 13 w 117"/>
                <a:gd name="T57" fmla="*/ 2 h 72"/>
                <a:gd name="T58" fmla="*/ 3 w 117"/>
                <a:gd name="T59" fmla="*/ 0 h 72"/>
                <a:gd name="T60" fmla="*/ 0 w 117"/>
                <a:gd name="T61" fmla="*/ 0 h 72"/>
                <a:gd name="T62" fmla="*/ 1 w 117"/>
                <a:gd name="T63" fmla="*/ 3 h 72"/>
                <a:gd name="T64" fmla="*/ 1 w 117"/>
                <a:gd name="T65" fmla="*/ 3 h 72"/>
                <a:gd name="T66" fmla="*/ 7 w 117"/>
                <a:gd name="T67" fmla="*/ 12 h 72"/>
                <a:gd name="T68" fmla="*/ 14 w 117"/>
                <a:gd name="T69" fmla="*/ 21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72">
                  <a:moveTo>
                    <a:pt x="14" y="21"/>
                  </a:moveTo>
                  <a:lnTo>
                    <a:pt x="14" y="21"/>
                  </a:lnTo>
                  <a:lnTo>
                    <a:pt x="25" y="32"/>
                  </a:lnTo>
                  <a:lnTo>
                    <a:pt x="36" y="43"/>
                  </a:lnTo>
                  <a:lnTo>
                    <a:pt x="50" y="52"/>
                  </a:lnTo>
                  <a:lnTo>
                    <a:pt x="63" y="59"/>
                  </a:lnTo>
                  <a:lnTo>
                    <a:pt x="75" y="65"/>
                  </a:lnTo>
                  <a:lnTo>
                    <a:pt x="88" y="69"/>
                  </a:lnTo>
                  <a:lnTo>
                    <a:pt x="100" y="72"/>
                  </a:lnTo>
                  <a:lnTo>
                    <a:pt x="111" y="72"/>
                  </a:lnTo>
                  <a:lnTo>
                    <a:pt x="111" y="71"/>
                  </a:lnTo>
                  <a:lnTo>
                    <a:pt x="114" y="66"/>
                  </a:lnTo>
                  <a:lnTo>
                    <a:pt x="117" y="62"/>
                  </a:lnTo>
                  <a:lnTo>
                    <a:pt x="117" y="60"/>
                  </a:lnTo>
                  <a:lnTo>
                    <a:pt x="111" y="52"/>
                  </a:lnTo>
                  <a:lnTo>
                    <a:pt x="103" y="41"/>
                  </a:lnTo>
                  <a:lnTo>
                    <a:pt x="92" y="32"/>
                  </a:lnTo>
                  <a:lnTo>
                    <a:pt x="81" y="25"/>
                  </a:lnTo>
                  <a:lnTo>
                    <a:pt x="69" y="18"/>
                  </a:lnTo>
                  <a:lnTo>
                    <a:pt x="54" y="12"/>
                  </a:lnTo>
                  <a:lnTo>
                    <a:pt x="39" y="6"/>
                  </a:lnTo>
                  <a:lnTo>
                    <a:pt x="25" y="3"/>
                  </a:lnTo>
                  <a:lnTo>
                    <a:pt x="1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7" y="12"/>
                  </a:lnTo>
                  <a:lnTo>
                    <a:pt x="14" y="21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1" name="Freeform 1232"/>
            <p:cNvSpPr>
              <a:spLocks/>
            </p:cNvSpPr>
            <p:nvPr/>
          </p:nvSpPr>
          <p:spPr bwMode="auto">
            <a:xfrm>
              <a:off x="5387" y="3992"/>
              <a:ext cx="132" cy="40"/>
            </a:xfrm>
            <a:custGeom>
              <a:avLst/>
              <a:gdLst>
                <a:gd name="T0" fmla="*/ 131 w 132"/>
                <a:gd name="T1" fmla="*/ 30 h 40"/>
                <a:gd name="T2" fmla="*/ 132 w 132"/>
                <a:gd name="T3" fmla="*/ 30 h 40"/>
                <a:gd name="T4" fmla="*/ 132 w 132"/>
                <a:gd name="T5" fmla="*/ 28 h 40"/>
                <a:gd name="T6" fmla="*/ 132 w 132"/>
                <a:gd name="T7" fmla="*/ 28 h 40"/>
                <a:gd name="T8" fmla="*/ 132 w 132"/>
                <a:gd name="T9" fmla="*/ 24 h 40"/>
                <a:gd name="T10" fmla="*/ 132 w 132"/>
                <a:gd name="T11" fmla="*/ 24 h 40"/>
                <a:gd name="T12" fmla="*/ 132 w 132"/>
                <a:gd name="T13" fmla="*/ 18 h 40"/>
                <a:gd name="T14" fmla="*/ 132 w 132"/>
                <a:gd name="T15" fmla="*/ 18 h 40"/>
                <a:gd name="T16" fmla="*/ 132 w 132"/>
                <a:gd name="T17" fmla="*/ 16 h 40"/>
                <a:gd name="T18" fmla="*/ 132 w 132"/>
                <a:gd name="T19" fmla="*/ 16 h 40"/>
                <a:gd name="T20" fmla="*/ 122 w 132"/>
                <a:gd name="T21" fmla="*/ 11 h 40"/>
                <a:gd name="T22" fmla="*/ 110 w 132"/>
                <a:gd name="T23" fmla="*/ 6 h 40"/>
                <a:gd name="T24" fmla="*/ 97 w 132"/>
                <a:gd name="T25" fmla="*/ 3 h 40"/>
                <a:gd name="T26" fmla="*/ 84 w 132"/>
                <a:gd name="T27" fmla="*/ 0 h 40"/>
                <a:gd name="T28" fmla="*/ 69 w 132"/>
                <a:gd name="T29" fmla="*/ 0 h 40"/>
                <a:gd name="T30" fmla="*/ 54 w 132"/>
                <a:gd name="T31" fmla="*/ 0 h 40"/>
                <a:gd name="T32" fmla="*/ 38 w 132"/>
                <a:gd name="T33" fmla="*/ 3 h 40"/>
                <a:gd name="T34" fmla="*/ 23 w 132"/>
                <a:gd name="T35" fmla="*/ 6 h 40"/>
                <a:gd name="T36" fmla="*/ 23 w 132"/>
                <a:gd name="T37" fmla="*/ 6 h 40"/>
                <a:gd name="T38" fmla="*/ 12 w 132"/>
                <a:gd name="T39" fmla="*/ 9 h 40"/>
                <a:gd name="T40" fmla="*/ 3 w 132"/>
                <a:gd name="T41" fmla="*/ 13 h 40"/>
                <a:gd name="T42" fmla="*/ 0 w 132"/>
                <a:gd name="T43" fmla="*/ 15 h 40"/>
                <a:gd name="T44" fmla="*/ 3 w 132"/>
                <a:gd name="T45" fmla="*/ 16 h 40"/>
                <a:gd name="T46" fmla="*/ 3 w 132"/>
                <a:gd name="T47" fmla="*/ 16 h 40"/>
                <a:gd name="T48" fmla="*/ 12 w 132"/>
                <a:gd name="T49" fmla="*/ 22 h 40"/>
                <a:gd name="T50" fmla="*/ 22 w 132"/>
                <a:gd name="T51" fmla="*/ 27 h 40"/>
                <a:gd name="T52" fmla="*/ 22 w 132"/>
                <a:gd name="T53" fmla="*/ 27 h 40"/>
                <a:gd name="T54" fmla="*/ 37 w 132"/>
                <a:gd name="T55" fmla="*/ 33 h 40"/>
                <a:gd name="T56" fmla="*/ 51 w 132"/>
                <a:gd name="T57" fmla="*/ 35 h 40"/>
                <a:gd name="T58" fmla="*/ 67 w 132"/>
                <a:gd name="T59" fmla="*/ 38 h 40"/>
                <a:gd name="T60" fmla="*/ 82 w 132"/>
                <a:gd name="T61" fmla="*/ 40 h 40"/>
                <a:gd name="T62" fmla="*/ 95 w 132"/>
                <a:gd name="T63" fmla="*/ 40 h 40"/>
                <a:gd name="T64" fmla="*/ 109 w 132"/>
                <a:gd name="T65" fmla="*/ 37 h 40"/>
                <a:gd name="T66" fmla="*/ 120 w 132"/>
                <a:gd name="T67" fmla="*/ 34 h 40"/>
                <a:gd name="T68" fmla="*/ 131 w 132"/>
                <a:gd name="T69" fmla="*/ 3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2" h="40">
                  <a:moveTo>
                    <a:pt x="131" y="30"/>
                  </a:moveTo>
                  <a:lnTo>
                    <a:pt x="132" y="30"/>
                  </a:lnTo>
                  <a:lnTo>
                    <a:pt x="132" y="28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32" y="16"/>
                  </a:lnTo>
                  <a:lnTo>
                    <a:pt x="122" y="11"/>
                  </a:lnTo>
                  <a:lnTo>
                    <a:pt x="110" y="6"/>
                  </a:lnTo>
                  <a:lnTo>
                    <a:pt x="97" y="3"/>
                  </a:lnTo>
                  <a:lnTo>
                    <a:pt x="84" y="0"/>
                  </a:lnTo>
                  <a:lnTo>
                    <a:pt x="69" y="0"/>
                  </a:lnTo>
                  <a:lnTo>
                    <a:pt x="54" y="0"/>
                  </a:lnTo>
                  <a:lnTo>
                    <a:pt x="38" y="3"/>
                  </a:lnTo>
                  <a:lnTo>
                    <a:pt x="23" y="6"/>
                  </a:lnTo>
                  <a:lnTo>
                    <a:pt x="12" y="9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3" y="16"/>
                  </a:lnTo>
                  <a:lnTo>
                    <a:pt x="12" y="22"/>
                  </a:lnTo>
                  <a:lnTo>
                    <a:pt x="22" y="27"/>
                  </a:lnTo>
                  <a:lnTo>
                    <a:pt x="37" y="33"/>
                  </a:lnTo>
                  <a:lnTo>
                    <a:pt x="51" y="35"/>
                  </a:lnTo>
                  <a:lnTo>
                    <a:pt x="67" y="38"/>
                  </a:lnTo>
                  <a:lnTo>
                    <a:pt x="82" y="40"/>
                  </a:lnTo>
                  <a:lnTo>
                    <a:pt x="95" y="40"/>
                  </a:lnTo>
                  <a:lnTo>
                    <a:pt x="109" y="37"/>
                  </a:lnTo>
                  <a:lnTo>
                    <a:pt x="120" y="34"/>
                  </a:lnTo>
                  <a:lnTo>
                    <a:pt x="131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2" name="Freeform 1233"/>
            <p:cNvSpPr>
              <a:spLocks/>
            </p:cNvSpPr>
            <p:nvPr/>
          </p:nvSpPr>
          <p:spPr bwMode="auto">
            <a:xfrm>
              <a:off x="5387" y="3992"/>
              <a:ext cx="132" cy="40"/>
            </a:xfrm>
            <a:custGeom>
              <a:avLst/>
              <a:gdLst>
                <a:gd name="T0" fmla="*/ 131 w 132"/>
                <a:gd name="T1" fmla="*/ 30 h 40"/>
                <a:gd name="T2" fmla="*/ 132 w 132"/>
                <a:gd name="T3" fmla="*/ 30 h 40"/>
                <a:gd name="T4" fmla="*/ 132 w 132"/>
                <a:gd name="T5" fmla="*/ 28 h 40"/>
                <a:gd name="T6" fmla="*/ 132 w 132"/>
                <a:gd name="T7" fmla="*/ 28 h 40"/>
                <a:gd name="T8" fmla="*/ 132 w 132"/>
                <a:gd name="T9" fmla="*/ 24 h 40"/>
                <a:gd name="T10" fmla="*/ 132 w 132"/>
                <a:gd name="T11" fmla="*/ 24 h 40"/>
                <a:gd name="T12" fmla="*/ 132 w 132"/>
                <a:gd name="T13" fmla="*/ 18 h 40"/>
                <a:gd name="T14" fmla="*/ 132 w 132"/>
                <a:gd name="T15" fmla="*/ 18 h 40"/>
                <a:gd name="T16" fmla="*/ 132 w 132"/>
                <a:gd name="T17" fmla="*/ 16 h 40"/>
                <a:gd name="T18" fmla="*/ 132 w 132"/>
                <a:gd name="T19" fmla="*/ 16 h 40"/>
                <a:gd name="T20" fmla="*/ 122 w 132"/>
                <a:gd name="T21" fmla="*/ 11 h 40"/>
                <a:gd name="T22" fmla="*/ 110 w 132"/>
                <a:gd name="T23" fmla="*/ 6 h 40"/>
                <a:gd name="T24" fmla="*/ 97 w 132"/>
                <a:gd name="T25" fmla="*/ 3 h 40"/>
                <a:gd name="T26" fmla="*/ 84 w 132"/>
                <a:gd name="T27" fmla="*/ 0 h 40"/>
                <a:gd name="T28" fmla="*/ 69 w 132"/>
                <a:gd name="T29" fmla="*/ 0 h 40"/>
                <a:gd name="T30" fmla="*/ 54 w 132"/>
                <a:gd name="T31" fmla="*/ 0 h 40"/>
                <a:gd name="T32" fmla="*/ 38 w 132"/>
                <a:gd name="T33" fmla="*/ 3 h 40"/>
                <a:gd name="T34" fmla="*/ 23 w 132"/>
                <a:gd name="T35" fmla="*/ 6 h 40"/>
                <a:gd name="T36" fmla="*/ 23 w 132"/>
                <a:gd name="T37" fmla="*/ 6 h 40"/>
                <a:gd name="T38" fmla="*/ 12 w 132"/>
                <a:gd name="T39" fmla="*/ 9 h 40"/>
                <a:gd name="T40" fmla="*/ 3 w 132"/>
                <a:gd name="T41" fmla="*/ 13 h 40"/>
                <a:gd name="T42" fmla="*/ 0 w 132"/>
                <a:gd name="T43" fmla="*/ 15 h 40"/>
                <a:gd name="T44" fmla="*/ 3 w 132"/>
                <a:gd name="T45" fmla="*/ 16 h 40"/>
                <a:gd name="T46" fmla="*/ 3 w 132"/>
                <a:gd name="T47" fmla="*/ 16 h 40"/>
                <a:gd name="T48" fmla="*/ 12 w 132"/>
                <a:gd name="T49" fmla="*/ 22 h 40"/>
                <a:gd name="T50" fmla="*/ 22 w 132"/>
                <a:gd name="T51" fmla="*/ 27 h 40"/>
                <a:gd name="T52" fmla="*/ 22 w 132"/>
                <a:gd name="T53" fmla="*/ 27 h 40"/>
                <a:gd name="T54" fmla="*/ 37 w 132"/>
                <a:gd name="T55" fmla="*/ 33 h 40"/>
                <a:gd name="T56" fmla="*/ 51 w 132"/>
                <a:gd name="T57" fmla="*/ 35 h 40"/>
                <a:gd name="T58" fmla="*/ 67 w 132"/>
                <a:gd name="T59" fmla="*/ 38 h 40"/>
                <a:gd name="T60" fmla="*/ 82 w 132"/>
                <a:gd name="T61" fmla="*/ 40 h 40"/>
                <a:gd name="T62" fmla="*/ 95 w 132"/>
                <a:gd name="T63" fmla="*/ 40 h 40"/>
                <a:gd name="T64" fmla="*/ 109 w 132"/>
                <a:gd name="T65" fmla="*/ 37 h 40"/>
                <a:gd name="T66" fmla="*/ 120 w 132"/>
                <a:gd name="T67" fmla="*/ 34 h 40"/>
                <a:gd name="T68" fmla="*/ 131 w 132"/>
                <a:gd name="T69" fmla="*/ 3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2" h="40">
                  <a:moveTo>
                    <a:pt x="131" y="30"/>
                  </a:moveTo>
                  <a:lnTo>
                    <a:pt x="132" y="30"/>
                  </a:lnTo>
                  <a:lnTo>
                    <a:pt x="132" y="28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32" y="16"/>
                  </a:lnTo>
                  <a:lnTo>
                    <a:pt x="122" y="11"/>
                  </a:lnTo>
                  <a:lnTo>
                    <a:pt x="110" y="6"/>
                  </a:lnTo>
                  <a:lnTo>
                    <a:pt x="97" y="3"/>
                  </a:lnTo>
                  <a:lnTo>
                    <a:pt x="84" y="0"/>
                  </a:lnTo>
                  <a:lnTo>
                    <a:pt x="69" y="0"/>
                  </a:lnTo>
                  <a:lnTo>
                    <a:pt x="54" y="0"/>
                  </a:lnTo>
                  <a:lnTo>
                    <a:pt x="38" y="3"/>
                  </a:lnTo>
                  <a:lnTo>
                    <a:pt x="23" y="6"/>
                  </a:lnTo>
                  <a:lnTo>
                    <a:pt x="12" y="9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3" y="16"/>
                  </a:lnTo>
                  <a:lnTo>
                    <a:pt x="12" y="22"/>
                  </a:lnTo>
                  <a:lnTo>
                    <a:pt x="22" y="27"/>
                  </a:lnTo>
                  <a:lnTo>
                    <a:pt x="37" y="33"/>
                  </a:lnTo>
                  <a:lnTo>
                    <a:pt x="51" y="35"/>
                  </a:lnTo>
                  <a:lnTo>
                    <a:pt x="67" y="38"/>
                  </a:lnTo>
                  <a:lnTo>
                    <a:pt x="82" y="40"/>
                  </a:lnTo>
                  <a:lnTo>
                    <a:pt x="95" y="40"/>
                  </a:lnTo>
                  <a:lnTo>
                    <a:pt x="109" y="37"/>
                  </a:lnTo>
                  <a:lnTo>
                    <a:pt x="120" y="34"/>
                  </a:lnTo>
                  <a:lnTo>
                    <a:pt x="131" y="30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3" name="Freeform 1234"/>
            <p:cNvSpPr>
              <a:spLocks/>
            </p:cNvSpPr>
            <p:nvPr/>
          </p:nvSpPr>
          <p:spPr bwMode="auto">
            <a:xfrm>
              <a:off x="5400" y="4036"/>
              <a:ext cx="125" cy="58"/>
            </a:xfrm>
            <a:custGeom>
              <a:avLst/>
              <a:gdLst>
                <a:gd name="T0" fmla="*/ 125 w 125"/>
                <a:gd name="T1" fmla="*/ 12 h 58"/>
                <a:gd name="T2" fmla="*/ 125 w 125"/>
                <a:gd name="T3" fmla="*/ 12 h 58"/>
                <a:gd name="T4" fmla="*/ 125 w 125"/>
                <a:gd name="T5" fmla="*/ 11 h 58"/>
                <a:gd name="T6" fmla="*/ 125 w 125"/>
                <a:gd name="T7" fmla="*/ 11 h 58"/>
                <a:gd name="T8" fmla="*/ 122 w 125"/>
                <a:gd name="T9" fmla="*/ 6 h 58"/>
                <a:gd name="T10" fmla="*/ 122 w 125"/>
                <a:gd name="T11" fmla="*/ 6 h 58"/>
                <a:gd name="T12" fmla="*/ 120 w 125"/>
                <a:gd name="T13" fmla="*/ 2 h 58"/>
                <a:gd name="T14" fmla="*/ 120 w 125"/>
                <a:gd name="T15" fmla="*/ 2 h 58"/>
                <a:gd name="T16" fmla="*/ 119 w 125"/>
                <a:gd name="T17" fmla="*/ 0 h 58"/>
                <a:gd name="T18" fmla="*/ 119 w 125"/>
                <a:gd name="T19" fmla="*/ 0 h 58"/>
                <a:gd name="T20" fmla="*/ 109 w 125"/>
                <a:gd name="T21" fmla="*/ 0 h 58"/>
                <a:gd name="T22" fmla="*/ 96 w 125"/>
                <a:gd name="T23" fmla="*/ 0 h 58"/>
                <a:gd name="T24" fmla="*/ 82 w 125"/>
                <a:gd name="T25" fmla="*/ 3 h 58"/>
                <a:gd name="T26" fmla="*/ 69 w 125"/>
                <a:gd name="T27" fmla="*/ 8 h 58"/>
                <a:gd name="T28" fmla="*/ 56 w 125"/>
                <a:gd name="T29" fmla="*/ 14 h 58"/>
                <a:gd name="T30" fmla="*/ 43 w 125"/>
                <a:gd name="T31" fmla="*/ 21 h 58"/>
                <a:gd name="T32" fmla="*/ 29 w 125"/>
                <a:gd name="T33" fmla="*/ 30 h 58"/>
                <a:gd name="T34" fmla="*/ 18 w 125"/>
                <a:gd name="T35" fmla="*/ 39 h 58"/>
                <a:gd name="T36" fmla="*/ 18 w 125"/>
                <a:gd name="T37" fmla="*/ 39 h 58"/>
                <a:gd name="T38" fmla="*/ 9 w 125"/>
                <a:gd name="T39" fmla="*/ 47 h 58"/>
                <a:gd name="T40" fmla="*/ 1 w 125"/>
                <a:gd name="T41" fmla="*/ 55 h 58"/>
                <a:gd name="T42" fmla="*/ 0 w 125"/>
                <a:gd name="T43" fmla="*/ 58 h 58"/>
                <a:gd name="T44" fmla="*/ 3 w 125"/>
                <a:gd name="T45" fmla="*/ 58 h 58"/>
                <a:gd name="T46" fmla="*/ 3 w 125"/>
                <a:gd name="T47" fmla="*/ 58 h 58"/>
                <a:gd name="T48" fmla="*/ 15 w 125"/>
                <a:gd name="T49" fmla="*/ 58 h 58"/>
                <a:gd name="T50" fmla="*/ 26 w 125"/>
                <a:gd name="T51" fmla="*/ 58 h 58"/>
                <a:gd name="T52" fmla="*/ 26 w 125"/>
                <a:gd name="T53" fmla="*/ 58 h 58"/>
                <a:gd name="T54" fmla="*/ 41 w 125"/>
                <a:gd name="T55" fmla="*/ 56 h 58"/>
                <a:gd name="T56" fmla="*/ 56 w 125"/>
                <a:gd name="T57" fmla="*/ 53 h 58"/>
                <a:gd name="T58" fmla="*/ 71 w 125"/>
                <a:gd name="T59" fmla="*/ 49 h 58"/>
                <a:gd name="T60" fmla="*/ 85 w 125"/>
                <a:gd name="T61" fmla="*/ 43 h 58"/>
                <a:gd name="T62" fmla="*/ 97 w 125"/>
                <a:gd name="T63" fmla="*/ 37 h 58"/>
                <a:gd name="T64" fmla="*/ 109 w 125"/>
                <a:gd name="T65" fmla="*/ 30 h 58"/>
                <a:gd name="T66" fmla="*/ 118 w 125"/>
                <a:gd name="T67" fmla="*/ 21 h 58"/>
                <a:gd name="T68" fmla="*/ 125 w 125"/>
                <a:gd name="T69" fmla="*/ 12 h 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5" h="58">
                  <a:moveTo>
                    <a:pt x="125" y="12"/>
                  </a:moveTo>
                  <a:lnTo>
                    <a:pt x="125" y="12"/>
                  </a:lnTo>
                  <a:lnTo>
                    <a:pt x="125" y="11"/>
                  </a:lnTo>
                  <a:lnTo>
                    <a:pt x="122" y="6"/>
                  </a:lnTo>
                  <a:lnTo>
                    <a:pt x="120" y="2"/>
                  </a:lnTo>
                  <a:lnTo>
                    <a:pt x="119" y="0"/>
                  </a:lnTo>
                  <a:lnTo>
                    <a:pt x="109" y="0"/>
                  </a:lnTo>
                  <a:lnTo>
                    <a:pt x="96" y="0"/>
                  </a:lnTo>
                  <a:lnTo>
                    <a:pt x="82" y="3"/>
                  </a:lnTo>
                  <a:lnTo>
                    <a:pt x="69" y="8"/>
                  </a:lnTo>
                  <a:lnTo>
                    <a:pt x="56" y="14"/>
                  </a:lnTo>
                  <a:lnTo>
                    <a:pt x="43" y="21"/>
                  </a:lnTo>
                  <a:lnTo>
                    <a:pt x="29" y="30"/>
                  </a:lnTo>
                  <a:lnTo>
                    <a:pt x="18" y="39"/>
                  </a:lnTo>
                  <a:lnTo>
                    <a:pt x="9" y="47"/>
                  </a:lnTo>
                  <a:lnTo>
                    <a:pt x="1" y="55"/>
                  </a:lnTo>
                  <a:lnTo>
                    <a:pt x="0" y="58"/>
                  </a:lnTo>
                  <a:lnTo>
                    <a:pt x="3" y="58"/>
                  </a:lnTo>
                  <a:lnTo>
                    <a:pt x="15" y="58"/>
                  </a:lnTo>
                  <a:lnTo>
                    <a:pt x="26" y="58"/>
                  </a:lnTo>
                  <a:lnTo>
                    <a:pt x="41" y="56"/>
                  </a:lnTo>
                  <a:lnTo>
                    <a:pt x="56" y="53"/>
                  </a:lnTo>
                  <a:lnTo>
                    <a:pt x="71" y="49"/>
                  </a:lnTo>
                  <a:lnTo>
                    <a:pt x="85" y="43"/>
                  </a:lnTo>
                  <a:lnTo>
                    <a:pt x="97" y="37"/>
                  </a:lnTo>
                  <a:lnTo>
                    <a:pt x="109" y="30"/>
                  </a:lnTo>
                  <a:lnTo>
                    <a:pt x="118" y="21"/>
                  </a:lnTo>
                  <a:lnTo>
                    <a:pt x="125" y="1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4" name="Freeform 1235"/>
            <p:cNvSpPr>
              <a:spLocks/>
            </p:cNvSpPr>
            <p:nvPr/>
          </p:nvSpPr>
          <p:spPr bwMode="auto">
            <a:xfrm>
              <a:off x="5400" y="4036"/>
              <a:ext cx="125" cy="58"/>
            </a:xfrm>
            <a:custGeom>
              <a:avLst/>
              <a:gdLst>
                <a:gd name="T0" fmla="*/ 125 w 125"/>
                <a:gd name="T1" fmla="*/ 12 h 58"/>
                <a:gd name="T2" fmla="*/ 125 w 125"/>
                <a:gd name="T3" fmla="*/ 12 h 58"/>
                <a:gd name="T4" fmla="*/ 125 w 125"/>
                <a:gd name="T5" fmla="*/ 11 h 58"/>
                <a:gd name="T6" fmla="*/ 125 w 125"/>
                <a:gd name="T7" fmla="*/ 11 h 58"/>
                <a:gd name="T8" fmla="*/ 122 w 125"/>
                <a:gd name="T9" fmla="*/ 6 h 58"/>
                <a:gd name="T10" fmla="*/ 122 w 125"/>
                <a:gd name="T11" fmla="*/ 6 h 58"/>
                <a:gd name="T12" fmla="*/ 120 w 125"/>
                <a:gd name="T13" fmla="*/ 2 h 58"/>
                <a:gd name="T14" fmla="*/ 120 w 125"/>
                <a:gd name="T15" fmla="*/ 2 h 58"/>
                <a:gd name="T16" fmla="*/ 119 w 125"/>
                <a:gd name="T17" fmla="*/ 0 h 58"/>
                <a:gd name="T18" fmla="*/ 119 w 125"/>
                <a:gd name="T19" fmla="*/ 0 h 58"/>
                <a:gd name="T20" fmla="*/ 109 w 125"/>
                <a:gd name="T21" fmla="*/ 0 h 58"/>
                <a:gd name="T22" fmla="*/ 96 w 125"/>
                <a:gd name="T23" fmla="*/ 0 h 58"/>
                <a:gd name="T24" fmla="*/ 82 w 125"/>
                <a:gd name="T25" fmla="*/ 3 h 58"/>
                <a:gd name="T26" fmla="*/ 69 w 125"/>
                <a:gd name="T27" fmla="*/ 8 h 58"/>
                <a:gd name="T28" fmla="*/ 56 w 125"/>
                <a:gd name="T29" fmla="*/ 14 h 58"/>
                <a:gd name="T30" fmla="*/ 43 w 125"/>
                <a:gd name="T31" fmla="*/ 21 h 58"/>
                <a:gd name="T32" fmla="*/ 29 w 125"/>
                <a:gd name="T33" fmla="*/ 30 h 58"/>
                <a:gd name="T34" fmla="*/ 18 w 125"/>
                <a:gd name="T35" fmla="*/ 39 h 58"/>
                <a:gd name="T36" fmla="*/ 18 w 125"/>
                <a:gd name="T37" fmla="*/ 39 h 58"/>
                <a:gd name="T38" fmla="*/ 9 w 125"/>
                <a:gd name="T39" fmla="*/ 47 h 58"/>
                <a:gd name="T40" fmla="*/ 1 w 125"/>
                <a:gd name="T41" fmla="*/ 55 h 58"/>
                <a:gd name="T42" fmla="*/ 0 w 125"/>
                <a:gd name="T43" fmla="*/ 58 h 58"/>
                <a:gd name="T44" fmla="*/ 3 w 125"/>
                <a:gd name="T45" fmla="*/ 58 h 58"/>
                <a:gd name="T46" fmla="*/ 3 w 125"/>
                <a:gd name="T47" fmla="*/ 58 h 58"/>
                <a:gd name="T48" fmla="*/ 15 w 125"/>
                <a:gd name="T49" fmla="*/ 58 h 58"/>
                <a:gd name="T50" fmla="*/ 26 w 125"/>
                <a:gd name="T51" fmla="*/ 58 h 58"/>
                <a:gd name="T52" fmla="*/ 26 w 125"/>
                <a:gd name="T53" fmla="*/ 58 h 58"/>
                <a:gd name="T54" fmla="*/ 41 w 125"/>
                <a:gd name="T55" fmla="*/ 56 h 58"/>
                <a:gd name="T56" fmla="*/ 56 w 125"/>
                <a:gd name="T57" fmla="*/ 53 h 58"/>
                <a:gd name="T58" fmla="*/ 71 w 125"/>
                <a:gd name="T59" fmla="*/ 49 h 58"/>
                <a:gd name="T60" fmla="*/ 85 w 125"/>
                <a:gd name="T61" fmla="*/ 43 h 58"/>
                <a:gd name="T62" fmla="*/ 97 w 125"/>
                <a:gd name="T63" fmla="*/ 37 h 58"/>
                <a:gd name="T64" fmla="*/ 109 w 125"/>
                <a:gd name="T65" fmla="*/ 30 h 58"/>
                <a:gd name="T66" fmla="*/ 118 w 125"/>
                <a:gd name="T67" fmla="*/ 21 h 58"/>
                <a:gd name="T68" fmla="*/ 125 w 125"/>
                <a:gd name="T69" fmla="*/ 12 h 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5" h="58">
                  <a:moveTo>
                    <a:pt x="125" y="12"/>
                  </a:moveTo>
                  <a:lnTo>
                    <a:pt x="125" y="12"/>
                  </a:lnTo>
                  <a:lnTo>
                    <a:pt x="125" y="11"/>
                  </a:lnTo>
                  <a:lnTo>
                    <a:pt x="122" y="6"/>
                  </a:lnTo>
                  <a:lnTo>
                    <a:pt x="120" y="2"/>
                  </a:lnTo>
                  <a:lnTo>
                    <a:pt x="119" y="0"/>
                  </a:lnTo>
                  <a:lnTo>
                    <a:pt x="109" y="0"/>
                  </a:lnTo>
                  <a:lnTo>
                    <a:pt x="96" y="0"/>
                  </a:lnTo>
                  <a:lnTo>
                    <a:pt x="82" y="3"/>
                  </a:lnTo>
                  <a:lnTo>
                    <a:pt x="69" y="8"/>
                  </a:lnTo>
                  <a:lnTo>
                    <a:pt x="56" y="14"/>
                  </a:lnTo>
                  <a:lnTo>
                    <a:pt x="43" y="21"/>
                  </a:lnTo>
                  <a:lnTo>
                    <a:pt x="29" y="30"/>
                  </a:lnTo>
                  <a:lnTo>
                    <a:pt x="18" y="39"/>
                  </a:lnTo>
                  <a:lnTo>
                    <a:pt x="9" y="47"/>
                  </a:lnTo>
                  <a:lnTo>
                    <a:pt x="1" y="55"/>
                  </a:lnTo>
                  <a:lnTo>
                    <a:pt x="0" y="58"/>
                  </a:lnTo>
                  <a:lnTo>
                    <a:pt x="3" y="58"/>
                  </a:lnTo>
                  <a:lnTo>
                    <a:pt x="15" y="58"/>
                  </a:lnTo>
                  <a:lnTo>
                    <a:pt x="26" y="58"/>
                  </a:lnTo>
                  <a:lnTo>
                    <a:pt x="41" y="56"/>
                  </a:lnTo>
                  <a:lnTo>
                    <a:pt x="56" y="53"/>
                  </a:lnTo>
                  <a:lnTo>
                    <a:pt x="71" y="49"/>
                  </a:lnTo>
                  <a:lnTo>
                    <a:pt x="85" y="43"/>
                  </a:lnTo>
                  <a:lnTo>
                    <a:pt x="97" y="37"/>
                  </a:lnTo>
                  <a:lnTo>
                    <a:pt x="109" y="30"/>
                  </a:lnTo>
                  <a:lnTo>
                    <a:pt x="118" y="21"/>
                  </a:lnTo>
                  <a:lnTo>
                    <a:pt x="125" y="12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5" name="Freeform 1236"/>
            <p:cNvSpPr>
              <a:spLocks/>
            </p:cNvSpPr>
            <p:nvPr/>
          </p:nvSpPr>
          <p:spPr bwMode="auto">
            <a:xfrm>
              <a:off x="5451" y="4061"/>
              <a:ext cx="91" cy="104"/>
            </a:xfrm>
            <a:custGeom>
              <a:avLst/>
              <a:gdLst>
                <a:gd name="T0" fmla="*/ 62 w 92"/>
                <a:gd name="T1" fmla="*/ 5 h 103"/>
                <a:gd name="T2" fmla="*/ 62 w 92"/>
                <a:gd name="T3" fmla="*/ 5 h 103"/>
                <a:gd name="T4" fmla="*/ 58 w 92"/>
                <a:gd name="T5" fmla="*/ 0 h 103"/>
                <a:gd name="T6" fmla="*/ 58 w 92"/>
                <a:gd name="T7" fmla="*/ 0 h 103"/>
                <a:gd name="T8" fmla="*/ 58 w 92"/>
                <a:gd name="T9" fmla="*/ 0 h 103"/>
                <a:gd name="T10" fmla="*/ 58 w 92"/>
                <a:gd name="T11" fmla="*/ 0 h 103"/>
                <a:gd name="T12" fmla="*/ 46 w 92"/>
                <a:gd name="T13" fmla="*/ 5 h 103"/>
                <a:gd name="T14" fmla="*/ 46 w 92"/>
                <a:gd name="T15" fmla="*/ 11 h 103"/>
                <a:gd name="T16" fmla="*/ 46 w 92"/>
                <a:gd name="T17" fmla="*/ 18 h 103"/>
                <a:gd name="T18" fmla="*/ 40 w 92"/>
                <a:gd name="T19" fmla="*/ 28 h 103"/>
                <a:gd name="T20" fmla="*/ 30 w 92"/>
                <a:gd name="T21" fmla="*/ 40 h 103"/>
                <a:gd name="T22" fmla="*/ 21 w 92"/>
                <a:gd name="T23" fmla="*/ 77 h 103"/>
                <a:gd name="T24" fmla="*/ 14 w 92"/>
                <a:gd name="T25" fmla="*/ 90 h 103"/>
                <a:gd name="T26" fmla="*/ 8 w 92"/>
                <a:gd name="T27" fmla="*/ 105 h 103"/>
                <a:gd name="T28" fmla="*/ 8 w 92"/>
                <a:gd name="T29" fmla="*/ 105 h 103"/>
                <a:gd name="T30" fmla="*/ 3 w 92"/>
                <a:gd name="T31" fmla="*/ 115 h 103"/>
                <a:gd name="T32" fmla="*/ 0 w 92"/>
                <a:gd name="T33" fmla="*/ 125 h 103"/>
                <a:gd name="T34" fmla="*/ 0 w 92"/>
                <a:gd name="T35" fmla="*/ 128 h 103"/>
                <a:gd name="T36" fmla="*/ 2 w 92"/>
                <a:gd name="T37" fmla="*/ 127 h 103"/>
                <a:gd name="T38" fmla="*/ 2 w 92"/>
                <a:gd name="T39" fmla="*/ 127 h 103"/>
                <a:gd name="T40" fmla="*/ 12 w 92"/>
                <a:gd name="T41" fmla="*/ 122 h 103"/>
                <a:gd name="T42" fmla="*/ 22 w 92"/>
                <a:gd name="T43" fmla="*/ 118 h 103"/>
                <a:gd name="T44" fmla="*/ 22 w 92"/>
                <a:gd name="T45" fmla="*/ 118 h 103"/>
                <a:gd name="T46" fmla="*/ 36 w 92"/>
                <a:gd name="T47" fmla="*/ 109 h 103"/>
                <a:gd name="T48" fmla="*/ 46 w 92"/>
                <a:gd name="T49" fmla="*/ 100 h 103"/>
                <a:gd name="T50" fmla="*/ 46 w 92"/>
                <a:gd name="T51" fmla="*/ 90 h 103"/>
                <a:gd name="T52" fmla="*/ 46 w 92"/>
                <a:gd name="T53" fmla="*/ 78 h 103"/>
                <a:gd name="T54" fmla="*/ 53 w 92"/>
                <a:gd name="T55" fmla="*/ 41 h 103"/>
                <a:gd name="T56" fmla="*/ 59 w 92"/>
                <a:gd name="T57" fmla="*/ 30 h 103"/>
                <a:gd name="T58" fmla="*/ 64 w 92"/>
                <a:gd name="T59" fmla="*/ 19 h 103"/>
                <a:gd name="T60" fmla="*/ 67 w 92"/>
                <a:gd name="T61" fmla="*/ 8 h 103"/>
                <a:gd name="T62" fmla="*/ 67 w 92"/>
                <a:gd name="T63" fmla="*/ 8 h 103"/>
                <a:gd name="T64" fmla="*/ 67 w 92"/>
                <a:gd name="T65" fmla="*/ 6 h 103"/>
                <a:gd name="T66" fmla="*/ 67 w 92"/>
                <a:gd name="T67" fmla="*/ 6 h 103"/>
                <a:gd name="T68" fmla="*/ 62 w 92"/>
                <a:gd name="T69" fmla="*/ 5 h 10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2" h="103">
                  <a:moveTo>
                    <a:pt x="87" y="5"/>
                  </a:moveTo>
                  <a:lnTo>
                    <a:pt x="87" y="5"/>
                  </a:lnTo>
                  <a:lnTo>
                    <a:pt x="83" y="0"/>
                  </a:lnTo>
                  <a:lnTo>
                    <a:pt x="71" y="5"/>
                  </a:lnTo>
                  <a:lnTo>
                    <a:pt x="61" y="11"/>
                  </a:lnTo>
                  <a:lnTo>
                    <a:pt x="50" y="18"/>
                  </a:lnTo>
                  <a:lnTo>
                    <a:pt x="40" y="28"/>
                  </a:lnTo>
                  <a:lnTo>
                    <a:pt x="30" y="40"/>
                  </a:lnTo>
                  <a:lnTo>
                    <a:pt x="21" y="52"/>
                  </a:lnTo>
                  <a:lnTo>
                    <a:pt x="14" y="65"/>
                  </a:lnTo>
                  <a:lnTo>
                    <a:pt x="8" y="80"/>
                  </a:lnTo>
                  <a:lnTo>
                    <a:pt x="3" y="90"/>
                  </a:lnTo>
                  <a:lnTo>
                    <a:pt x="0" y="100"/>
                  </a:lnTo>
                  <a:lnTo>
                    <a:pt x="0" y="103"/>
                  </a:lnTo>
                  <a:lnTo>
                    <a:pt x="2" y="102"/>
                  </a:lnTo>
                  <a:lnTo>
                    <a:pt x="12" y="97"/>
                  </a:lnTo>
                  <a:lnTo>
                    <a:pt x="22" y="93"/>
                  </a:lnTo>
                  <a:lnTo>
                    <a:pt x="36" y="84"/>
                  </a:lnTo>
                  <a:lnTo>
                    <a:pt x="49" y="75"/>
                  </a:lnTo>
                  <a:lnTo>
                    <a:pt x="59" y="65"/>
                  </a:lnTo>
                  <a:lnTo>
                    <a:pt x="69" y="53"/>
                  </a:lnTo>
                  <a:lnTo>
                    <a:pt x="78" y="41"/>
                  </a:lnTo>
                  <a:lnTo>
                    <a:pt x="84" y="30"/>
                  </a:lnTo>
                  <a:lnTo>
                    <a:pt x="89" y="19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87" y="5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6" name="Freeform 1237"/>
            <p:cNvSpPr>
              <a:spLocks/>
            </p:cNvSpPr>
            <p:nvPr/>
          </p:nvSpPr>
          <p:spPr bwMode="auto">
            <a:xfrm>
              <a:off x="5451" y="4061"/>
              <a:ext cx="91" cy="104"/>
            </a:xfrm>
            <a:custGeom>
              <a:avLst/>
              <a:gdLst>
                <a:gd name="T0" fmla="*/ 62 w 92"/>
                <a:gd name="T1" fmla="*/ 5 h 103"/>
                <a:gd name="T2" fmla="*/ 62 w 92"/>
                <a:gd name="T3" fmla="*/ 5 h 103"/>
                <a:gd name="T4" fmla="*/ 58 w 92"/>
                <a:gd name="T5" fmla="*/ 0 h 103"/>
                <a:gd name="T6" fmla="*/ 58 w 92"/>
                <a:gd name="T7" fmla="*/ 0 h 103"/>
                <a:gd name="T8" fmla="*/ 58 w 92"/>
                <a:gd name="T9" fmla="*/ 0 h 103"/>
                <a:gd name="T10" fmla="*/ 58 w 92"/>
                <a:gd name="T11" fmla="*/ 0 h 103"/>
                <a:gd name="T12" fmla="*/ 46 w 92"/>
                <a:gd name="T13" fmla="*/ 5 h 103"/>
                <a:gd name="T14" fmla="*/ 46 w 92"/>
                <a:gd name="T15" fmla="*/ 11 h 103"/>
                <a:gd name="T16" fmla="*/ 46 w 92"/>
                <a:gd name="T17" fmla="*/ 18 h 103"/>
                <a:gd name="T18" fmla="*/ 40 w 92"/>
                <a:gd name="T19" fmla="*/ 28 h 103"/>
                <a:gd name="T20" fmla="*/ 30 w 92"/>
                <a:gd name="T21" fmla="*/ 40 h 103"/>
                <a:gd name="T22" fmla="*/ 21 w 92"/>
                <a:gd name="T23" fmla="*/ 77 h 103"/>
                <a:gd name="T24" fmla="*/ 14 w 92"/>
                <a:gd name="T25" fmla="*/ 90 h 103"/>
                <a:gd name="T26" fmla="*/ 8 w 92"/>
                <a:gd name="T27" fmla="*/ 105 h 103"/>
                <a:gd name="T28" fmla="*/ 8 w 92"/>
                <a:gd name="T29" fmla="*/ 105 h 103"/>
                <a:gd name="T30" fmla="*/ 3 w 92"/>
                <a:gd name="T31" fmla="*/ 115 h 103"/>
                <a:gd name="T32" fmla="*/ 0 w 92"/>
                <a:gd name="T33" fmla="*/ 125 h 103"/>
                <a:gd name="T34" fmla="*/ 0 w 92"/>
                <a:gd name="T35" fmla="*/ 128 h 103"/>
                <a:gd name="T36" fmla="*/ 2 w 92"/>
                <a:gd name="T37" fmla="*/ 127 h 103"/>
                <a:gd name="T38" fmla="*/ 2 w 92"/>
                <a:gd name="T39" fmla="*/ 127 h 103"/>
                <a:gd name="T40" fmla="*/ 12 w 92"/>
                <a:gd name="T41" fmla="*/ 122 h 103"/>
                <a:gd name="T42" fmla="*/ 22 w 92"/>
                <a:gd name="T43" fmla="*/ 118 h 103"/>
                <a:gd name="T44" fmla="*/ 22 w 92"/>
                <a:gd name="T45" fmla="*/ 118 h 103"/>
                <a:gd name="T46" fmla="*/ 36 w 92"/>
                <a:gd name="T47" fmla="*/ 109 h 103"/>
                <a:gd name="T48" fmla="*/ 46 w 92"/>
                <a:gd name="T49" fmla="*/ 100 h 103"/>
                <a:gd name="T50" fmla="*/ 46 w 92"/>
                <a:gd name="T51" fmla="*/ 90 h 103"/>
                <a:gd name="T52" fmla="*/ 46 w 92"/>
                <a:gd name="T53" fmla="*/ 78 h 103"/>
                <a:gd name="T54" fmla="*/ 53 w 92"/>
                <a:gd name="T55" fmla="*/ 41 h 103"/>
                <a:gd name="T56" fmla="*/ 59 w 92"/>
                <a:gd name="T57" fmla="*/ 30 h 103"/>
                <a:gd name="T58" fmla="*/ 64 w 92"/>
                <a:gd name="T59" fmla="*/ 19 h 103"/>
                <a:gd name="T60" fmla="*/ 67 w 92"/>
                <a:gd name="T61" fmla="*/ 8 h 103"/>
                <a:gd name="T62" fmla="*/ 67 w 92"/>
                <a:gd name="T63" fmla="*/ 8 h 103"/>
                <a:gd name="T64" fmla="*/ 67 w 92"/>
                <a:gd name="T65" fmla="*/ 6 h 103"/>
                <a:gd name="T66" fmla="*/ 67 w 92"/>
                <a:gd name="T67" fmla="*/ 6 h 103"/>
                <a:gd name="T68" fmla="*/ 62 w 92"/>
                <a:gd name="T69" fmla="*/ 5 h 10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2" h="103">
                  <a:moveTo>
                    <a:pt x="87" y="5"/>
                  </a:moveTo>
                  <a:lnTo>
                    <a:pt x="87" y="5"/>
                  </a:lnTo>
                  <a:lnTo>
                    <a:pt x="83" y="0"/>
                  </a:lnTo>
                  <a:lnTo>
                    <a:pt x="71" y="5"/>
                  </a:lnTo>
                  <a:lnTo>
                    <a:pt x="61" y="11"/>
                  </a:lnTo>
                  <a:lnTo>
                    <a:pt x="50" y="18"/>
                  </a:lnTo>
                  <a:lnTo>
                    <a:pt x="40" y="28"/>
                  </a:lnTo>
                  <a:lnTo>
                    <a:pt x="30" y="40"/>
                  </a:lnTo>
                  <a:lnTo>
                    <a:pt x="21" y="52"/>
                  </a:lnTo>
                  <a:lnTo>
                    <a:pt x="14" y="65"/>
                  </a:lnTo>
                  <a:lnTo>
                    <a:pt x="8" y="80"/>
                  </a:lnTo>
                  <a:lnTo>
                    <a:pt x="3" y="90"/>
                  </a:lnTo>
                  <a:lnTo>
                    <a:pt x="0" y="100"/>
                  </a:lnTo>
                  <a:lnTo>
                    <a:pt x="0" y="103"/>
                  </a:lnTo>
                  <a:lnTo>
                    <a:pt x="2" y="102"/>
                  </a:lnTo>
                  <a:lnTo>
                    <a:pt x="12" y="97"/>
                  </a:lnTo>
                  <a:lnTo>
                    <a:pt x="22" y="93"/>
                  </a:lnTo>
                  <a:lnTo>
                    <a:pt x="36" y="84"/>
                  </a:lnTo>
                  <a:lnTo>
                    <a:pt x="49" y="75"/>
                  </a:lnTo>
                  <a:lnTo>
                    <a:pt x="59" y="65"/>
                  </a:lnTo>
                  <a:lnTo>
                    <a:pt x="69" y="53"/>
                  </a:lnTo>
                  <a:lnTo>
                    <a:pt x="78" y="41"/>
                  </a:lnTo>
                  <a:lnTo>
                    <a:pt x="84" y="30"/>
                  </a:lnTo>
                  <a:lnTo>
                    <a:pt x="89" y="19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87" y="5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7" name="Freeform 1238"/>
            <p:cNvSpPr>
              <a:spLocks/>
            </p:cNvSpPr>
            <p:nvPr/>
          </p:nvSpPr>
          <p:spPr bwMode="auto">
            <a:xfrm>
              <a:off x="5496" y="3867"/>
              <a:ext cx="264" cy="334"/>
            </a:xfrm>
            <a:custGeom>
              <a:avLst/>
              <a:gdLst>
                <a:gd name="T0" fmla="*/ 263 w 264"/>
                <a:gd name="T1" fmla="*/ 171 h 334"/>
                <a:gd name="T2" fmla="*/ 264 w 264"/>
                <a:gd name="T3" fmla="*/ 146 h 334"/>
                <a:gd name="T4" fmla="*/ 236 w 264"/>
                <a:gd name="T5" fmla="*/ 137 h 334"/>
                <a:gd name="T6" fmla="*/ 207 w 264"/>
                <a:gd name="T7" fmla="*/ 133 h 334"/>
                <a:gd name="T8" fmla="*/ 221 w 264"/>
                <a:gd name="T9" fmla="*/ 109 h 334"/>
                <a:gd name="T10" fmla="*/ 238 w 264"/>
                <a:gd name="T11" fmla="*/ 97 h 334"/>
                <a:gd name="T12" fmla="*/ 245 w 264"/>
                <a:gd name="T13" fmla="*/ 72 h 334"/>
                <a:gd name="T14" fmla="*/ 221 w 264"/>
                <a:gd name="T15" fmla="*/ 63 h 334"/>
                <a:gd name="T16" fmla="*/ 201 w 264"/>
                <a:gd name="T17" fmla="*/ 68 h 334"/>
                <a:gd name="T18" fmla="*/ 174 w 264"/>
                <a:gd name="T19" fmla="*/ 65 h 334"/>
                <a:gd name="T20" fmla="*/ 189 w 264"/>
                <a:gd name="T21" fmla="*/ 40 h 334"/>
                <a:gd name="T22" fmla="*/ 198 w 264"/>
                <a:gd name="T23" fmla="*/ 13 h 334"/>
                <a:gd name="T24" fmla="*/ 142 w 264"/>
                <a:gd name="T25" fmla="*/ 68 h 334"/>
                <a:gd name="T26" fmla="*/ 154 w 264"/>
                <a:gd name="T27" fmla="*/ 78 h 334"/>
                <a:gd name="T28" fmla="*/ 173 w 264"/>
                <a:gd name="T29" fmla="*/ 103 h 334"/>
                <a:gd name="T30" fmla="*/ 182 w 264"/>
                <a:gd name="T31" fmla="*/ 131 h 334"/>
                <a:gd name="T32" fmla="*/ 185 w 264"/>
                <a:gd name="T33" fmla="*/ 152 h 334"/>
                <a:gd name="T34" fmla="*/ 180 w 264"/>
                <a:gd name="T35" fmla="*/ 181 h 334"/>
                <a:gd name="T36" fmla="*/ 167 w 264"/>
                <a:gd name="T37" fmla="*/ 209 h 334"/>
                <a:gd name="T38" fmla="*/ 154 w 264"/>
                <a:gd name="T39" fmla="*/ 224 h 334"/>
                <a:gd name="T40" fmla="*/ 130 w 264"/>
                <a:gd name="T41" fmla="*/ 243 h 334"/>
                <a:gd name="T42" fmla="*/ 101 w 264"/>
                <a:gd name="T43" fmla="*/ 253 h 334"/>
                <a:gd name="T44" fmla="*/ 82 w 264"/>
                <a:gd name="T45" fmla="*/ 255 h 334"/>
                <a:gd name="T46" fmla="*/ 49 w 264"/>
                <a:gd name="T47" fmla="*/ 250 h 334"/>
                <a:gd name="T48" fmla="*/ 0 w 264"/>
                <a:gd name="T49" fmla="*/ 315 h 334"/>
                <a:gd name="T50" fmla="*/ 30 w 264"/>
                <a:gd name="T51" fmla="*/ 310 h 334"/>
                <a:gd name="T52" fmla="*/ 42 w 264"/>
                <a:gd name="T53" fmla="*/ 293 h 334"/>
                <a:gd name="T54" fmla="*/ 64 w 264"/>
                <a:gd name="T55" fmla="*/ 278 h 334"/>
                <a:gd name="T56" fmla="*/ 70 w 264"/>
                <a:gd name="T57" fmla="*/ 308 h 334"/>
                <a:gd name="T58" fmla="*/ 80 w 264"/>
                <a:gd name="T59" fmla="*/ 334 h 334"/>
                <a:gd name="T60" fmla="*/ 107 w 264"/>
                <a:gd name="T61" fmla="*/ 333 h 334"/>
                <a:gd name="T62" fmla="*/ 111 w 264"/>
                <a:gd name="T63" fmla="*/ 315 h 334"/>
                <a:gd name="T64" fmla="*/ 113 w 264"/>
                <a:gd name="T65" fmla="*/ 275 h 334"/>
                <a:gd name="T66" fmla="*/ 126 w 264"/>
                <a:gd name="T67" fmla="*/ 271 h 334"/>
                <a:gd name="T68" fmla="*/ 151 w 264"/>
                <a:gd name="T69" fmla="*/ 302 h 334"/>
                <a:gd name="T70" fmla="*/ 166 w 264"/>
                <a:gd name="T71" fmla="*/ 313 h 334"/>
                <a:gd name="T72" fmla="*/ 188 w 264"/>
                <a:gd name="T73" fmla="*/ 300 h 334"/>
                <a:gd name="T74" fmla="*/ 180 w 264"/>
                <a:gd name="T75" fmla="*/ 272 h 334"/>
                <a:gd name="T76" fmla="*/ 167 w 264"/>
                <a:gd name="T77" fmla="*/ 246 h 334"/>
                <a:gd name="T78" fmla="*/ 193 w 264"/>
                <a:gd name="T79" fmla="*/ 244 h 334"/>
                <a:gd name="T80" fmla="*/ 213 w 264"/>
                <a:gd name="T81" fmla="*/ 252 h 334"/>
                <a:gd name="T82" fmla="*/ 239 w 264"/>
                <a:gd name="T83" fmla="*/ 244 h 334"/>
                <a:gd name="T84" fmla="*/ 233 w 264"/>
                <a:gd name="T85" fmla="*/ 218 h 334"/>
                <a:gd name="T86" fmla="*/ 217 w 264"/>
                <a:gd name="T87" fmla="*/ 205 h 334"/>
                <a:gd name="T88" fmla="*/ 204 w 264"/>
                <a:gd name="T89" fmla="*/ 181 h 334"/>
                <a:gd name="T90" fmla="*/ 235 w 264"/>
                <a:gd name="T91" fmla="*/ 180 h 33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64" h="334">
                  <a:moveTo>
                    <a:pt x="245" y="177"/>
                  </a:moveTo>
                  <a:lnTo>
                    <a:pt x="245" y="177"/>
                  </a:lnTo>
                  <a:lnTo>
                    <a:pt x="263" y="171"/>
                  </a:lnTo>
                  <a:lnTo>
                    <a:pt x="264" y="146"/>
                  </a:lnTo>
                  <a:lnTo>
                    <a:pt x="246" y="138"/>
                  </a:lnTo>
                  <a:lnTo>
                    <a:pt x="236" y="137"/>
                  </a:lnTo>
                  <a:lnTo>
                    <a:pt x="226" y="136"/>
                  </a:lnTo>
                  <a:lnTo>
                    <a:pt x="207" y="133"/>
                  </a:lnTo>
                  <a:lnTo>
                    <a:pt x="204" y="119"/>
                  </a:lnTo>
                  <a:lnTo>
                    <a:pt x="221" y="109"/>
                  </a:lnTo>
                  <a:lnTo>
                    <a:pt x="230" y="103"/>
                  </a:lnTo>
                  <a:lnTo>
                    <a:pt x="238" y="97"/>
                  </a:lnTo>
                  <a:lnTo>
                    <a:pt x="251" y="84"/>
                  </a:lnTo>
                  <a:lnTo>
                    <a:pt x="245" y="72"/>
                  </a:lnTo>
                  <a:lnTo>
                    <a:pt x="239" y="61"/>
                  </a:lnTo>
                  <a:lnTo>
                    <a:pt x="221" y="63"/>
                  </a:lnTo>
                  <a:lnTo>
                    <a:pt x="211" y="65"/>
                  </a:lnTo>
                  <a:lnTo>
                    <a:pt x="201" y="68"/>
                  </a:lnTo>
                  <a:lnTo>
                    <a:pt x="183" y="77"/>
                  </a:lnTo>
                  <a:lnTo>
                    <a:pt x="174" y="65"/>
                  </a:lnTo>
                  <a:lnTo>
                    <a:pt x="185" y="49"/>
                  </a:lnTo>
                  <a:lnTo>
                    <a:pt x="189" y="40"/>
                  </a:lnTo>
                  <a:lnTo>
                    <a:pt x="193" y="30"/>
                  </a:lnTo>
                  <a:lnTo>
                    <a:pt x="198" y="13"/>
                  </a:lnTo>
                  <a:lnTo>
                    <a:pt x="182" y="0"/>
                  </a:lnTo>
                  <a:lnTo>
                    <a:pt x="142" y="68"/>
                  </a:lnTo>
                  <a:lnTo>
                    <a:pt x="154" y="78"/>
                  </a:lnTo>
                  <a:lnTo>
                    <a:pt x="161" y="87"/>
                  </a:lnTo>
                  <a:lnTo>
                    <a:pt x="167" y="94"/>
                  </a:lnTo>
                  <a:lnTo>
                    <a:pt x="173" y="103"/>
                  </a:lnTo>
                  <a:lnTo>
                    <a:pt x="176" y="112"/>
                  </a:lnTo>
                  <a:lnTo>
                    <a:pt x="180" y="121"/>
                  </a:lnTo>
                  <a:lnTo>
                    <a:pt x="182" y="131"/>
                  </a:lnTo>
                  <a:lnTo>
                    <a:pt x="183" y="141"/>
                  </a:lnTo>
                  <a:lnTo>
                    <a:pt x="185" y="152"/>
                  </a:lnTo>
                  <a:lnTo>
                    <a:pt x="183" y="162"/>
                  </a:lnTo>
                  <a:lnTo>
                    <a:pt x="182" y="172"/>
                  </a:lnTo>
                  <a:lnTo>
                    <a:pt x="180" y="181"/>
                  </a:lnTo>
                  <a:lnTo>
                    <a:pt x="176" y="191"/>
                  </a:lnTo>
                  <a:lnTo>
                    <a:pt x="173" y="200"/>
                  </a:lnTo>
                  <a:lnTo>
                    <a:pt x="167" y="209"/>
                  </a:lnTo>
                  <a:lnTo>
                    <a:pt x="161" y="216"/>
                  </a:lnTo>
                  <a:lnTo>
                    <a:pt x="154" y="224"/>
                  </a:lnTo>
                  <a:lnTo>
                    <a:pt x="146" y="231"/>
                  </a:lnTo>
                  <a:lnTo>
                    <a:pt x="139" y="237"/>
                  </a:lnTo>
                  <a:lnTo>
                    <a:pt x="130" y="243"/>
                  </a:lnTo>
                  <a:lnTo>
                    <a:pt x="121" y="247"/>
                  </a:lnTo>
                  <a:lnTo>
                    <a:pt x="111" y="250"/>
                  </a:lnTo>
                  <a:lnTo>
                    <a:pt x="101" y="253"/>
                  </a:lnTo>
                  <a:lnTo>
                    <a:pt x="92" y="255"/>
                  </a:lnTo>
                  <a:lnTo>
                    <a:pt x="82" y="255"/>
                  </a:lnTo>
                  <a:lnTo>
                    <a:pt x="70" y="255"/>
                  </a:lnTo>
                  <a:lnTo>
                    <a:pt x="60" y="252"/>
                  </a:lnTo>
                  <a:lnTo>
                    <a:pt x="49" y="250"/>
                  </a:lnTo>
                  <a:lnTo>
                    <a:pt x="39" y="246"/>
                  </a:lnTo>
                  <a:lnTo>
                    <a:pt x="0" y="315"/>
                  </a:lnTo>
                  <a:lnTo>
                    <a:pt x="19" y="322"/>
                  </a:lnTo>
                  <a:lnTo>
                    <a:pt x="30" y="310"/>
                  </a:lnTo>
                  <a:lnTo>
                    <a:pt x="36" y="302"/>
                  </a:lnTo>
                  <a:lnTo>
                    <a:pt x="42" y="293"/>
                  </a:lnTo>
                  <a:lnTo>
                    <a:pt x="51" y="275"/>
                  </a:lnTo>
                  <a:lnTo>
                    <a:pt x="64" y="278"/>
                  </a:lnTo>
                  <a:lnTo>
                    <a:pt x="67" y="297"/>
                  </a:lnTo>
                  <a:lnTo>
                    <a:pt x="70" y="308"/>
                  </a:lnTo>
                  <a:lnTo>
                    <a:pt x="73" y="318"/>
                  </a:lnTo>
                  <a:lnTo>
                    <a:pt x="80" y="334"/>
                  </a:lnTo>
                  <a:lnTo>
                    <a:pt x="91" y="334"/>
                  </a:lnTo>
                  <a:lnTo>
                    <a:pt x="107" y="333"/>
                  </a:lnTo>
                  <a:lnTo>
                    <a:pt x="111" y="315"/>
                  </a:lnTo>
                  <a:lnTo>
                    <a:pt x="113" y="306"/>
                  </a:lnTo>
                  <a:lnTo>
                    <a:pt x="113" y="294"/>
                  </a:lnTo>
                  <a:lnTo>
                    <a:pt x="113" y="275"/>
                  </a:lnTo>
                  <a:lnTo>
                    <a:pt x="126" y="271"/>
                  </a:lnTo>
                  <a:lnTo>
                    <a:pt x="138" y="287"/>
                  </a:lnTo>
                  <a:lnTo>
                    <a:pt x="144" y="294"/>
                  </a:lnTo>
                  <a:lnTo>
                    <a:pt x="151" y="302"/>
                  </a:lnTo>
                  <a:lnTo>
                    <a:pt x="166" y="313"/>
                  </a:lnTo>
                  <a:lnTo>
                    <a:pt x="177" y="306"/>
                  </a:lnTo>
                  <a:lnTo>
                    <a:pt x="188" y="300"/>
                  </a:lnTo>
                  <a:lnTo>
                    <a:pt x="183" y="283"/>
                  </a:lnTo>
                  <a:lnTo>
                    <a:pt x="180" y="272"/>
                  </a:lnTo>
                  <a:lnTo>
                    <a:pt x="176" y="263"/>
                  </a:lnTo>
                  <a:lnTo>
                    <a:pt x="167" y="246"/>
                  </a:lnTo>
                  <a:lnTo>
                    <a:pt x="176" y="235"/>
                  </a:lnTo>
                  <a:lnTo>
                    <a:pt x="193" y="244"/>
                  </a:lnTo>
                  <a:lnTo>
                    <a:pt x="204" y="249"/>
                  </a:lnTo>
                  <a:lnTo>
                    <a:pt x="213" y="252"/>
                  </a:lnTo>
                  <a:lnTo>
                    <a:pt x="232" y="255"/>
                  </a:lnTo>
                  <a:lnTo>
                    <a:pt x="239" y="244"/>
                  </a:lnTo>
                  <a:lnTo>
                    <a:pt x="245" y="233"/>
                  </a:lnTo>
                  <a:lnTo>
                    <a:pt x="233" y="218"/>
                  </a:lnTo>
                  <a:lnTo>
                    <a:pt x="226" y="212"/>
                  </a:lnTo>
                  <a:lnTo>
                    <a:pt x="217" y="205"/>
                  </a:lnTo>
                  <a:lnTo>
                    <a:pt x="201" y="194"/>
                  </a:lnTo>
                  <a:lnTo>
                    <a:pt x="204" y="181"/>
                  </a:lnTo>
                  <a:lnTo>
                    <a:pt x="224" y="180"/>
                  </a:lnTo>
                  <a:lnTo>
                    <a:pt x="235" y="180"/>
                  </a:lnTo>
                  <a:lnTo>
                    <a:pt x="245" y="177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8" name="Freeform 1239"/>
            <p:cNvSpPr>
              <a:spLocks/>
            </p:cNvSpPr>
            <p:nvPr/>
          </p:nvSpPr>
          <p:spPr bwMode="auto">
            <a:xfrm>
              <a:off x="5496" y="3867"/>
              <a:ext cx="264" cy="334"/>
            </a:xfrm>
            <a:custGeom>
              <a:avLst/>
              <a:gdLst>
                <a:gd name="T0" fmla="*/ 263 w 264"/>
                <a:gd name="T1" fmla="*/ 171 h 334"/>
                <a:gd name="T2" fmla="*/ 264 w 264"/>
                <a:gd name="T3" fmla="*/ 146 h 334"/>
                <a:gd name="T4" fmla="*/ 236 w 264"/>
                <a:gd name="T5" fmla="*/ 137 h 334"/>
                <a:gd name="T6" fmla="*/ 207 w 264"/>
                <a:gd name="T7" fmla="*/ 133 h 334"/>
                <a:gd name="T8" fmla="*/ 221 w 264"/>
                <a:gd name="T9" fmla="*/ 109 h 334"/>
                <a:gd name="T10" fmla="*/ 238 w 264"/>
                <a:gd name="T11" fmla="*/ 97 h 334"/>
                <a:gd name="T12" fmla="*/ 245 w 264"/>
                <a:gd name="T13" fmla="*/ 72 h 334"/>
                <a:gd name="T14" fmla="*/ 221 w 264"/>
                <a:gd name="T15" fmla="*/ 63 h 334"/>
                <a:gd name="T16" fmla="*/ 201 w 264"/>
                <a:gd name="T17" fmla="*/ 68 h 334"/>
                <a:gd name="T18" fmla="*/ 174 w 264"/>
                <a:gd name="T19" fmla="*/ 65 h 334"/>
                <a:gd name="T20" fmla="*/ 189 w 264"/>
                <a:gd name="T21" fmla="*/ 40 h 334"/>
                <a:gd name="T22" fmla="*/ 198 w 264"/>
                <a:gd name="T23" fmla="*/ 13 h 334"/>
                <a:gd name="T24" fmla="*/ 142 w 264"/>
                <a:gd name="T25" fmla="*/ 68 h 334"/>
                <a:gd name="T26" fmla="*/ 154 w 264"/>
                <a:gd name="T27" fmla="*/ 78 h 334"/>
                <a:gd name="T28" fmla="*/ 173 w 264"/>
                <a:gd name="T29" fmla="*/ 103 h 334"/>
                <a:gd name="T30" fmla="*/ 182 w 264"/>
                <a:gd name="T31" fmla="*/ 131 h 334"/>
                <a:gd name="T32" fmla="*/ 185 w 264"/>
                <a:gd name="T33" fmla="*/ 152 h 334"/>
                <a:gd name="T34" fmla="*/ 180 w 264"/>
                <a:gd name="T35" fmla="*/ 181 h 334"/>
                <a:gd name="T36" fmla="*/ 167 w 264"/>
                <a:gd name="T37" fmla="*/ 209 h 334"/>
                <a:gd name="T38" fmla="*/ 154 w 264"/>
                <a:gd name="T39" fmla="*/ 224 h 334"/>
                <a:gd name="T40" fmla="*/ 130 w 264"/>
                <a:gd name="T41" fmla="*/ 243 h 334"/>
                <a:gd name="T42" fmla="*/ 101 w 264"/>
                <a:gd name="T43" fmla="*/ 253 h 334"/>
                <a:gd name="T44" fmla="*/ 82 w 264"/>
                <a:gd name="T45" fmla="*/ 255 h 334"/>
                <a:gd name="T46" fmla="*/ 49 w 264"/>
                <a:gd name="T47" fmla="*/ 250 h 334"/>
                <a:gd name="T48" fmla="*/ 0 w 264"/>
                <a:gd name="T49" fmla="*/ 315 h 334"/>
                <a:gd name="T50" fmla="*/ 30 w 264"/>
                <a:gd name="T51" fmla="*/ 310 h 334"/>
                <a:gd name="T52" fmla="*/ 42 w 264"/>
                <a:gd name="T53" fmla="*/ 293 h 334"/>
                <a:gd name="T54" fmla="*/ 64 w 264"/>
                <a:gd name="T55" fmla="*/ 278 h 334"/>
                <a:gd name="T56" fmla="*/ 70 w 264"/>
                <a:gd name="T57" fmla="*/ 308 h 334"/>
                <a:gd name="T58" fmla="*/ 80 w 264"/>
                <a:gd name="T59" fmla="*/ 334 h 334"/>
                <a:gd name="T60" fmla="*/ 107 w 264"/>
                <a:gd name="T61" fmla="*/ 333 h 334"/>
                <a:gd name="T62" fmla="*/ 111 w 264"/>
                <a:gd name="T63" fmla="*/ 315 h 334"/>
                <a:gd name="T64" fmla="*/ 113 w 264"/>
                <a:gd name="T65" fmla="*/ 275 h 334"/>
                <a:gd name="T66" fmla="*/ 126 w 264"/>
                <a:gd name="T67" fmla="*/ 271 h 334"/>
                <a:gd name="T68" fmla="*/ 151 w 264"/>
                <a:gd name="T69" fmla="*/ 302 h 334"/>
                <a:gd name="T70" fmla="*/ 166 w 264"/>
                <a:gd name="T71" fmla="*/ 313 h 334"/>
                <a:gd name="T72" fmla="*/ 188 w 264"/>
                <a:gd name="T73" fmla="*/ 300 h 334"/>
                <a:gd name="T74" fmla="*/ 180 w 264"/>
                <a:gd name="T75" fmla="*/ 272 h 334"/>
                <a:gd name="T76" fmla="*/ 167 w 264"/>
                <a:gd name="T77" fmla="*/ 246 h 334"/>
                <a:gd name="T78" fmla="*/ 193 w 264"/>
                <a:gd name="T79" fmla="*/ 244 h 334"/>
                <a:gd name="T80" fmla="*/ 213 w 264"/>
                <a:gd name="T81" fmla="*/ 252 h 334"/>
                <a:gd name="T82" fmla="*/ 239 w 264"/>
                <a:gd name="T83" fmla="*/ 244 h 334"/>
                <a:gd name="T84" fmla="*/ 233 w 264"/>
                <a:gd name="T85" fmla="*/ 218 h 334"/>
                <a:gd name="T86" fmla="*/ 217 w 264"/>
                <a:gd name="T87" fmla="*/ 205 h 334"/>
                <a:gd name="T88" fmla="*/ 204 w 264"/>
                <a:gd name="T89" fmla="*/ 181 h 334"/>
                <a:gd name="T90" fmla="*/ 235 w 264"/>
                <a:gd name="T91" fmla="*/ 180 h 33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64" h="334">
                  <a:moveTo>
                    <a:pt x="245" y="177"/>
                  </a:moveTo>
                  <a:lnTo>
                    <a:pt x="245" y="177"/>
                  </a:lnTo>
                  <a:lnTo>
                    <a:pt x="263" y="171"/>
                  </a:lnTo>
                  <a:lnTo>
                    <a:pt x="264" y="146"/>
                  </a:lnTo>
                  <a:lnTo>
                    <a:pt x="246" y="138"/>
                  </a:lnTo>
                  <a:lnTo>
                    <a:pt x="236" y="137"/>
                  </a:lnTo>
                  <a:lnTo>
                    <a:pt x="226" y="136"/>
                  </a:lnTo>
                  <a:lnTo>
                    <a:pt x="207" y="133"/>
                  </a:lnTo>
                  <a:lnTo>
                    <a:pt x="204" y="119"/>
                  </a:lnTo>
                  <a:lnTo>
                    <a:pt x="221" y="109"/>
                  </a:lnTo>
                  <a:lnTo>
                    <a:pt x="230" y="103"/>
                  </a:lnTo>
                  <a:lnTo>
                    <a:pt x="238" y="97"/>
                  </a:lnTo>
                  <a:lnTo>
                    <a:pt x="251" y="84"/>
                  </a:lnTo>
                  <a:lnTo>
                    <a:pt x="245" y="72"/>
                  </a:lnTo>
                  <a:lnTo>
                    <a:pt x="239" y="61"/>
                  </a:lnTo>
                  <a:lnTo>
                    <a:pt x="221" y="63"/>
                  </a:lnTo>
                  <a:lnTo>
                    <a:pt x="211" y="65"/>
                  </a:lnTo>
                  <a:lnTo>
                    <a:pt x="201" y="68"/>
                  </a:lnTo>
                  <a:lnTo>
                    <a:pt x="183" y="77"/>
                  </a:lnTo>
                  <a:lnTo>
                    <a:pt x="174" y="65"/>
                  </a:lnTo>
                  <a:lnTo>
                    <a:pt x="185" y="49"/>
                  </a:lnTo>
                  <a:lnTo>
                    <a:pt x="189" y="40"/>
                  </a:lnTo>
                  <a:lnTo>
                    <a:pt x="193" y="30"/>
                  </a:lnTo>
                  <a:lnTo>
                    <a:pt x="198" y="13"/>
                  </a:lnTo>
                  <a:lnTo>
                    <a:pt x="182" y="0"/>
                  </a:lnTo>
                  <a:lnTo>
                    <a:pt x="142" y="68"/>
                  </a:lnTo>
                  <a:lnTo>
                    <a:pt x="154" y="78"/>
                  </a:lnTo>
                  <a:lnTo>
                    <a:pt x="161" y="87"/>
                  </a:lnTo>
                  <a:lnTo>
                    <a:pt x="167" y="94"/>
                  </a:lnTo>
                  <a:lnTo>
                    <a:pt x="173" y="103"/>
                  </a:lnTo>
                  <a:lnTo>
                    <a:pt x="176" y="112"/>
                  </a:lnTo>
                  <a:lnTo>
                    <a:pt x="180" y="121"/>
                  </a:lnTo>
                  <a:lnTo>
                    <a:pt x="182" y="131"/>
                  </a:lnTo>
                  <a:lnTo>
                    <a:pt x="183" y="141"/>
                  </a:lnTo>
                  <a:lnTo>
                    <a:pt x="185" y="152"/>
                  </a:lnTo>
                  <a:lnTo>
                    <a:pt x="183" y="162"/>
                  </a:lnTo>
                  <a:lnTo>
                    <a:pt x="182" y="172"/>
                  </a:lnTo>
                  <a:lnTo>
                    <a:pt x="180" y="181"/>
                  </a:lnTo>
                  <a:lnTo>
                    <a:pt x="176" y="191"/>
                  </a:lnTo>
                  <a:lnTo>
                    <a:pt x="173" y="200"/>
                  </a:lnTo>
                  <a:lnTo>
                    <a:pt x="167" y="209"/>
                  </a:lnTo>
                  <a:lnTo>
                    <a:pt x="161" y="216"/>
                  </a:lnTo>
                  <a:lnTo>
                    <a:pt x="154" y="224"/>
                  </a:lnTo>
                  <a:lnTo>
                    <a:pt x="146" y="231"/>
                  </a:lnTo>
                  <a:lnTo>
                    <a:pt x="139" y="237"/>
                  </a:lnTo>
                  <a:lnTo>
                    <a:pt x="130" y="243"/>
                  </a:lnTo>
                  <a:lnTo>
                    <a:pt x="121" y="247"/>
                  </a:lnTo>
                  <a:lnTo>
                    <a:pt x="111" y="250"/>
                  </a:lnTo>
                  <a:lnTo>
                    <a:pt x="101" y="253"/>
                  </a:lnTo>
                  <a:lnTo>
                    <a:pt x="92" y="255"/>
                  </a:lnTo>
                  <a:lnTo>
                    <a:pt x="82" y="255"/>
                  </a:lnTo>
                  <a:lnTo>
                    <a:pt x="70" y="255"/>
                  </a:lnTo>
                  <a:lnTo>
                    <a:pt x="60" y="252"/>
                  </a:lnTo>
                  <a:lnTo>
                    <a:pt x="49" y="250"/>
                  </a:lnTo>
                  <a:lnTo>
                    <a:pt x="39" y="246"/>
                  </a:lnTo>
                  <a:lnTo>
                    <a:pt x="0" y="315"/>
                  </a:lnTo>
                  <a:lnTo>
                    <a:pt x="19" y="322"/>
                  </a:lnTo>
                  <a:lnTo>
                    <a:pt x="30" y="310"/>
                  </a:lnTo>
                  <a:lnTo>
                    <a:pt x="36" y="302"/>
                  </a:lnTo>
                  <a:lnTo>
                    <a:pt x="42" y="293"/>
                  </a:lnTo>
                  <a:lnTo>
                    <a:pt x="51" y="275"/>
                  </a:lnTo>
                  <a:lnTo>
                    <a:pt x="64" y="278"/>
                  </a:lnTo>
                  <a:lnTo>
                    <a:pt x="67" y="297"/>
                  </a:lnTo>
                  <a:lnTo>
                    <a:pt x="70" y="308"/>
                  </a:lnTo>
                  <a:lnTo>
                    <a:pt x="73" y="318"/>
                  </a:lnTo>
                  <a:lnTo>
                    <a:pt x="80" y="334"/>
                  </a:lnTo>
                  <a:lnTo>
                    <a:pt x="91" y="334"/>
                  </a:lnTo>
                  <a:lnTo>
                    <a:pt x="107" y="333"/>
                  </a:lnTo>
                  <a:lnTo>
                    <a:pt x="111" y="315"/>
                  </a:lnTo>
                  <a:lnTo>
                    <a:pt x="113" y="306"/>
                  </a:lnTo>
                  <a:lnTo>
                    <a:pt x="113" y="294"/>
                  </a:lnTo>
                  <a:lnTo>
                    <a:pt x="113" y="275"/>
                  </a:lnTo>
                  <a:lnTo>
                    <a:pt x="126" y="271"/>
                  </a:lnTo>
                  <a:lnTo>
                    <a:pt x="138" y="287"/>
                  </a:lnTo>
                  <a:lnTo>
                    <a:pt x="144" y="294"/>
                  </a:lnTo>
                  <a:lnTo>
                    <a:pt x="151" y="302"/>
                  </a:lnTo>
                  <a:lnTo>
                    <a:pt x="166" y="313"/>
                  </a:lnTo>
                  <a:lnTo>
                    <a:pt x="177" y="306"/>
                  </a:lnTo>
                  <a:lnTo>
                    <a:pt x="188" y="300"/>
                  </a:lnTo>
                  <a:lnTo>
                    <a:pt x="183" y="283"/>
                  </a:lnTo>
                  <a:lnTo>
                    <a:pt x="180" y="272"/>
                  </a:lnTo>
                  <a:lnTo>
                    <a:pt x="176" y="263"/>
                  </a:lnTo>
                  <a:lnTo>
                    <a:pt x="167" y="246"/>
                  </a:lnTo>
                  <a:lnTo>
                    <a:pt x="176" y="235"/>
                  </a:lnTo>
                  <a:lnTo>
                    <a:pt x="193" y="244"/>
                  </a:lnTo>
                  <a:lnTo>
                    <a:pt x="204" y="249"/>
                  </a:lnTo>
                  <a:lnTo>
                    <a:pt x="213" y="252"/>
                  </a:lnTo>
                  <a:lnTo>
                    <a:pt x="232" y="255"/>
                  </a:lnTo>
                  <a:lnTo>
                    <a:pt x="239" y="244"/>
                  </a:lnTo>
                  <a:lnTo>
                    <a:pt x="245" y="233"/>
                  </a:lnTo>
                  <a:lnTo>
                    <a:pt x="233" y="218"/>
                  </a:lnTo>
                  <a:lnTo>
                    <a:pt x="226" y="212"/>
                  </a:lnTo>
                  <a:lnTo>
                    <a:pt x="217" y="205"/>
                  </a:lnTo>
                  <a:lnTo>
                    <a:pt x="201" y="194"/>
                  </a:lnTo>
                  <a:lnTo>
                    <a:pt x="204" y="181"/>
                  </a:lnTo>
                  <a:lnTo>
                    <a:pt x="224" y="180"/>
                  </a:lnTo>
                  <a:lnTo>
                    <a:pt x="235" y="180"/>
                  </a:lnTo>
                  <a:lnTo>
                    <a:pt x="245" y="177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9" name="Freeform 1240"/>
            <p:cNvSpPr>
              <a:spLocks/>
            </p:cNvSpPr>
            <p:nvPr/>
          </p:nvSpPr>
          <p:spPr bwMode="auto">
            <a:xfrm>
              <a:off x="3913" y="3983"/>
              <a:ext cx="50" cy="73"/>
            </a:xfrm>
            <a:custGeom>
              <a:avLst/>
              <a:gdLst>
                <a:gd name="T0" fmla="*/ 0 w 50"/>
                <a:gd name="T1" fmla="*/ 0 h 72"/>
                <a:gd name="T2" fmla="*/ 0 w 50"/>
                <a:gd name="T3" fmla="*/ 97 h 72"/>
                <a:gd name="T4" fmla="*/ 50 w 50"/>
                <a:gd name="T5" fmla="*/ 97 h 72"/>
                <a:gd name="T6" fmla="*/ 50 w 50"/>
                <a:gd name="T7" fmla="*/ 86 h 72"/>
                <a:gd name="T8" fmla="*/ 13 w 50"/>
                <a:gd name="T9" fmla="*/ 86 h 72"/>
                <a:gd name="T10" fmla="*/ 13 w 50"/>
                <a:gd name="T11" fmla="*/ 67 h 72"/>
                <a:gd name="T12" fmla="*/ 46 w 50"/>
                <a:gd name="T13" fmla="*/ 67 h 72"/>
                <a:gd name="T14" fmla="*/ 46 w 50"/>
                <a:gd name="T15" fmla="*/ 30 h 72"/>
                <a:gd name="T16" fmla="*/ 13 w 50"/>
                <a:gd name="T17" fmla="*/ 30 h 72"/>
                <a:gd name="T18" fmla="*/ 13 w 50"/>
                <a:gd name="T19" fmla="*/ 12 h 72"/>
                <a:gd name="T20" fmla="*/ 47 w 50"/>
                <a:gd name="T21" fmla="*/ 12 h 72"/>
                <a:gd name="T22" fmla="*/ 47 w 50"/>
                <a:gd name="T23" fmla="*/ 0 h 72"/>
                <a:gd name="T24" fmla="*/ 0 w 50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0" h="72">
                  <a:moveTo>
                    <a:pt x="0" y="0"/>
                  </a:moveTo>
                  <a:lnTo>
                    <a:pt x="0" y="72"/>
                  </a:lnTo>
                  <a:lnTo>
                    <a:pt x="50" y="72"/>
                  </a:lnTo>
                  <a:lnTo>
                    <a:pt x="50" y="61"/>
                  </a:lnTo>
                  <a:lnTo>
                    <a:pt x="13" y="61"/>
                  </a:lnTo>
                  <a:lnTo>
                    <a:pt x="13" y="42"/>
                  </a:lnTo>
                  <a:lnTo>
                    <a:pt x="46" y="42"/>
                  </a:lnTo>
                  <a:lnTo>
                    <a:pt x="46" y="30"/>
                  </a:lnTo>
                  <a:lnTo>
                    <a:pt x="13" y="30"/>
                  </a:lnTo>
                  <a:lnTo>
                    <a:pt x="13" y="12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0" name="Freeform 1241"/>
            <p:cNvSpPr>
              <a:spLocks/>
            </p:cNvSpPr>
            <p:nvPr/>
          </p:nvSpPr>
          <p:spPr bwMode="auto">
            <a:xfrm>
              <a:off x="3972" y="4007"/>
              <a:ext cx="43" cy="48"/>
            </a:xfrm>
            <a:custGeom>
              <a:avLst/>
              <a:gdLst>
                <a:gd name="T0" fmla="*/ 22 w 44"/>
                <a:gd name="T1" fmla="*/ 48 h 48"/>
                <a:gd name="T2" fmla="*/ 22 w 44"/>
                <a:gd name="T3" fmla="*/ 48 h 48"/>
                <a:gd name="T4" fmla="*/ 22 w 44"/>
                <a:gd name="T5" fmla="*/ 40 h 48"/>
                <a:gd name="T6" fmla="*/ 22 w 44"/>
                <a:gd name="T7" fmla="*/ 40 h 48"/>
                <a:gd name="T8" fmla="*/ 22 w 44"/>
                <a:gd name="T9" fmla="*/ 40 h 48"/>
                <a:gd name="T10" fmla="*/ 22 w 44"/>
                <a:gd name="T11" fmla="*/ 44 h 48"/>
                <a:gd name="T12" fmla="*/ 22 w 44"/>
                <a:gd name="T13" fmla="*/ 47 h 48"/>
                <a:gd name="T14" fmla="*/ 22 w 44"/>
                <a:gd name="T15" fmla="*/ 48 h 48"/>
                <a:gd name="T16" fmla="*/ 17 w 44"/>
                <a:gd name="T17" fmla="*/ 48 h 48"/>
                <a:gd name="T18" fmla="*/ 17 w 44"/>
                <a:gd name="T19" fmla="*/ 48 h 48"/>
                <a:gd name="T20" fmla="*/ 13 w 44"/>
                <a:gd name="T21" fmla="*/ 48 h 48"/>
                <a:gd name="T22" fmla="*/ 9 w 44"/>
                <a:gd name="T23" fmla="*/ 47 h 48"/>
                <a:gd name="T24" fmla="*/ 3 w 44"/>
                <a:gd name="T25" fmla="*/ 44 h 48"/>
                <a:gd name="T26" fmla="*/ 0 w 44"/>
                <a:gd name="T27" fmla="*/ 37 h 48"/>
                <a:gd name="T28" fmla="*/ 0 w 44"/>
                <a:gd name="T29" fmla="*/ 31 h 48"/>
                <a:gd name="T30" fmla="*/ 0 w 44"/>
                <a:gd name="T31" fmla="*/ 0 h 48"/>
                <a:gd name="T32" fmla="*/ 12 w 44"/>
                <a:gd name="T33" fmla="*/ 0 h 48"/>
                <a:gd name="T34" fmla="*/ 12 w 44"/>
                <a:gd name="T35" fmla="*/ 23 h 48"/>
                <a:gd name="T36" fmla="*/ 12 w 44"/>
                <a:gd name="T37" fmla="*/ 23 h 48"/>
                <a:gd name="T38" fmla="*/ 12 w 44"/>
                <a:gd name="T39" fmla="*/ 29 h 48"/>
                <a:gd name="T40" fmla="*/ 13 w 44"/>
                <a:gd name="T41" fmla="*/ 34 h 48"/>
                <a:gd name="T42" fmla="*/ 14 w 44"/>
                <a:gd name="T43" fmla="*/ 37 h 48"/>
                <a:gd name="T44" fmla="*/ 17 w 44"/>
                <a:gd name="T45" fmla="*/ 38 h 48"/>
                <a:gd name="T46" fmla="*/ 20 w 44"/>
                <a:gd name="T47" fmla="*/ 38 h 48"/>
                <a:gd name="T48" fmla="*/ 20 w 44"/>
                <a:gd name="T49" fmla="*/ 38 h 48"/>
                <a:gd name="T50" fmla="*/ 22 w 44"/>
                <a:gd name="T51" fmla="*/ 37 h 48"/>
                <a:gd name="T52" fmla="*/ 22 w 44"/>
                <a:gd name="T53" fmla="*/ 35 h 48"/>
                <a:gd name="T54" fmla="*/ 22 w 44"/>
                <a:gd name="T55" fmla="*/ 31 h 48"/>
                <a:gd name="T56" fmla="*/ 22 w 44"/>
                <a:gd name="T57" fmla="*/ 26 h 48"/>
                <a:gd name="T58" fmla="*/ 22 w 44"/>
                <a:gd name="T59" fmla="*/ 0 h 48"/>
                <a:gd name="T60" fmla="*/ 22 w 44"/>
                <a:gd name="T61" fmla="*/ 0 h 48"/>
                <a:gd name="T62" fmla="*/ 22 w 44"/>
                <a:gd name="T63" fmla="*/ 48 h 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48">
                  <a:moveTo>
                    <a:pt x="44" y="48"/>
                  </a:moveTo>
                  <a:lnTo>
                    <a:pt x="32" y="48"/>
                  </a:lnTo>
                  <a:lnTo>
                    <a:pt x="32" y="40"/>
                  </a:lnTo>
                  <a:lnTo>
                    <a:pt x="29" y="44"/>
                  </a:lnTo>
                  <a:lnTo>
                    <a:pt x="26" y="47"/>
                  </a:lnTo>
                  <a:lnTo>
                    <a:pt x="22" y="48"/>
                  </a:lnTo>
                  <a:lnTo>
                    <a:pt x="17" y="48"/>
                  </a:lnTo>
                  <a:lnTo>
                    <a:pt x="13" y="48"/>
                  </a:lnTo>
                  <a:lnTo>
                    <a:pt x="9" y="47"/>
                  </a:lnTo>
                  <a:lnTo>
                    <a:pt x="3" y="44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12" y="29"/>
                  </a:lnTo>
                  <a:lnTo>
                    <a:pt x="13" y="34"/>
                  </a:lnTo>
                  <a:lnTo>
                    <a:pt x="14" y="37"/>
                  </a:lnTo>
                  <a:lnTo>
                    <a:pt x="17" y="38"/>
                  </a:lnTo>
                  <a:lnTo>
                    <a:pt x="20" y="38"/>
                  </a:lnTo>
                  <a:lnTo>
                    <a:pt x="25" y="37"/>
                  </a:lnTo>
                  <a:lnTo>
                    <a:pt x="29" y="35"/>
                  </a:lnTo>
                  <a:lnTo>
                    <a:pt x="31" y="31"/>
                  </a:lnTo>
                  <a:lnTo>
                    <a:pt x="31" y="26"/>
                  </a:lnTo>
                  <a:lnTo>
                    <a:pt x="31" y="0"/>
                  </a:lnTo>
                  <a:lnTo>
                    <a:pt x="44" y="0"/>
                  </a:lnTo>
                  <a:lnTo>
                    <a:pt x="44" y="48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1" name="Freeform 1242"/>
            <p:cNvSpPr>
              <a:spLocks/>
            </p:cNvSpPr>
            <p:nvPr/>
          </p:nvSpPr>
          <p:spPr bwMode="auto">
            <a:xfrm>
              <a:off x="4028" y="4005"/>
              <a:ext cx="30" cy="50"/>
            </a:xfrm>
            <a:custGeom>
              <a:avLst/>
              <a:gdLst>
                <a:gd name="T0" fmla="*/ 0 w 30"/>
                <a:gd name="T1" fmla="*/ 2 h 50"/>
                <a:gd name="T2" fmla="*/ 13 w 30"/>
                <a:gd name="T3" fmla="*/ 2 h 50"/>
                <a:gd name="T4" fmla="*/ 13 w 30"/>
                <a:gd name="T5" fmla="*/ 9 h 50"/>
                <a:gd name="T6" fmla="*/ 13 w 30"/>
                <a:gd name="T7" fmla="*/ 9 h 50"/>
                <a:gd name="T8" fmla="*/ 13 w 30"/>
                <a:gd name="T9" fmla="*/ 9 h 50"/>
                <a:gd name="T10" fmla="*/ 14 w 30"/>
                <a:gd name="T11" fmla="*/ 6 h 50"/>
                <a:gd name="T12" fmla="*/ 19 w 30"/>
                <a:gd name="T13" fmla="*/ 3 h 50"/>
                <a:gd name="T14" fmla="*/ 22 w 30"/>
                <a:gd name="T15" fmla="*/ 2 h 50"/>
                <a:gd name="T16" fmla="*/ 26 w 30"/>
                <a:gd name="T17" fmla="*/ 0 h 50"/>
                <a:gd name="T18" fmla="*/ 26 w 30"/>
                <a:gd name="T19" fmla="*/ 0 h 50"/>
                <a:gd name="T20" fmla="*/ 30 w 30"/>
                <a:gd name="T21" fmla="*/ 2 h 50"/>
                <a:gd name="T22" fmla="*/ 30 w 30"/>
                <a:gd name="T23" fmla="*/ 12 h 50"/>
                <a:gd name="T24" fmla="*/ 30 w 30"/>
                <a:gd name="T25" fmla="*/ 12 h 50"/>
                <a:gd name="T26" fmla="*/ 25 w 30"/>
                <a:gd name="T27" fmla="*/ 12 h 50"/>
                <a:gd name="T28" fmla="*/ 25 w 30"/>
                <a:gd name="T29" fmla="*/ 12 h 50"/>
                <a:gd name="T30" fmla="*/ 22 w 30"/>
                <a:gd name="T31" fmla="*/ 12 h 50"/>
                <a:gd name="T32" fmla="*/ 19 w 30"/>
                <a:gd name="T33" fmla="*/ 14 h 50"/>
                <a:gd name="T34" fmla="*/ 14 w 30"/>
                <a:gd name="T35" fmla="*/ 17 h 50"/>
                <a:gd name="T36" fmla="*/ 13 w 30"/>
                <a:gd name="T37" fmla="*/ 21 h 50"/>
                <a:gd name="T38" fmla="*/ 13 w 30"/>
                <a:gd name="T39" fmla="*/ 24 h 50"/>
                <a:gd name="T40" fmla="*/ 13 w 30"/>
                <a:gd name="T41" fmla="*/ 50 h 50"/>
                <a:gd name="T42" fmla="*/ 0 w 30"/>
                <a:gd name="T43" fmla="*/ 50 h 50"/>
                <a:gd name="T44" fmla="*/ 0 w 30"/>
                <a:gd name="T45" fmla="*/ 2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" h="50">
                  <a:moveTo>
                    <a:pt x="0" y="2"/>
                  </a:moveTo>
                  <a:lnTo>
                    <a:pt x="13" y="2"/>
                  </a:lnTo>
                  <a:lnTo>
                    <a:pt x="13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0" y="12"/>
                  </a:lnTo>
                  <a:lnTo>
                    <a:pt x="25" y="12"/>
                  </a:lnTo>
                  <a:lnTo>
                    <a:pt x="22" y="12"/>
                  </a:lnTo>
                  <a:lnTo>
                    <a:pt x="19" y="14"/>
                  </a:lnTo>
                  <a:lnTo>
                    <a:pt x="14" y="17"/>
                  </a:lnTo>
                  <a:lnTo>
                    <a:pt x="13" y="21"/>
                  </a:lnTo>
                  <a:lnTo>
                    <a:pt x="13" y="24"/>
                  </a:lnTo>
                  <a:lnTo>
                    <a:pt x="13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2" name="Freeform 1243"/>
            <p:cNvSpPr>
              <a:spLocks noEditPoints="1"/>
            </p:cNvSpPr>
            <p:nvPr/>
          </p:nvSpPr>
          <p:spPr bwMode="auto">
            <a:xfrm>
              <a:off x="4063" y="4005"/>
              <a:ext cx="51" cy="50"/>
            </a:xfrm>
            <a:custGeom>
              <a:avLst/>
              <a:gdLst>
                <a:gd name="T0" fmla="*/ 25 w 51"/>
                <a:gd name="T1" fmla="*/ 40 h 50"/>
                <a:gd name="T2" fmla="*/ 25 w 51"/>
                <a:gd name="T3" fmla="*/ 40 h 50"/>
                <a:gd name="T4" fmla="*/ 31 w 51"/>
                <a:gd name="T5" fmla="*/ 39 h 50"/>
                <a:gd name="T6" fmla="*/ 37 w 51"/>
                <a:gd name="T7" fmla="*/ 36 h 50"/>
                <a:gd name="T8" fmla="*/ 38 w 51"/>
                <a:gd name="T9" fmla="*/ 31 h 50"/>
                <a:gd name="T10" fmla="*/ 40 w 51"/>
                <a:gd name="T11" fmla="*/ 25 h 50"/>
                <a:gd name="T12" fmla="*/ 40 w 51"/>
                <a:gd name="T13" fmla="*/ 25 h 50"/>
                <a:gd name="T14" fmla="*/ 38 w 51"/>
                <a:gd name="T15" fmla="*/ 21 h 50"/>
                <a:gd name="T16" fmla="*/ 37 w 51"/>
                <a:gd name="T17" fmla="*/ 15 h 50"/>
                <a:gd name="T18" fmla="*/ 31 w 51"/>
                <a:gd name="T19" fmla="*/ 12 h 50"/>
                <a:gd name="T20" fmla="*/ 25 w 51"/>
                <a:gd name="T21" fmla="*/ 11 h 50"/>
                <a:gd name="T22" fmla="*/ 25 w 51"/>
                <a:gd name="T23" fmla="*/ 11 h 50"/>
                <a:gd name="T24" fmla="*/ 19 w 51"/>
                <a:gd name="T25" fmla="*/ 12 h 50"/>
                <a:gd name="T26" fmla="*/ 15 w 51"/>
                <a:gd name="T27" fmla="*/ 15 h 50"/>
                <a:gd name="T28" fmla="*/ 13 w 51"/>
                <a:gd name="T29" fmla="*/ 21 h 50"/>
                <a:gd name="T30" fmla="*/ 12 w 51"/>
                <a:gd name="T31" fmla="*/ 25 h 50"/>
                <a:gd name="T32" fmla="*/ 12 w 51"/>
                <a:gd name="T33" fmla="*/ 25 h 50"/>
                <a:gd name="T34" fmla="*/ 13 w 51"/>
                <a:gd name="T35" fmla="*/ 31 h 50"/>
                <a:gd name="T36" fmla="*/ 15 w 51"/>
                <a:gd name="T37" fmla="*/ 36 h 50"/>
                <a:gd name="T38" fmla="*/ 19 w 51"/>
                <a:gd name="T39" fmla="*/ 39 h 50"/>
                <a:gd name="T40" fmla="*/ 25 w 51"/>
                <a:gd name="T41" fmla="*/ 40 h 50"/>
                <a:gd name="T42" fmla="*/ 25 w 51"/>
                <a:gd name="T43" fmla="*/ 0 h 50"/>
                <a:gd name="T44" fmla="*/ 25 w 51"/>
                <a:gd name="T45" fmla="*/ 0 h 50"/>
                <a:gd name="T46" fmla="*/ 31 w 51"/>
                <a:gd name="T47" fmla="*/ 0 h 50"/>
                <a:gd name="T48" fmla="*/ 35 w 51"/>
                <a:gd name="T49" fmla="*/ 2 h 50"/>
                <a:gd name="T50" fmla="*/ 40 w 51"/>
                <a:gd name="T51" fmla="*/ 5 h 50"/>
                <a:gd name="T52" fmla="*/ 44 w 51"/>
                <a:gd name="T53" fmla="*/ 8 h 50"/>
                <a:gd name="T54" fmla="*/ 47 w 51"/>
                <a:gd name="T55" fmla="*/ 11 h 50"/>
                <a:gd name="T56" fmla="*/ 50 w 51"/>
                <a:gd name="T57" fmla="*/ 15 h 50"/>
                <a:gd name="T58" fmla="*/ 51 w 51"/>
                <a:gd name="T59" fmla="*/ 21 h 50"/>
                <a:gd name="T60" fmla="*/ 51 w 51"/>
                <a:gd name="T61" fmla="*/ 25 h 50"/>
                <a:gd name="T62" fmla="*/ 51 w 51"/>
                <a:gd name="T63" fmla="*/ 25 h 50"/>
                <a:gd name="T64" fmla="*/ 51 w 51"/>
                <a:gd name="T65" fmla="*/ 31 h 50"/>
                <a:gd name="T66" fmla="*/ 50 w 51"/>
                <a:gd name="T67" fmla="*/ 36 h 50"/>
                <a:gd name="T68" fmla="*/ 47 w 51"/>
                <a:gd name="T69" fmla="*/ 40 h 50"/>
                <a:gd name="T70" fmla="*/ 44 w 51"/>
                <a:gd name="T71" fmla="*/ 45 h 50"/>
                <a:gd name="T72" fmla="*/ 40 w 51"/>
                <a:gd name="T73" fmla="*/ 47 h 50"/>
                <a:gd name="T74" fmla="*/ 35 w 51"/>
                <a:gd name="T75" fmla="*/ 49 h 50"/>
                <a:gd name="T76" fmla="*/ 31 w 51"/>
                <a:gd name="T77" fmla="*/ 50 h 50"/>
                <a:gd name="T78" fmla="*/ 25 w 51"/>
                <a:gd name="T79" fmla="*/ 50 h 50"/>
                <a:gd name="T80" fmla="*/ 25 w 51"/>
                <a:gd name="T81" fmla="*/ 50 h 50"/>
                <a:gd name="T82" fmla="*/ 20 w 51"/>
                <a:gd name="T83" fmla="*/ 50 h 50"/>
                <a:gd name="T84" fmla="*/ 16 w 51"/>
                <a:gd name="T85" fmla="*/ 49 h 50"/>
                <a:gd name="T86" fmla="*/ 10 w 51"/>
                <a:gd name="T87" fmla="*/ 47 h 50"/>
                <a:gd name="T88" fmla="*/ 7 w 51"/>
                <a:gd name="T89" fmla="*/ 45 h 50"/>
                <a:gd name="T90" fmla="*/ 4 w 51"/>
                <a:gd name="T91" fmla="*/ 40 h 50"/>
                <a:gd name="T92" fmla="*/ 1 w 51"/>
                <a:gd name="T93" fmla="*/ 36 h 50"/>
                <a:gd name="T94" fmla="*/ 0 w 51"/>
                <a:gd name="T95" fmla="*/ 31 h 50"/>
                <a:gd name="T96" fmla="*/ 0 w 51"/>
                <a:gd name="T97" fmla="*/ 25 h 50"/>
                <a:gd name="T98" fmla="*/ 0 w 51"/>
                <a:gd name="T99" fmla="*/ 25 h 50"/>
                <a:gd name="T100" fmla="*/ 0 w 51"/>
                <a:gd name="T101" fmla="*/ 21 h 50"/>
                <a:gd name="T102" fmla="*/ 1 w 51"/>
                <a:gd name="T103" fmla="*/ 15 h 50"/>
                <a:gd name="T104" fmla="*/ 4 w 51"/>
                <a:gd name="T105" fmla="*/ 11 h 50"/>
                <a:gd name="T106" fmla="*/ 7 w 51"/>
                <a:gd name="T107" fmla="*/ 8 h 50"/>
                <a:gd name="T108" fmla="*/ 10 w 51"/>
                <a:gd name="T109" fmla="*/ 5 h 50"/>
                <a:gd name="T110" fmla="*/ 16 w 51"/>
                <a:gd name="T111" fmla="*/ 2 h 50"/>
                <a:gd name="T112" fmla="*/ 20 w 51"/>
                <a:gd name="T113" fmla="*/ 0 h 50"/>
                <a:gd name="T114" fmla="*/ 25 w 51"/>
                <a:gd name="T115" fmla="*/ 0 h 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1" h="50">
                  <a:moveTo>
                    <a:pt x="25" y="40"/>
                  </a:moveTo>
                  <a:lnTo>
                    <a:pt x="25" y="40"/>
                  </a:lnTo>
                  <a:lnTo>
                    <a:pt x="31" y="39"/>
                  </a:lnTo>
                  <a:lnTo>
                    <a:pt x="37" y="36"/>
                  </a:lnTo>
                  <a:lnTo>
                    <a:pt x="38" y="31"/>
                  </a:lnTo>
                  <a:lnTo>
                    <a:pt x="40" y="25"/>
                  </a:lnTo>
                  <a:lnTo>
                    <a:pt x="38" y="21"/>
                  </a:lnTo>
                  <a:lnTo>
                    <a:pt x="37" y="15"/>
                  </a:lnTo>
                  <a:lnTo>
                    <a:pt x="31" y="12"/>
                  </a:lnTo>
                  <a:lnTo>
                    <a:pt x="25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1"/>
                  </a:lnTo>
                  <a:lnTo>
                    <a:pt x="12" y="25"/>
                  </a:lnTo>
                  <a:lnTo>
                    <a:pt x="13" y="31"/>
                  </a:lnTo>
                  <a:lnTo>
                    <a:pt x="15" y="36"/>
                  </a:lnTo>
                  <a:lnTo>
                    <a:pt x="19" y="39"/>
                  </a:lnTo>
                  <a:lnTo>
                    <a:pt x="25" y="40"/>
                  </a:lnTo>
                  <a:close/>
                  <a:moveTo>
                    <a:pt x="25" y="0"/>
                  </a:moveTo>
                  <a:lnTo>
                    <a:pt x="25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0" y="5"/>
                  </a:lnTo>
                  <a:lnTo>
                    <a:pt x="44" y="8"/>
                  </a:lnTo>
                  <a:lnTo>
                    <a:pt x="47" y="11"/>
                  </a:lnTo>
                  <a:lnTo>
                    <a:pt x="50" y="15"/>
                  </a:lnTo>
                  <a:lnTo>
                    <a:pt x="51" y="21"/>
                  </a:lnTo>
                  <a:lnTo>
                    <a:pt x="51" y="25"/>
                  </a:lnTo>
                  <a:lnTo>
                    <a:pt x="51" y="31"/>
                  </a:lnTo>
                  <a:lnTo>
                    <a:pt x="50" y="36"/>
                  </a:lnTo>
                  <a:lnTo>
                    <a:pt x="47" y="40"/>
                  </a:lnTo>
                  <a:lnTo>
                    <a:pt x="44" y="45"/>
                  </a:lnTo>
                  <a:lnTo>
                    <a:pt x="40" y="47"/>
                  </a:lnTo>
                  <a:lnTo>
                    <a:pt x="35" y="49"/>
                  </a:lnTo>
                  <a:lnTo>
                    <a:pt x="31" y="50"/>
                  </a:lnTo>
                  <a:lnTo>
                    <a:pt x="25" y="50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0" y="47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3" name="Freeform 1244"/>
            <p:cNvSpPr>
              <a:spLocks noEditPoints="1"/>
            </p:cNvSpPr>
            <p:nvPr/>
          </p:nvSpPr>
          <p:spPr bwMode="auto">
            <a:xfrm>
              <a:off x="4123" y="4005"/>
              <a:ext cx="53" cy="72"/>
            </a:xfrm>
            <a:custGeom>
              <a:avLst/>
              <a:gdLst>
                <a:gd name="T0" fmla="*/ 27 w 53"/>
                <a:gd name="T1" fmla="*/ 11 h 72"/>
                <a:gd name="T2" fmla="*/ 27 w 53"/>
                <a:gd name="T3" fmla="*/ 11 h 72"/>
                <a:gd name="T4" fmla="*/ 21 w 53"/>
                <a:gd name="T5" fmla="*/ 12 h 72"/>
                <a:gd name="T6" fmla="*/ 16 w 53"/>
                <a:gd name="T7" fmla="*/ 15 h 72"/>
                <a:gd name="T8" fmla="*/ 13 w 53"/>
                <a:gd name="T9" fmla="*/ 21 h 72"/>
                <a:gd name="T10" fmla="*/ 12 w 53"/>
                <a:gd name="T11" fmla="*/ 25 h 72"/>
                <a:gd name="T12" fmla="*/ 12 w 53"/>
                <a:gd name="T13" fmla="*/ 25 h 72"/>
                <a:gd name="T14" fmla="*/ 13 w 53"/>
                <a:gd name="T15" fmla="*/ 31 h 72"/>
                <a:gd name="T16" fmla="*/ 16 w 53"/>
                <a:gd name="T17" fmla="*/ 36 h 72"/>
                <a:gd name="T18" fmla="*/ 21 w 53"/>
                <a:gd name="T19" fmla="*/ 39 h 72"/>
                <a:gd name="T20" fmla="*/ 27 w 53"/>
                <a:gd name="T21" fmla="*/ 40 h 72"/>
                <a:gd name="T22" fmla="*/ 27 w 53"/>
                <a:gd name="T23" fmla="*/ 40 h 72"/>
                <a:gd name="T24" fmla="*/ 32 w 53"/>
                <a:gd name="T25" fmla="*/ 39 h 72"/>
                <a:gd name="T26" fmla="*/ 37 w 53"/>
                <a:gd name="T27" fmla="*/ 36 h 72"/>
                <a:gd name="T28" fmla="*/ 40 w 53"/>
                <a:gd name="T29" fmla="*/ 31 h 72"/>
                <a:gd name="T30" fmla="*/ 40 w 53"/>
                <a:gd name="T31" fmla="*/ 25 h 72"/>
                <a:gd name="T32" fmla="*/ 40 w 53"/>
                <a:gd name="T33" fmla="*/ 25 h 72"/>
                <a:gd name="T34" fmla="*/ 40 w 53"/>
                <a:gd name="T35" fmla="*/ 21 h 72"/>
                <a:gd name="T36" fmla="*/ 37 w 53"/>
                <a:gd name="T37" fmla="*/ 15 h 72"/>
                <a:gd name="T38" fmla="*/ 32 w 53"/>
                <a:gd name="T39" fmla="*/ 12 h 72"/>
                <a:gd name="T40" fmla="*/ 27 w 53"/>
                <a:gd name="T41" fmla="*/ 11 h 72"/>
                <a:gd name="T42" fmla="*/ 0 w 53"/>
                <a:gd name="T43" fmla="*/ 2 h 72"/>
                <a:gd name="T44" fmla="*/ 12 w 53"/>
                <a:gd name="T45" fmla="*/ 2 h 72"/>
                <a:gd name="T46" fmla="*/ 12 w 53"/>
                <a:gd name="T47" fmla="*/ 9 h 72"/>
                <a:gd name="T48" fmla="*/ 12 w 53"/>
                <a:gd name="T49" fmla="*/ 9 h 72"/>
                <a:gd name="T50" fmla="*/ 12 w 53"/>
                <a:gd name="T51" fmla="*/ 9 h 72"/>
                <a:gd name="T52" fmla="*/ 15 w 53"/>
                <a:gd name="T53" fmla="*/ 5 h 72"/>
                <a:gd name="T54" fmla="*/ 19 w 53"/>
                <a:gd name="T55" fmla="*/ 2 h 72"/>
                <a:gd name="T56" fmla="*/ 24 w 53"/>
                <a:gd name="T57" fmla="*/ 0 h 72"/>
                <a:gd name="T58" fmla="*/ 28 w 53"/>
                <a:gd name="T59" fmla="*/ 0 h 72"/>
                <a:gd name="T60" fmla="*/ 28 w 53"/>
                <a:gd name="T61" fmla="*/ 0 h 72"/>
                <a:gd name="T62" fmla="*/ 34 w 53"/>
                <a:gd name="T63" fmla="*/ 0 h 72"/>
                <a:gd name="T64" fmla="*/ 38 w 53"/>
                <a:gd name="T65" fmla="*/ 2 h 72"/>
                <a:gd name="T66" fmla="*/ 43 w 53"/>
                <a:gd name="T67" fmla="*/ 5 h 72"/>
                <a:gd name="T68" fmla="*/ 46 w 53"/>
                <a:gd name="T69" fmla="*/ 8 h 72"/>
                <a:gd name="T70" fmla="*/ 49 w 53"/>
                <a:gd name="T71" fmla="*/ 12 h 72"/>
                <a:gd name="T72" fmla="*/ 50 w 53"/>
                <a:gd name="T73" fmla="*/ 17 h 72"/>
                <a:gd name="T74" fmla="*/ 53 w 53"/>
                <a:gd name="T75" fmla="*/ 25 h 72"/>
                <a:gd name="T76" fmla="*/ 53 w 53"/>
                <a:gd name="T77" fmla="*/ 25 h 72"/>
                <a:gd name="T78" fmla="*/ 52 w 53"/>
                <a:gd name="T79" fmla="*/ 31 h 72"/>
                <a:gd name="T80" fmla="*/ 50 w 53"/>
                <a:gd name="T81" fmla="*/ 36 h 72"/>
                <a:gd name="T82" fmla="*/ 49 w 53"/>
                <a:gd name="T83" fmla="*/ 40 h 72"/>
                <a:gd name="T84" fmla="*/ 46 w 53"/>
                <a:gd name="T85" fmla="*/ 45 h 72"/>
                <a:gd name="T86" fmla="*/ 43 w 53"/>
                <a:gd name="T87" fmla="*/ 47 h 72"/>
                <a:gd name="T88" fmla="*/ 38 w 53"/>
                <a:gd name="T89" fmla="*/ 49 h 72"/>
                <a:gd name="T90" fmla="*/ 34 w 53"/>
                <a:gd name="T91" fmla="*/ 50 h 72"/>
                <a:gd name="T92" fmla="*/ 30 w 53"/>
                <a:gd name="T93" fmla="*/ 50 h 72"/>
                <a:gd name="T94" fmla="*/ 30 w 53"/>
                <a:gd name="T95" fmla="*/ 50 h 72"/>
                <a:gd name="T96" fmla="*/ 24 w 53"/>
                <a:gd name="T97" fmla="*/ 50 h 72"/>
                <a:gd name="T98" fmla="*/ 19 w 53"/>
                <a:gd name="T99" fmla="*/ 49 h 72"/>
                <a:gd name="T100" fmla="*/ 15 w 53"/>
                <a:gd name="T101" fmla="*/ 46 h 72"/>
                <a:gd name="T102" fmla="*/ 13 w 53"/>
                <a:gd name="T103" fmla="*/ 43 h 72"/>
                <a:gd name="T104" fmla="*/ 12 w 53"/>
                <a:gd name="T105" fmla="*/ 43 h 72"/>
                <a:gd name="T106" fmla="*/ 12 w 53"/>
                <a:gd name="T107" fmla="*/ 72 h 72"/>
                <a:gd name="T108" fmla="*/ 0 w 53"/>
                <a:gd name="T109" fmla="*/ 72 h 72"/>
                <a:gd name="T110" fmla="*/ 0 w 53"/>
                <a:gd name="T111" fmla="*/ 2 h 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3" h="72">
                  <a:moveTo>
                    <a:pt x="27" y="11"/>
                  </a:moveTo>
                  <a:lnTo>
                    <a:pt x="27" y="11"/>
                  </a:lnTo>
                  <a:lnTo>
                    <a:pt x="21" y="12"/>
                  </a:lnTo>
                  <a:lnTo>
                    <a:pt x="16" y="15"/>
                  </a:lnTo>
                  <a:lnTo>
                    <a:pt x="13" y="21"/>
                  </a:lnTo>
                  <a:lnTo>
                    <a:pt x="12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1" y="39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7" y="36"/>
                  </a:lnTo>
                  <a:lnTo>
                    <a:pt x="40" y="31"/>
                  </a:lnTo>
                  <a:lnTo>
                    <a:pt x="40" y="25"/>
                  </a:lnTo>
                  <a:lnTo>
                    <a:pt x="40" y="21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11"/>
                  </a:lnTo>
                  <a:close/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3" y="5"/>
                  </a:lnTo>
                  <a:lnTo>
                    <a:pt x="46" y="8"/>
                  </a:lnTo>
                  <a:lnTo>
                    <a:pt x="49" y="12"/>
                  </a:lnTo>
                  <a:lnTo>
                    <a:pt x="50" y="17"/>
                  </a:lnTo>
                  <a:lnTo>
                    <a:pt x="53" y="25"/>
                  </a:lnTo>
                  <a:lnTo>
                    <a:pt x="52" y="31"/>
                  </a:lnTo>
                  <a:lnTo>
                    <a:pt x="50" y="36"/>
                  </a:lnTo>
                  <a:lnTo>
                    <a:pt x="49" y="40"/>
                  </a:lnTo>
                  <a:lnTo>
                    <a:pt x="46" y="45"/>
                  </a:lnTo>
                  <a:lnTo>
                    <a:pt x="43" y="47"/>
                  </a:lnTo>
                  <a:lnTo>
                    <a:pt x="38" y="49"/>
                  </a:lnTo>
                  <a:lnTo>
                    <a:pt x="34" y="50"/>
                  </a:lnTo>
                  <a:lnTo>
                    <a:pt x="30" y="50"/>
                  </a:lnTo>
                  <a:lnTo>
                    <a:pt x="24" y="50"/>
                  </a:lnTo>
                  <a:lnTo>
                    <a:pt x="19" y="49"/>
                  </a:lnTo>
                  <a:lnTo>
                    <a:pt x="15" y="46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72"/>
                  </a:lnTo>
                  <a:lnTo>
                    <a:pt x="0" y="7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4" name="Freeform 1245"/>
            <p:cNvSpPr>
              <a:spLocks noEditPoints="1"/>
            </p:cNvSpPr>
            <p:nvPr/>
          </p:nvSpPr>
          <p:spPr bwMode="auto">
            <a:xfrm>
              <a:off x="4182" y="4005"/>
              <a:ext cx="48" cy="50"/>
            </a:xfrm>
            <a:custGeom>
              <a:avLst/>
              <a:gdLst>
                <a:gd name="T0" fmla="*/ 37 w 48"/>
                <a:gd name="T1" fmla="*/ 21 h 50"/>
                <a:gd name="T2" fmla="*/ 37 w 48"/>
                <a:gd name="T3" fmla="*/ 21 h 50"/>
                <a:gd name="T4" fmla="*/ 35 w 48"/>
                <a:gd name="T5" fmla="*/ 17 h 50"/>
                <a:gd name="T6" fmla="*/ 34 w 48"/>
                <a:gd name="T7" fmla="*/ 12 h 50"/>
                <a:gd name="T8" fmla="*/ 29 w 48"/>
                <a:gd name="T9" fmla="*/ 11 h 50"/>
                <a:gd name="T10" fmla="*/ 25 w 48"/>
                <a:gd name="T11" fmla="*/ 9 h 50"/>
                <a:gd name="T12" fmla="*/ 25 w 48"/>
                <a:gd name="T13" fmla="*/ 9 h 50"/>
                <a:gd name="T14" fmla="*/ 19 w 48"/>
                <a:gd name="T15" fmla="*/ 11 h 50"/>
                <a:gd name="T16" fmla="*/ 16 w 48"/>
                <a:gd name="T17" fmla="*/ 12 h 50"/>
                <a:gd name="T18" fmla="*/ 13 w 48"/>
                <a:gd name="T19" fmla="*/ 17 h 50"/>
                <a:gd name="T20" fmla="*/ 12 w 48"/>
                <a:gd name="T21" fmla="*/ 21 h 50"/>
                <a:gd name="T22" fmla="*/ 37 w 48"/>
                <a:gd name="T23" fmla="*/ 21 h 50"/>
                <a:gd name="T24" fmla="*/ 12 w 48"/>
                <a:gd name="T25" fmla="*/ 30 h 50"/>
                <a:gd name="T26" fmla="*/ 12 w 48"/>
                <a:gd name="T27" fmla="*/ 30 h 50"/>
                <a:gd name="T28" fmla="*/ 13 w 48"/>
                <a:gd name="T29" fmla="*/ 34 h 50"/>
                <a:gd name="T30" fmla="*/ 16 w 48"/>
                <a:gd name="T31" fmla="*/ 39 h 50"/>
                <a:gd name="T32" fmla="*/ 20 w 48"/>
                <a:gd name="T33" fmla="*/ 40 h 50"/>
                <a:gd name="T34" fmla="*/ 25 w 48"/>
                <a:gd name="T35" fmla="*/ 42 h 50"/>
                <a:gd name="T36" fmla="*/ 25 w 48"/>
                <a:gd name="T37" fmla="*/ 42 h 50"/>
                <a:gd name="T38" fmla="*/ 29 w 48"/>
                <a:gd name="T39" fmla="*/ 42 h 50"/>
                <a:gd name="T40" fmla="*/ 32 w 48"/>
                <a:gd name="T41" fmla="*/ 40 h 50"/>
                <a:gd name="T42" fmla="*/ 38 w 48"/>
                <a:gd name="T43" fmla="*/ 34 h 50"/>
                <a:gd name="T44" fmla="*/ 47 w 48"/>
                <a:gd name="T45" fmla="*/ 42 h 50"/>
                <a:gd name="T46" fmla="*/ 47 w 48"/>
                <a:gd name="T47" fmla="*/ 42 h 50"/>
                <a:gd name="T48" fmla="*/ 41 w 48"/>
                <a:gd name="T49" fmla="*/ 46 h 50"/>
                <a:gd name="T50" fmla="*/ 37 w 48"/>
                <a:gd name="T51" fmla="*/ 49 h 50"/>
                <a:gd name="T52" fmla="*/ 31 w 48"/>
                <a:gd name="T53" fmla="*/ 50 h 50"/>
                <a:gd name="T54" fmla="*/ 26 w 48"/>
                <a:gd name="T55" fmla="*/ 50 h 50"/>
                <a:gd name="T56" fmla="*/ 26 w 48"/>
                <a:gd name="T57" fmla="*/ 50 h 50"/>
                <a:gd name="T58" fmla="*/ 20 w 48"/>
                <a:gd name="T59" fmla="*/ 50 h 50"/>
                <a:gd name="T60" fmla="*/ 16 w 48"/>
                <a:gd name="T61" fmla="*/ 49 h 50"/>
                <a:gd name="T62" fmla="*/ 12 w 48"/>
                <a:gd name="T63" fmla="*/ 47 h 50"/>
                <a:gd name="T64" fmla="*/ 7 w 48"/>
                <a:gd name="T65" fmla="*/ 45 h 50"/>
                <a:gd name="T66" fmla="*/ 4 w 48"/>
                <a:gd name="T67" fmla="*/ 40 h 50"/>
                <a:gd name="T68" fmla="*/ 1 w 48"/>
                <a:gd name="T69" fmla="*/ 36 h 50"/>
                <a:gd name="T70" fmla="*/ 0 w 48"/>
                <a:gd name="T71" fmla="*/ 31 h 50"/>
                <a:gd name="T72" fmla="*/ 0 w 48"/>
                <a:gd name="T73" fmla="*/ 25 h 50"/>
                <a:gd name="T74" fmla="*/ 0 w 48"/>
                <a:gd name="T75" fmla="*/ 25 h 50"/>
                <a:gd name="T76" fmla="*/ 0 w 48"/>
                <a:gd name="T77" fmla="*/ 21 h 50"/>
                <a:gd name="T78" fmla="*/ 1 w 48"/>
                <a:gd name="T79" fmla="*/ 15 h 50"/>
                <a:gd name="T80" fmla="*/ 4 w 48"/>
                <a:gd name="T81" fmla="*/ 11 h 50"/>
                <a:gd name="T82" fmla="*/ 7 w 48"/>
                <a:gd name="T83" fmla="*/ 8 h 50"/>
                <a:gd name="T84" fmla="*/ 12 w 48"/>
                <a:gd name="T85" fmla="*/ 5 h 50"/>
                <a:gd name="T86" fmla="*/ 16 w 48"/>
                <a:gd name="T87" fmla="*/ 2 h 50"/>
                <a:gd name="T88" fmla="*/ 20 w 48"/>
                <a:gd name="T89" fmla="*/ 0 h 50"/>
                <a:gd name="T90" fmla="*/ 26 w 48"/>
                <a:gd name="T91" fmla="*/ 0 h 50"/>
                <a:gd name="T92" fmla="*/ 26 w 48"/>
                <a:gd name="T93" fmla="*/ 0 h 50"/>
                <a:gd name="T94" fmla="*/ 31 w 48"/>
                <a:gd name="T95" fmla="*/ 0 h 50"/>
                <a:gd name="T96" fmla="*/ 35 w 48"/>
                <a:gd name="T97" fmla="*/ 2 h 50"/>
                <a:gd name="T98" fmla="*/ 40 w 48"/>
                <a:gd name="T99" fmla="*/ 5 h 50"/>
                <a:gd name="T100" fmla="*/ 43 w 48"/>
                <a:gd name="T101" fmla="*/ 8 h 50"/>
                <a:gd name="T102" fmla="*/ 45 w 48"/>
                <a:gd name="T103" fmla="*/ 11 h 50"/>
                <a:gd name="T104" fmla="*/ 47 w 48"/>
                <a:gd name="T105" fmla="*/ 15 h 50"/>
                <a:gd name="T106" fmla="*/ 48 w 48"/>
                <a:gd name="T107" fmla="*/ 21 h 50"/>
                <a:gd name="T108" fmla="*/ 48 w 48"/>
                <a:gd name="T109" fmla="*/ 27 h 50"/>
                <a:gd name="T110" fmla="*/ 48 w 48"/>
                <a:gd name="T111" fmla="*/ 30 h 50"/>
                <a:gd name="T112" fmla="*/ 12 w 48"/>
                <a:gd name="T113" fmla="*/ 30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8" h="50">
                  <a:moveTo>
                    <a:pt x="37" y="21"/>
                  </a:moveTo>
                  <a:lnTo>
                    <a:pt x="37" y="21"/>
                  </a:lnTo>
                  <a:lnTo>
                    <a:pt x="35" y="17"/>
                  </a:lnTo>
                  <a:lnTo>
                    <a:pt x="34" y="12"/>
                  </a:lnTo>
                  <a:lnTo>
                    <a:pt x="29" y="11"/>
                  </a:lnTo>
                  <a:lnTo>
                    <a:pt x="25" y="9"/>
                  </a:lnTo>
                  <a:lnTo>
                    <a:pt x="19" y="11"/>
                  </a:lnTo>
                  <a:lnTo>
                    <a:pt x="16" y="12"/>
                  </a:lnTo>
                  <a:lnTo>
                    <a:pt x="13" y="17"/>
                  </a:lnTo>
                  <a:lnTo>
                    <a:pt x="12" y="21"/>
                  </a:lnTo>
                  <a:lnTo>
                    <a:pt x="37" y="21"/>
                  </a:lnTo>
                  <a:close/>
                  <a:moveTo>
                    <a:pt x="12" y="30"/>
                  </a:moveTo>
                  <a:lnTo>
                    <a:pt x="12" y="30"/>
                  </a:lnTo>
                  <a:lnTo>
                    <a:pt x="13" y="34"/>
                  </a:lnTo>
                  <a:lnTo>
                    <a:pt x="16" y="39"/>
                  </a:lnTo>
                  <a:lnTo>
                    <a:pt x="20" y="40"/>
                  </a:lnTo>
                  <a:lnTo>
                    <a:pt x="25" y="42"/>
                  </a:lnTo>
                  <a:lnTo>
                    <a:pt x="29" y="42"/>
                  </a:lnTo>
                  <a:lnTo>
                    <a:pt x="32" y="40"/>
                  </a:lnTo>
                  <a:lnTo>
                    <a:pt x="38" y="34"/>
                  </a:lnTo>
                  <a:lnTo>
                    <a:pt x="47" y="42"/>
                  </a:lnTo>
                  <a:lnTo>
                    <a:pt x="41" y="46"/>
                  </a:lnTo>
                  <a:lnTo>
                    <a:pt x="37" y="49"/>
                  </a:lnTo>
                  <a:lnTo>
                    <a:pt x="31" y="50"/>
                  </a:lnTo>
                  <a:lnTo>
                    <a:pt x="26" y="50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2" y="47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2" y="5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0" y="5"/>
                  </a:lnTo>
                  <a:lnTo>
                    <a:pt x="43" y="8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48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5" name="Freeform 1246"/>
            <p:cNvSpPr>
              <a:spLocks noEditPoints="1"/>
            </p:cNvSpPr>
            <p:nvPr/>
          </p:nvSpPr>
          <p:spPr bwMode="auto">
            <a:xfrm>
              <a:off x="4238" y="4005"/>
              <a:ext cx="44" cy="50"/>
            </a:xfrm>
            <a:custGeom>
              <a:avLst/>
              <a:gdLst>
                <a:gd name="T0" fmla="*/ 32 w 44"/>
                <a:gd name="T1" fmla="*/ 28 h 50"/>
                <a:gd name="T2" fmla="*/ 31 w 44"/>
                <a:gd name="T3" fmla="*/ 28 h 50"/>
                <a:gd name="T4" fmla="*/ 31 w 44"/>
                <a:gd name="T5" fmla="*/ 28 h 50"/>
                <a:gd name="T6" fmla="*/ 25 w 44"/>
                <a:gd name="T7" fmla="*/ 28 h 50"/>
                <a:gd name="T8" fmla="*/ 19 w 44"/>
                <a:gd name="T9" fmla="*/ 30 h 50"/>
                <a:gd name="T10" fmla="*/ 14 w 44"/>
                <a:gd name="T11" fmla="*/ 31 h 50"/>
                <a:gd name="T12" fmla="*/ 13 w 44"/>
                <a:gd name="T13" fmla="*/ 33 h 50"/>
                <a:gd name="T14" fmla="*/ 11 w 44"/>
                <a:gd name="T15" fmla="*/ 36 h 50"/>
                <a:gd name="T16" fmla="*/ 11 w 44"/>
                <a:gd name="T17" fmla="*/ 36 h 50"/>
                <a:gd name="T18" fmla="*/ 13 w 44"/>
                <a:gd name="T19" fmla="*/ 39 h 50"/>
                <a:gd name="T20" fmla="*/ 14 w 44"/>
                <a:gd name="T21" fmla="*/ 40 h 50"/>
                <a:gd name="T22" fmla="*/ 20 w 44"/>
                <a:gd name="T23" fmla="*/ 42 h 50"/>
                <a:gd name="T24" fmla="*/ 20 w 44"/>
                <a:gd name="T25" fmla="*/ 42 h 50"/>
                <a:gd name="T26" fmla="*/ 26 w 44"/>
                <a:gd name="T27" fmla="*/ 42 h 50"/>
                <a:gd name="T28" fmla="*/ 29 w 44"/>
                <a:gd name="T29" fmla="*/ 39 h 50"/>
                <a:gd name="T30" fmla="*/ 32 w 44"/>
                <a:gd name="T31" fmla="*/ 36 h 50"/>
                <a:gd name="T32" fmla="*/ 32 w 44"/>
                <a:gd name="T33" fmla="*/ 31 h 50"/>
                <a:gd name="T34" fmla="*/ 32 w 44"/>
                <a:gd name="T35" fmla="*/ 28 h 50"/>
                <a:gd name="T36" fmla="*/ 34 w 44"/>
                <a:gd name="T37" fmla="*/ 43 h 50"/>
                <a:gd name="T38" fmla="*/ 34 w 44"/>
                <a:gd name="T39" fmla="*/ 43 h 50"/>
                <a:gd name="T40" fmla="*/ 34 w 44"/>
                <a:gd name="T41" fmla="*/ 43 h 50"/>
                <a:gd name="T42" fmla="*/ 31 w 44"/>
                <a:gd name="T43" fmla="*/ 47 h 50"/>
                <a:gd name="T44" fmla="*/ 26 w 44"/>
                <a:gd name="T45" fmla="*/ 49 h 50"/>
                <a:gd name="T46" fmla="*/ 22 w 44"/>
                <a:gd name="T47" fmla="*/ 50 h 50"/>
                <a:gd name="T48" fmla="*/ 17 w 44"/>
                <a:gd name="T49" fmla="*/ 50 h 50"/>
                <a:gd name="T50" fmla="*/ 17 w 44"/>
                <a:gd name="T51" fmla="*/ 50 h 50"/>
                <a:gd name="T52" fmla="*/ 11 w 44"/>
                <a:gd name="T53" fmla="*/ 50 h 50"/>
                <a:gd name="T54" fmla="*/ 6 w 44"/>
                <a:gd name="T55" fmla="*/ 47 h 50"/>
                <a:gd name="T56" fmla="*/ 1 w 44"/>
                <a:gd name="T57" fmla="*/ 43 h 50"/>
                <a:gd name="T58" fmla="*/ 0 w 44"/>
                <a:gd name="T59" fmla="*/ 37 h 50"/>
                <a:gd name="T60" fmla="*/ 0 w 44"/>
                <a:gd name="T61" fmla="*/ 37 h 50"/>
                <a:gd name="T62" fmla="*/ 1 w 44"/>
                <a:gd name="T63" fmla="*/ 31 h 50"/>
                <a:gd name="T64" fmla="*/ 3 w 44"/>
                <a:gd name="T65" fmla="*/ 27 h 50"/>
                <a:gd name="T66" fmla="*/ 7 w 44"/>
                <a:gd name="T67" fmla="*/ 24 h 50"/>
                <a:gd name="T68" fmla="*/ 10 w 44"/>
                <a:gd name="T69" fmla="*/ 22 h 50"/>
                <a:gd name="T70" fmla="*/ 20 w 44"/>
                <a:gd name="T71" fmla="*/ 21 h 50"/>
                <a:gd name="T72" fmla="*/ 31 w 44"/>
                <a:gd name="T73" fmla="*/ 20 h 50"/>
                <a:gd name="T74" fmla="*/ 34 w 44"/>
                <a:gd name="T75" fmla="*/ 20 h 50"/>
                <a:gd name="T76" fmla="*/ 34 w 44"/>
                <a:gd name="T77" fmla="*/ 18 h 50"/>
                <a:gd name="T78" fmla="*/ 34 w 44"/>
                <a:gd name="T79" fmla="*/ 18 h 50"/>
                <a:gd name="T80" fmla="*/ 32 w 44"/>
                <a:gd name="T81" fmla="*/ 15 h 50"/>
                <a:gd name="T82" fmla="*/ 31 w 44"/>
                <a:gd name="T83" fmla="*/ 12 h 50"/>
                <a:gd name="T84" fmla="*/ 26 w 44"/>
                <a:gd name="T85" fmla="*/ 11 h 50"/>
                <a:gd name="T86" fmla="*/ 22 w 44"/>
                <a:gd name="T87" fmla="*/ 9 h 50"/>
                <a:gd name="T88" fmla="*/ 22 w 44"/>
                <a:gd name="T89" fmla="*/ 9 h 50"/>
                <a:gd name="T90" fmla="*/ 14 w 44"/>
                <a:gd name="T91" fmla="*/ 11 h 50"/>
                <a:gd name="T92" fmla="*/ 10 w 44"/>
                <a:gd name="T93" fmla="*/ 15 h 50"/>
                <a:gd name="T94" fmla="*/ 3 w 44"/>
                <a:gd name="T95" fmla="*/ 8 h 50"/>
                <a:gd name="T96" fmla="*/ 3 w 44"/>
                <a:gd name="T97" fmla="*/ 8 h 50"/>
                <a:gd name="T98" fmla="*/ 7 w 44"/>
                <a:gd name="T99" fmla="*/ 5 h 50"/>
                <a:gd name="T100" fmla="*/ 13 w 44"/>
                <a:gd name="T101" fmla="*/ 2 h 50"/>
                <a:gd name="T102" fmla="*/ 17 w 44"/>
                <a:gd name="T103" fmla="*/ 0 h 50"/>
                <a:gd name="T104" fmla="*/ 23 w 44"/>
                <a:gd name="T105" fmla="*/ 0 h 50"/>
                <a:gd name="T106" fmla="*/ 23 w 44"/>
                <a:gd name="T107" fmla="*/ 0 h 50"/>
                <a:gd name="T108" fmla="*/ 31 w 44"/>
                <a:gd name="T109" fmla="*/ 2 h 50"/>
                <a:gd name="T110" fmla="*/ 35 w 44"/>
                <a:gd name="T111" fmla="*/ 3 h 50"/>
                <a:gd name="T112" fmla="*/ 39 w 44"/>
                <a:gd name="T113" fmla="*/ 6 h 50"/>
                <a:gd name="T114" fmla="*/ 41 w 44"/>
                <a:gd name="T115" fmla="*/ 9 h 50"/>
                <a:gd name="T116" fmla="*/ 44 w 44"/>
                <a:gd name="T117" fmla="*/ 17 h 50"/>
                <a:gd name="T118" fmla="*/ 44 w 44"/>
                <a:gd name="T119" fmla="*/ 22 h 50"/>
                <a:gd name="T120" fmla="*/ 44 w 44"/>
                <a:gd name="T121" fmla="*/ 50 h 50"/>
                <a:gd name="T122" fmla="*/ 34 w 44"/>
                <a:gd name="T123" fmla="*/ 50 h 50"/>
                <a:gd name="T124" fmla="*/ 34 w 44"/>
                <a:gd name="T125" fmla="*/ 43 h 5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4" h="50">
                  <a:moveTo>
                    <a:pt x="32" y="28"/>
                  </a:moveTo>
                  <a:lnTo>
                    <a:pt x="31" y="28"/>
                  </a:lnTo>
                  <a:lnTo>
                    <a:pt x="25" y="28"/>
                  </a:lnTo>
                  <a:lnTo>
                    <a:pt x="19" y="30"/>
                  </a:lnTo>
                  <a:lnTo>
                    <a:pt x="14" y="31"/>
                  </a:lnTo>
                  <a:lnTo>
                    <a:pt x="13" y="33"/>
                  </a:lnTo>
                  <a:lnTo>
                    <a:pt x="11" y="36"/>
                  </a:lnTo>
                  <a:lnTo>
                    <a:pt x="13" y="39"/>
                  </a:lnTo>
                  <a:lnTo>
                    <a:pt x="14" y="40"/>
                  </a:lnTo>
                  <a:lnTo>
                    <a:pt x="20" y="42"/>
                  </a:lnTo>
                  <a:lnTo>
                    <a:pt x="26" y="42"/>
                  </a:lnTo>
                  <a:lnTo>
                    <a:pt x="29" y="39"/>
                  </a:lnTo>
                  <a:lnTo>
                    <a:pt x="32" y="36"/>
                  </a:lnTo>
                  <a:lnTo>
                    <a:pt x="32" y="31"/>
                  </a:lnTo>
                  <a:lnTo>
                    <a:pt x="32" y="28"/>
                  </a:lnTo>
                  <a:close/>
                  <a:moveTo>
                    <a:pt x="34" y="43"/>
                  </a:moveTo>
                  <a:lnTo>
                    <a:pt x="34" y="43"/>
                  </a:lnTo>
                  <a:lnTo>
                    <a:pt x="31" y="47"/>
                  </a:lnTo>
                  <a:lnTo>
                    <a:pt x="26" y="49"/>
                  </a:lnTo>
                  <a:lnTo>
                    <a:pt x="22" y="50"/>
                  </a:lnTo>
                  <a:lnTo>
                    <a:pt x="17" y="50"/>
                  </a:lnTo>
                  <a:lnTo>
                    <a:pt x="11" y="50"/>
                  </a:lnTo>
                  <a:lnTo>
                    <a:pt x="6" y="47"/>
                  </a:lnTo>
                  <a:lnTo>
                    <a:pt x="1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3" y="27"/>
                  </a:lnTo>
                  <a:lnTo>
                    <a:pt x="7" y="24"/>
                  </a:lnTo>
                  <a:lnTo>
                    <a:pt x="10" y="22"/>
                  </a:lnTo>
                  <a:lnTo>
                    <a:pt x="20" y="21"/>
                  </a:lnTo>
                  <a:lnTo>
                    <a:pt x="31" y="20"/>
                  </a:lnTo>
                  <a:lnTo>
                    <a:pt x="34" y="20"/>
                  </a:lnTo>
                  <a:lnTo>
                    <a:pt x="34" y="18"/>
                  </a:lnTo>
                  <a:lnTo>
                    <a:pt x="32" y="15"/>
                  </a:lnTo>
                  <a:lnTo>
                    <a:pt x="31" y="12"/>
                  </a:lnTo>
                  <a:lnTo>
                    <a:pt x="26" y="11"/>
                  </a:lnTo>
                  <a:lnTo>
                    <a:pt x="22" y="9"/>
                  </a:lnTo>
                  <a:lnTo>
                    <a:pt x="14" y="11"/>
                  </a:lnTo>
                  <a:lnTo>
                    <a:pt x="10" y="15"/>
                  </a:lnTo>
                  <a:lnTo>
                    <a:pt x="3" y="8"/>
                  </a:lnTo>
                  <a:lnTo>
                    <a:pt x="7" y="5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4" y="17"/>
                  </a:lnTo>
                  <a:lnTo>
                    <a:pt x="44" y="22"/>
                  </a:lnTo>
                  <a:lnTo>
                    <a:pt x="44" y="50"/>
                  </a:lnTo>
                  <a:lnTo>
                    <a:pt x="34" y="50"/>
                  </a:lnTo>
                  <a:lnTo>
                    <a:pt x="34" y="43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6" name="Freeform 1247"/>
            <p:cNvSpPr>
              <a:spLocks/>
            </p:cNvSpPr>
            <p:nvPr/>
          </p:nvSpPr>
          <p:spPr bwMode="auto">
            <a:xfrm>
              <a:off x="4292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5 w 44"/>
                <a:gd name="T11" fmla="*/ 6 h 50"/>
                <a:gd name="T12" fmla="*/ 18 w 44"/>
                <a:gd name="T13" fmla="*/ 3 h 50"/>
                <a:gd name="T14" fmla="*/ 22 w 44"/>
                <a:gd name="T15" fmla="*/ 2 h 50"/>
                <a:gd name="T16" fmla="*/ 27 w 44"/>
                <a:gd name="T17" fmla="*/ 0 h 50"/>
                <a:gd name="T18" fmla="*/ 27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40 w 44"/>
                <a:gd name="T25" fmla="*/ 6 h 50"/>
                <a:gd name="T26" fmla="*/ 44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7 w 44"/>
                <a:gd name="T45" fmla="*/ 12 h 50"/>
                <a:gd name="T46" fmla="*/ 24 w 44"/>
                <a:gd name="T47" fmla="*/ 11 h 50"/>
                <a:gd name="T48" fmla="*/ 24 w 44"/>
                <a:gd name="T49" fmla="*/ 11 h 50"/>
                <a:gd name="T50" fmla="*/ 19 w 44"/>
                <a:gd name="T51" fmla="*/ 12 h 50"/>
                <a:gd name="T52" fmla="*/ 15 w 44"/>
                <a:gd name="T53" fmla="*/ 15 h 50"/>
                <a:gd name="T54" fmla="*/ 13 w 44"/>
                <a:gd name="T55" fmla="*/ 20 h 50"/>
                <a:gd name="T56" fmla="*/ 12 w 44"/>
                <a:gd name="T57" fmla="*/ 24 h 50"/>
                <a:gd name="T58" fmla="*/ 12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0" y="6"/>
                  </a:lnTo>
                  <a:lnTo>
                    <a:pt x="44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4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0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7" name="Freeform 1248"/>
            <p:cNvSpPr>
              <a:spLocks/>
            </p:cNvSpPr>
            <p:nvPr/>
          </p:nvSpPr>
          <p:spPr bwMode="auto">
            <a:xfrm>
              <a:off x="4380" y="3983"/>
              <a:ext cx="48" cy="73"/>
            </a:xfrm>
            <a:custGeom>
              <a:avLst/>
              <a:gdLst>
                <a:gd name="T0" fmla="*/ 0 w 49"/>
                <a:gd name="T1" fmla="*/ 0 h 72"/>
                <a:gd name="T2" fmla="*/ 24 w 49"/>
                <a:gd name="T3" fmla="*/ 0 h 72"/>
                <a:gd name="T4" fmla="*/ 24 w 49"/>
                <a:gd name="T5" fmla="*/ 12 h 72"/>
                <a:gd name="T6" fmla="*/ 12 w 49"/>
                <a:gd name="T7" fmla="*/ 12 h 72"/>
                <a:gd name="T8" fmla="*/ 12 w 49"/>
                <a:gd name="T9" fmla="*/ 30 h 72"/>
                <a:gd name="T10" fmla="*/ 24 w 49"/>
                <a:gd name="T11" fmla="*/ 30 h 72"/>
                <a:gd name="T12" fmla="*/ 24 w 49"/>
                <a:gd name="T13" fmla="*/ 67 h 72"/>
                <a:gd name="T14" fmla="*/ 12 w 49"/>
                <a:gd name="T15" fmla="*/ 67 h 72"/>
                <a:gd name="T16" fmla="*/ 12 w 49"/>
                <a:gd name="T17" fmla="*/ 86 h 72"/>
                <a:gd name="T18" fmla="*/ 24 w 49"/>
                <a:gd name="T19" fmla="*/ 86 h 72"/>
                <a:gd name="T20" fmla="*/ 24 w 49"/>
                <a:gd name="T21" fmla="*/ 97 h 72"/>
                <a:gd name="T22" fmla="*/ 0 w 49"/>
                <a:gd name="T23" fmla="*/ 97 h 72"/>
                <a:gd name="T24" fmla="*/ 0 w 49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72">
                  <a:moveTo>
                    <a:pt x="0" y="0"/>
                  </a:moveTo>
                  <a:lnTo>
                    <a:pt x="47" y="0"/>
                  </a:lnTo>
                  <a:lnTo>
                    <a:pt x="47" y="12"/>
                  </a:lnTo>
                  <a:lnTo>
                    <a:pt x="12" y="12"/>
                  </a:lnTo>
                  <a:lnTo>
                    <a:pt x="12" y="30"/>
                  </a:lnTo>
                  <a:lnTo>
                    <a:pt x="46" y="30"/>
                  </a:lnTo>
                  <a:lnTo>
                    <a:pt x="46" y="42"/>
                  </a:lnTo>
                  <a:lnTo>
                    <a:pt x="12" y="42"/>
                  </a:lnTo>
                  <a:lnTo>
                    <a:pt x="12" y="61"/>
                  </a:lnTo>
                  <a:lnTo>
                    <a:pt x="49" y="61"/>
                  </a:lnTo>
                  <a:lnTo>
                    <a:pt x="49" y="72"/>
                  </a:lnTo>
                  <a:lnTo>
                    <a:pt x="0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8" name="Freeform 1249"/>
            <p:cNvSpPr>
              <a:spLocks/>
            </p:cNvSpPr>
            <p:nvPr/>
          </p:nvSpPr>
          <p:spPr bwMode="auto">
            <a:xfrm>
              <a:off x="4439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5 w 44"/>
                <a:gd name="T11" fmla="*/ 6 h 50"/>
                <a:gd name="T12" fmla="*/ 18 w 44"/>
                <a:gd name="T13" fmla="*/ 3 h 50"/>
                <a:gd name="T14" fmla="*/ 22 w 44"/>
                <a:gd name="T15" fmla="*/ 2 h 50"/>
                <a:gd name="T16" fmla="*/ 26 w 44"/>
                <a:gd name="T17" fmla="*/ 0 h 50"/>
                <a:gd name="T18" fmla="*/ 26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41 w 44"/>
                <a:gd name="T25" fmla="*/ 6 h 50"/>
                <a:gd name="T26" fmla="*/ 44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6 w 44"/>
                <a:gd name="T45" fmla="*/ 12 h 50"/>
                <a:gd name="T46" fmla="*/ 24 w 44"/>
                <a:gd name="T47" fmla="*/ 11 h 50"/>
                <a:gd name="T48" fmla="*/ 24 w 44"/>
                <a:gd name="T49" fmla="*/ 11 h 50"/>
                <a:gd name="T50" fmla="*/ 19 w 44"/>
                <a:gd name="T51" fmla="*/ 12 h 50"/>
                <a:gd name="T52" fmla="*/ 15 w 44"/>
                <a:gd name="T53" fmla="*/ 15 h 50"/>
                <a:gd name="T54" fmla="*/ 13 w 44"/>
                <a:gd name="T55" fmla="*/ 20 h 50"/>
                <a:gd name="T56" fmla="*/ 13 w 44"/>
                <a:gd name="T57" fmla="*/ 24 h 50"/>
                <a:gd name="T58" fmla="*/ 13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1" y="6"/>
                  </a:lnTo>
                  <a:lnTo>
                    <a:pt x="44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13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9" name="Freeform 1250"/>
            <p:cNvSpPr>
              <a:spLocks/>
            </p:cNvSpPr>
            <p:nvPr/>
          </p:nvSpPr>
          <p:spPr bwMode="auto">
            <a:xfrm>
              <a:off x="4488" y="4007"/>
              <a:ext cx="51" cy="48"/>
            </a:xfrm>
            <a:custGeom>
              <a:avLst/>
              <a:gdLst>
                <a:gd name="T0" fmla="*/ 0 w 51"/>
                <a:gd name="T1" fmla="*/ 0 h 48"/>
                <a:gd name="T2" fmla="*/ 13 w 51"/>
                <a:gd name="T3" fmla="*/ 0 h 48"/>
                <a:gd name="T4" fmla="*/ 26 w 51"/>
                <a:gd name="T5" fmla="*/ 34 h 48"/>
                <a:gd name="T6" fmla="*/ 26 w 51"/>
                <a:gd name="T7" fmla="*/ 34 h 48"/>
                <a:gd name="T8" fmla="*/ 39 w 51"/>
                <a:gd name="T9" fmla="*/ 0 h 48"/>
                <a:gd name="T10" fmla="*/ 51 w 51"/>
                <a:gd name="T11" fmla="*/ 0 h 48"/>
                <a:gd name="T12" fmla="*/ 32 w 51"/>
                <a:gd name="T13" fmla="*/ 48 h 48"/>
                <a:gd name="T14" fmla="*/ 20 w 51"/>
                <a:gd name="T15" fmla="*/ 48 h 48"/>
                <a:gd name="T16" fmla="*/ 0 w 51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" h="48">
                  <a:moveTo>
                    <a:pt x="0" y="0"/>
                  </a:moveTo>
                  <a:lnTo>
                    <a:pt x="13" y="0"/>
                  </a:lnTo>
                  <a:lnTo>
                    <a:pt x="26" y="3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32" y="48"/>
                  </a:lnTo>
                  <a:lnTo>
                    <a:pt x="2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0" name="Freeform 1251"/>
            <p:cNvSpPr>
              <a:spLocks noEditPoints="1"/>
            </p:cNvSpPr>
            <p:nvPr/>
          </p:nvSpPr>
          <p:spPr bwMode="auto">
            <a:xfrm>
              <a:off x="4545" y="3983"/>
              <a:ext cx="14" cy="73"/>
            </a:xfrm>
            <a:custGeom>
              <a:avLst/>
              <a:gdLst>
                <a:gd name="T0" fmla="*/ 7 w 15"/>
                <a:gd name="T1" fmla="*/ 0 h 72"/>
                <a:gd name="T2" fmla="*/ 7 w 15"/>
                <a:gd name="T3" fmla="*/ 0 h 72"/>
                <a:gd name="T4" fmla="*/ 7 w 15"/>
                <a:gd name="T5" fmla="*/ 0 h 72"/>
                <a:gd name="T6" fmla="*/ 7 w 15"/>
                <a:gd name="T7" fmla="*/ 2 h 72"/>
                <a:gd name="T8" fmla="*/ 7 w 15"/>
                <a:gd name="T9" fmla="*/ 5 h 72"/>
                <a:gd name="T10" fmla="*/ 7 w 15"/>
                <a:gd name="T11" fmla="*/ 8 h 72"/>
                <a:gd name="T12" fmla="*/ 7 w 15"/>
                <a:gd name="T13" fmla="*/ 8 h 72"/>
                <a:gd name="T14" fmla="*/ 7 w 15"/>
                <a:gd name="T15" fmla="*/ 11 h 72"/>
                <a:gd name="T16" fmla="*/ 7 w 15"/>
                <a:gd name="T17" fmla="*/ 12 h 72"/>
                <a:gd name="T18" fmla="*/ 7 w 15"/>
                <a:gd name="T19" fmla="*/ 14 h 72"/>
                <a:gd name="T20" fmla="*/ 7 w 15"/>
                <a:gd name="T21" fmla="*/ 15 h 72"/>
                <a:gd name="T22" fmla="*/ 7 w 15"/>
                <a:gd name="T23" fmla="*/ 15 h 72"/>
                <a:gd name="T24" fmla="*/ 4 w 15"/>
                <a:gd name="T25" fmla="*/ 14 h 72"/>
                <a:gd name="T26" fmla="*/ 1 w 15"/>
                <a:gd name="T27" fmla="*/ 12 h 72"/>
                <a:gd name="T28" fmla="*/ 0 w 15"/>
                <a:gd name="T29" fmla="*/ 11 h 72"/>
                <a:gd name="T30" fmla="*/ 0 w 15"/>
                <a:gd name="T31" fmla="*/ 8 h 72"/>
                <a:gd name="T32" fmla="*/ 0 w 15"/>
                <a:gd name="T33" fmla="*/ 8 h 72"/>
                <a:gd name="T34" fmla="*/ 0 w 15"/>
                <a:gd name="T35" fmla="*/ 5 h 72"/>
                <a:gd name="T36" fmla="*/ 1 w 15"/>
                <a:gd name="T37" fmla="*/ 2 h 72"/>
                <a:gd name="T38" fmla="*/ 4 w 15"/>
                <a:gd name="T39" fmla="*/ 0 h 72"/>
                <a:gd name="T40" fmla="*/ 7 w 15"/>
                <a:gd name="T41" fmla="*/ 0 h 72"/>
                <a:gd name="T42" fmla="*/ 1 w 15"/>
                <a:gd name="T43" fmla="*/ 24 h 72"/>
                <a:gd name="T44" fmla="*/ 7 w 15"/>
                <a:gd name="T45" fmla="*/ 24 h 72"/>
                <a:gd name="T46" fmla="*/ 7 w 15"/>
                <a:gd name="T47" fmla="*/ 97 h 72"/>
                <a:gd name="T48" fmla="*/ 1 w 15"/>
                <a:gd name="T49" fmla="*/ 97 h 72"/>
                <a:gd name="T50" fmla="*/ 1 w 15"/>
                <a:gd name="T51" fmla="*/ 24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" h="72">
                  <a:moveTo>
                    <a:pt x="7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5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2"/>
                  </a:lnTo>
                  <a:lnTo>
                    <a:pt x="10" y="14"/>
                  </a:lnTo>
                  <a:lnTo>
                    <a:pt x="7" y="15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  <a:close/>
                  <a:moveTo>
                    <a:pt x="1" y="24"/>
                  </a:moveTo>
                  <a:lnTo>
                    <a:pt x="13" y="24"/>
                  </a:lnTo>
                  <a:lnTo>
                    <a:pt x="13" y="72"/>
                  </a:lnTo>
                  <a:lnTo>
                    <a:pt x="1" y="72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1" name="Freeform 1252"/>
            <p:cNvSpPr>
              <a:spLocks/>
            </p:cNvSpPr>
            <p:nvPr/>
          </p:nvSpPr>
          <p:spPr bwMode="auto">
            <a:xfrm>
              <a:off x="4545" y="3983"/>
              <a:ext cx="14" cy="15"/>
            </a:xfrm>
            <a:custGeom>
              <a:avLst/>
              <a:gdLst>
                <a:gd name="T0" fmla="*/ 7 w 15"/>
                <a:gd name="T1" fmla="*/ 0 h 15"/>
                <a:gd name="T2" fmla="*/ 7 w 15"/>
                <a:gd name="T3" fmla="*/ 0 h 15"/>
                <a:gd name="T4" fmla="*/ 7 w 15"/>
                <a:gd name="T5" fmla="*/ 0 h 15"/>
                <a:gd name="T6" fmla="*/ 7 w 15"/>
                <a:gd name="T7" fmla="*/ 2 h 15"/>
                <a:gd name="T8" fmla="*/ 7 w 15"/>
                <a:gd name="T9" fmla="*/ 5 h 15"/>
                <a:gd name="T10" fmla="*/ 7 w 15"/>
                <a:gd name="T11" fmla="*/ 8 h 15"/>
                <a:gd name="T12" fmla="*/ 7 w 15"/>
                <a:gd name="T13" fmla="*/ 8 h 15"/>
                <a:gd name="T14" fmla="*/ 7 w 15"/>
                <a:gd name="T15" fmla="*/ 11 h 15"/>
                <a:gd name="T16" fmla="*/ 7 w 15"/>
                <a:gd name="T17" fmla="*/ 12 h 15"/>
                <a:gd name="T18" fmla="*/ 7 w 15"/>
                <a:gd name="T19" fmla="*/ 14 h 15"/>
                <a:gd name="T20" fmla="*/ 7 w 15"/>
                <a:gd name="T21" fmla="*/ 15 h 15"/>
                <a:gd name="T22" fmla="*/ 7 w 15"/>
                <a:gd name="T23" fmla="*/ 15 h 15"/>
                <a:gd name="T24" fmla="*/ 4 w 15"/>
                <a:gd name="T25" fmla="*/ 14 h 15"/>
                <a:gd name="T26" fmla="*/ 1 w 15"/>
                <a:gd name="T27" fmla="*/ 12 h 15"/>
                <a:gd name="T28" fmla="*/ 0 w 15"/>
                <a:gd name="T29" fmla="*/ 11 h 15"/>
                <a:gd name="T30" fmla="*/ 0 w 15"/>
                <a:gd name="T31" fmla="*/ 8 h 15"/>
                <a:gd name="T32" fmla="*/ 0 w 15"/>
                <a:gd name="T33" fmla="*/ 8 h 15"/>
                <a:gd name="T34" fmla="*/ 0 w 15"/>
                <a:gd name="T35" fmla="*/ 5 h 15"/>
                <a:gd name="T36" fmla="*/ 1 w 15"/>
                <a:gd name="T37" fmla="*/ 2 h 15"/>
                <a:gd name="T38" fmla="*/ 4 w 15"/>
                <a:gd name="T39" fmla="*/ 0 h 15"/>
                <a:gd name="T40" fmla="*/ 7 w 15"/>
                <a:gd name="T41" fmla="*/ 0 h 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5"/>
                  </a:lnTo>
                  <a:lnTo>
                    <a:pt x="15" y="8"/>
                  </a:lnTo>
                  <a:lnTo>
                    <a:pt x="15" y="11"/>
                  </a:lnTo>
                  <a:lnTo>
                    <a:pt x="13" y="12"/>
                  </a:lnTo>
                  <a:lnTo>
                    <a:pt x="10" y="14"/>
                  </a:lnTo>
                  <a:lnTo>
                    <a:pt x="7" y="15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2" name="Rectangle 1253"/>
            <p:cNvSpPr>
              <a:spLocks noChangeArrowheads="1"/>
            </p:cNvSpPr>
            <p:nvPr/>
          </p:nvSpPr>
          <p:spPr bwMode="auto">
            <a:xfrm>
              <a:off x="4546" y="4007"/>
              <a:ext cx="11" cy="48"/>
            </a:xfrm>
            <a:prstGeom prst="rect">
              <a:avLst/>
            </a:pr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3" name="Freeform 1254"/>
            <p:cNvSpPr>
              <a:spLocks/>
            </p:cNvSpPr>
            <p:nvPr/>
          </p:nvSpPr>
          <p:spPr bwMode="auto">
            <a:xfrm>
              <a:off x="4571" y="4005"/>
              <a:ext cx="31" cy="50"/>
            </a:xfrm>
            <a:custGeom>
              <a:avLst/>
              <a:gdLst>
                <a:gd name="T0" fmla="*/ 0 w 31"/>
                <a:gd name="T1" fmla="*/ 2 h 50"/>
                <a:gd name="T2" fmla="*/ 12 w 31"/>
                <a:gd name="T3" fmla="*/ 2 h 50"/>
                <a:gd name="T4" fmla="*/ 12 w 31"/>
                <a:gd name="T5" fmla="*/ 9 h 50"/>
                <a:gd name="T6" fmla="*/ 14 w 31"/>
                <a:gd name="T7" fmla="*/ 9 h 50"/>
                <a:gd name="T8" fmla="*/ 14 w 31"/>
                <a:gd name="T9" fmla="*/ 9 h 50"/>
                <a:gd name="T10" fmla="*/ 15 w 31"/>
                <a:gd name="T11" fmla="*/ 6 h 50"/>
                <a:gd name="T12" fmla="*/ 18 w 31"/>
                <a:gd name="T13" fmla="*/ 3 h 50"/>
                <a:gd name="T14" fmla="*/ 22 w 31"/>
                <a:gd name="T15" fmla="*/ 2 h 50"/>
                <a:gd name="T16" fmla="*/ 27 w 31"/>
                <a:gd name="T17" fmla="*/ 0 h 50"/>
                <a:gd name="T18" fmla="*/ 27 w 31"/>
                <a:gd name="T19" fmla="*/ 0 h 50"/>
                <a:gd name="T20" fmla="*/ 31 w 31"/>
                <a:gd name="T21" fmla="*/ 2 h 50"/>
                <a:gd name="T22" fmla="*/ 31 w 31"/>
                <a:gd name="T23" fmla="*/ 12 h 50"/>
                <a:gd name="T24" fmla="*/ 31 w 31"/>
                <a:gd name="T25" fmla="*/ 12 h 50"/>
                <a:gd name="T26" fmla="*/ 25 w 31"/>
                <a:gd name="T27" fmla="*/ 12 h 50"/>
                <a:gd name="T28" fmla="*/ 25 w 31"/>
                <a:gd name="T29" fmla="*/ 12 h 50"/>
                <a:gd name="T30" fmla="*/ 22 w 31"/>
                <a:gd name="T31" fmla="*/ 12 h 50"/>
                <a:gd name="T32" fmla="*/ 19 w 31"/>
                <a:gd name="T33" fmla="*/ 14 h 50"/>
                <a:gd name="T34" fmla="*/ 15 w 31"/>
                <a:gd name="T35" fmla="*/ 17 h 50"/>
                <a:gd name="T36" fmla="*/ 14 w 31"/>
                <a:gd name="T37" fmla="*/ 21 h 50"/>
                <a:gd name="T38" fmla="*/ 12 w 31"/>
                <a:gd name="T39" fmla="*/ 24 h 50"/>
                <a:gd name="T40" fmla="*/ 12 w 31"/>
                <a:gd name="T41" fmla="*/ 50 h 50"/>
                <a:gd name="T42" fmla="*/ 0 w 31"/>
                <a:gd name="T43" fmla="*/ 50 h 50"/>
                <a:gd name="T44" fmla="*/ 0 w 31"/>
                <a:gd name="T45" fmla="*/ 2 h 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1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1" y="12"/>
                  </a:lnTo>
                  <a:lnTo>
                    <a:pt x="25" y="12"/>
                  </a:lnTo>
                  <a:lnTo>
                    <a:pt x="22" y="12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14" y="21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4" name="Freeform 1255"/>
            <p:cNvSpPr>
              <a:spLocks noEditPoints="1"/>
            </p:cNvSpPr>
            <p:nvPr/>
          </p:nvSpPr>
          <p:spPr bwMode="auto">
            <a:xfrm>
              <a:off x="4605" y="4005"/>
              <a:ext cx="53" cy="50"/>
            </a:xfrm>
            <a:custGeom>
              <a:avLst/>
              <a:gdLst>
                <a:gd name="T0" fmla="*/ 27 w 53"/>
                <a:gd name="T1" fmla="*/ 40 h 50"/>
                <a:gd name="T2" fmla="*/ 27 w 53"/>
                <a:gd name="T3" fmla="*/ 40 h 50"/>
                <a:gd name="T4" fmla="*/ 32 w 53"/>
                <a:gd name="T5" fmla="*/ 39 h 50"/>
                <a:gd name="T6" fmla="*/ 37 w 53"/>
                <a:gd name="T7" fmla="*/ 36 h 50"/>
                <a:gd name="T8" fmla="*/ 40 w 53"/>
                <a:gd name="T9" fmla="*/ 31 h 50"/>
                <a:gd name="T10" fmla="*/ 41 w 53"/>
                <a:gd name="T11" fmla="*/ 25 h 50"/>
                <a:gd name="T12" fmla="*/ 41 w 53"/>
                <a:gd name="T13" fmla="*/ 25 h 50"/>
                <a:gd name="T14" fmla="*/ 40 w 53"/>
                <a:gd name="T15" fmla="*/ 21 h 50"/>
                <a:gd name="T16" fmla="*/ 37 w 53"/>
                <a:gd name="T17" fmla="*/ 15 h 50"/>
                <a:gd name="T18" fmla="*/ 32 w 53"/>
                <a:gd name="T19" fmla="*/ 12 h 50"/>
                <a:gd name="T20" fmla="*/ 27 w 53"/>
                <a:gd name="T21" fmla="*/ 11 h 50"/>
                <a:gd name="T22" fmla="*/ 27 w 53"/>
                <a:gd name="T23" fmla="*/ 11 h 50"/>
                <a:gd name="T24" fmla="*/ 21 w 53"/>
                <a:gd name="T25" fmla="*/ 12 h 50"/>
                <a:gd name="T26" fmla="*/ 16 w 53"/>
                <a:gd name="T27" fmla="*/ 15 h 50"/>
                <a:gd name="T28" fmla="*/ 13 w 53"/>
                <a:gd name="T29" fmla="*/ 21 h 50"/>
                <a:gd name="T30" fmla="*/ 13 w 53"/>
                <a:gd name="T31" fmla="*/ 25 h 50"/>
                <a:gd name="T32" fmla="*/ 13 w 53"/>
                <a:gd name="T33" fmla="*/ 25 h 50"/>
                <a:gd name="T34" fmla="*/ 13 w 53"/>
                <a:gd name="T35" fmla="*/ 31 h 50"/>
                <a:gd name="T36" fmla="*/ 16 w 53"/>
                <a:gd name="T37" fmla="*/ 36 h 50"/>
                <a:gd name="T38" fmla="*/ 21 w 53"/>
                <a:gd name="T39" fmla="*/ 39 h 50"/>
                <a:gd name="T40" fmla="*/ 27 w 53"/>
                <a:gd name="T41" fmla="*/ 40 h 50"/>
                <a:gd name="T42" fmla="*/ 27 w 53"/>
                <a:gd name="T43" fmla="*/ 0 h 50"/>
                <a:gd name="T44" fmla="*/ 27 w 53"/>
                <a:gd name="T45" fmla="*/ 0 h 50"/>
                <a:gd name="T46" fmla="*/ 32 w 53"/>
                <a:gd name="T47" fmla="*/ 0 h 50"/>
                <a:gd name="T48" fmla="*/ 37 w 53"/>
                <a:gd name="T49" fmla="*/ 2 h 50"/>
                <a:gd name="T50" fmla="*/ 41 w 53"/>
                <a:gd name="T51" fmla="*/ 5 h 50"/>
                <a:gd name="T52" fmla="*/ 46 w 53"/>
                <a:gd name="T53" fmla="*/ 8 h 50"/>
                <a:gd name="T54" fmla="*/ 49 w 53"/>
                <a:gd name="T55" fmla="*/ 11 h 50"/>
                <a:gd name="T56" fmla="*/ 52 w 53"/>
                <a:gd name="T57" fmla="*/ 15 h 50"/>
                <a:gd name="T58" fmla="*/ 53 w 53"/>
                <a:gd name="T59" fmla="*/ 21 h 50"/>
                <a:gd name="T60" fmla="*/ 53 w 53"/>
                <a:gd name="T61" fmla="*/ 25 h 50"/>
                <a:gd name="T62" fmla="*/ 53 w 53"/>
                <a:gd name="T63" fmla="*/ 25 h 50"/>
                <a:gd name="T64" fmla="*/ 53 w 53"/>
                <a:gd name="T65" fmla="*/ 31 h 50"/>
                <a:gd name="T66" fmla="*/ 52 w 53"/>
                <a:gd name="T67" fmla="*/ 36 h 50"/>
                <a:gd name="T68" fmla="*/ 49 w 53"/>
                <a:gd name="T69" fmla="*/ 40 h 50"/>
                <a:gd name="T70" fmla="*/ 46 w 53"/>
                <a:gd name="T71" fmla="*/ 45 h 50"/>
                <a:gd name="T72" fmla="*/ 41 w 53"/>
                <a:gd name="T73" fmla="*/ 47 h 50"/>
                <a:gd name="T74" fmla="*/ 37 w 53"/>
                <a:gd name="T75" fmla="*/ 49 h 50"/>
                <a:gd name="T76" fmla="*/ 32 w 53"/>
                <a:gd name="T77" fmla="*/ 50 h 50"/>
                <a:gd name="T78" fmla="*/ 27 w 53"/>
                <a:gd name="T79" fmla="*/ 50 h 50"/>
                <a:gd name="T80" fmla="*/ 27 w 53"/>
                <a:gd name="T81" fmla="*/ 50 h 50"/>
                <a:gd name="T82" fmla="*/ 22 w 53"/>
                <a:gd name="T83" fmla="*/ 50 h 50"/>
                <a:gd name="T84" fmla="*/ 16 w 53"/>
                <a:gd name="T85" fmla="*/ 49 h 50"/>
                <a:gd name="T86" fmla="*/ 12 w 53"/>
                <a:gd name="T87" fmla="*/ 47 h 50"/>
                <a:gd name="T88" fmla="*/ 9 w 53"/>
                <a:gd name="T89" fmla="*/ 45 h 50"/>
                <a:gd name="T90" fmla="*/ 4 w 53"/>
                <a:gd name="T91" fmla="*/ 40 h 50"/>
                <a:gd name="T92" fmla="*/ 3 w 53"/>
                <a:gd name="T93" fmla="*/ 36 h 50"/>
                <a:gd name="T94" fmla="*/ 2 w 53"/>
                <a:gd name="T95" fmla="*/ 31 h 50"/>
                <a:gd name="T96" fmla="*/ 0 w 53"/>
                <a:gd name="T97" fmla="*/ 25 h 50"/>
                <a:gd name="T98" fmla="*/ 0 w 53"/>
                <a:gd name="T99" fmla="*/ 25 h 50"/>
                <a:gd name="T100" fmla="*/ 2 w 53"/>
                <a:gd name="T101" fmla="*/ 21 h 50"/>
                <a:gd name="T102" fmla="*/ 3 w 53"/>
                <a:gd name="T103" fmla="*/ 15 h 50"/>
                <a:gd name="T104" fmla="*/ 4 w 53"/>
                <a:gd name="T105" fmla="*/ 11 h 50"/>
                <a:gd name="T106" fmla="*/ 9 w 53"/>
                <a:gd name="T107" fmla="*/ 8 h 50"/>
                <a:gd name="T108" fmla="*/ 12 w 53"/>
                <a:gd name="T109" fmla="*/ 5 h 50"/>
                <a:gd name="T110" fmla="*/ 16 w 53"/>
                <a:gd name="T111" fmla="*/ 2 h 50"/>
                <a:gd name="T112" fmla="*/ 22 w 53"/>
                <a:gd name="T113" fmla="*/ 0 h 50"/>
                <a:gd name="T114" fmla="*/ 27 w 53"/>
                <a:gd name="T115" fmla="*/ 0 h 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3" h="50">
                  <a:moveTo>
                    <a:pt x="27" y="40"/>
                  </a:moveTo>
                  <a:lnTo>
                    <a:pt x="27" y="40"/>
                  </a:lnTo>
                  <a:lnTo>
                    <a:pt x="32" y="39"/>
                  </a:lnTo>
                  <a:lnTo>
                    <a:pt x="37" y="36"/>
                  </a:lnTo>
                  <a:lnTo>
                    <a:pt x="40" y="31"/>
                  </a:lnTo>
                  <a:lnTo>
                    <a:pt x="41" y="25"/>
                  </a:lnTo>
                  <a:lnTo>
                    <a:pt x="40" y="21"/>
                  </a:lnTo>
                  <a:lnTo>
                    <a:pt x="37" y="15"/>
                  </a:lnTo>
                  <a:lnTo>
                    <a:pt x="32" y="12"/>
                  </a:lnTo>
                  <a:lnTo>
                    <a:pt x="27" y="11"/>
                  </a:lnTo>
                  <a:lnTo>
                    <a:pt x="21" y="12"/>
                  </a:lnTo>
                  <a:lnTo>
                    <a:pt x="16" y="15"/>
                  </a:lnTo>
                  <a:lnTo>
                    <a:pt x="13" y="21"/>
                  </a:lnTo>
                  <a:lnTo>
                    <a:pt x="13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1" y="39"/>
                  </a:lnTo>
                  <a:lnTo>
                    <a:pt x="27" y="40"/>
                  </a:lnTo>
                  <a:close/>
                  <a:moveTo>
                    <a:pt x="27" y="0"/>
                  </a:moveTo>
                  <a:lnTo>
                    <a:pt x="27" y="0"/>
                  </a:lnTo>
                  <a:lnTo>
                    <a:pt x="32" y="0"/>
                  </a:lnTo>
                  <a:lnTo>
                    <a:pt x="37" y="2"/>
                  </a:lnTo>
                  <a:lnTo>
                    <a:pt x="41" y="5"/>
                  </a:lnTo>
                  <a:lnTo>
                    <a:pt x="46" y="8"/>
                  </a:lnTo>
                  <a:lnTo>
                    <a:pt x="49" y="11"/>
                  </a:lnTo>
                  <a:lnTo>
                    <a:pt x="52" y="15"/>
                  </a:lnTo>
                  <a:lnTo>
                    <a:pt x="53" y="21"/>
                  </a:lnTo>
                  <a:lnTo>
                    <a:pt x="53" y="25"/>
                  </a:lnTo>
                  <a:lnTo>
                    <a:pt x="53" y="31"/>
                  </a:lnTo>
                  <a:lnTo>
                    <a:pt x="52" y="36"/>
                  </a:lnTo>
                  <a:lnTo>
                    <a:pt x="49" y="40"/>
                  </a:lnTo>
                  <a:lnTo>
                    <a:pt x="46" y="45"/>
                  </a:lnTo>
                  <a:lnTo>
                    <a:pt x="41" y="47"/>
                  </a:lnTo>
                  <a:lnTo>
                    <a:pt x="37" y="49"/>
                  </a:lnTo>
                  <a:lnTo>
                    <a:pt x="32" y="50"/>
                  </a:lnTo>
                  <a:lnTo>
                    <a:pt x="27" y="50"/>
                  </a:lnTo>
                  <a:lnTo>
                    <a:pt x="22" y="50"/>
                  </a:lnTo>
                  <a:lnTo>
                    <a:pt x="16" y="49"/>
                  </a:lnTo>
                  <a:lnTo>
                    <a:pt x="12" y="47"/>
                  </a:lnTo>
                  <a:lnTo>
                    <a:pt x="9" y="45"/>
                  </a:lnTo>
                  <a:lnTo>
                    <a:pt x="4" y="40"/>
                  </a:lnTo>
                  <a:lnTo>
                    <a:pt x="3" y="36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9" y="8"/>
                  </a:lnTo>
                  <a:lnTo>
                    <a:pt x="12" y="5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5" name="Freeform 1256"/>
            <p:cNvSpPr>
              <a:spLocks/>
            </p:cNvSpPr>
            <p:nvPr/>
          </p:nvSpPr>
          <p:spPr bwMode="auto">
            <a:xfrm>
              <a:off x="4667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3 w 44"/>
                <a:gd name="T11" fmla="*/ 6 h 50"/>
                <a:gd name="T12" fmla="*/ 16 w 44"/>
                <a:gd name="T13" fmla="*/ 3 h 50"/>
                <a:gd name="T14" fmla="*/ 20 w 44"/>
                <a:gd name="T15" fmla="*/ 2 h 50"/>
                <a:gd name="T16" fmla="*/ 26 w 44"/>
                <a:gd name="T17" fmla="*/ 0 h 50"/>
                <a:gd name="T18" fmla="*/ 26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39 w 44"/>
                <a:gd name="T25" fmla="*/ 6 h 50"/>
                <a:gd name="T26" fmla="*/ 42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6 w 44"/>
                <a:gd name="T45" fmla="*/ 12 h 50"/>
                <a:gd name="T46" fmla="*/ 23 w 44"/>
                <a:gd name="T47" fmla="*/ 11 h 50"/>
                <a:gd name="T48" fmla="*/ 23 w 44"/>
                <a:gd name="T49" fmla="*/ 11 h 50"/>
                <a:gd name="T50" fmla="*/ 17 w 44"/>
                <a:gd name="T51" fmla="*/ 12 h 50"/>
                <a:gd name="T52" fmla="*/ 14 w 44"/>
                <a:gd name="T53" fmla="*/ 15 h 50"/>
                <a:gd name="T54" fmla="*/ 13 w 44"/>
                <a:gd name="T55" fmla="*/ 20 h 50"/>
                <a:gd name="T56" fmla="*/ 12 w 44"/>
                <a:gd name="T57" fmla="*/ 24 h 50"/>
                <a:gd name="T58" fmla="*/ 12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39" y="6"/>
                  </a:lnTo>
                  <a:lnTo>
                    <a:pt x="42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3" y="11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3" y="20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6" name="Freeform 1257"/>
            <p:cNvSpPr>
              <a:spLocks/>
            </p:cNvSpPr>
            <p:nvPr/>
          </p:nvSpPr>
          <p:spPr bwMode="auto">
            <a:xfrm>
              <a:off x="4724" y="4005"/>
              <a:ext cx="74" cy="50"/>
            </a:xfrm>
            <a:custGeom>
              <a:avLst/>
              <a:gdLst>
                <a:gd name="T0" fmla="*/ 0 w 74"/>
                <a:gd name="T1" fmla="*/ 2 h 50"/>
                <a:gd name="T2" fmla="*/ 10 w 74"/>
                <a:gd name="T3" fmla="*/ 2 h 50"/>
                <a:gd name="T4" fmla="*/ 10 w 74"/>
                <a:gd name="T5" fmla="*/ 9 h 50"/>
                <a:gd name="T6" fmla="*/ 10 w 74"/>
                <a:gd name="T7" fmla="*/ 9 h 50"/>
                <a:gd name="T8" fmla="*/ 10 w 74"/>
                <a:gd name="T9" fmla="*/ 9 h 50"/>
                <a:gd name="T10" fmla="*/ 13 w 74"/>
                <a:gd name="T11" fmla="*/ 6 h 50"/>
                <a:gd name="T12" fmla="*/ 16 w 74"/>
                <a:gd name="T13" fmla="*/ 3 h 50"/>
                <a:gd name="T14" fmla="*/ 21 w 74"/>
                <a:gd name="T15" fmla="*/ 2 h 50"/>
                <a:gd name="T16" fmla="*/ 25 w 74"/>
                <a:gd name="T17" fmla="*/ 0 h 50"/>
                <a:gd name="T18" fmla="*/ 25 w 74"/>
                <a:gd name="T19" fmla="*/ 0 h 50"/>
                <a:gd name="T20" fmla="*/ 31 w 74"/>
                <a:gd name="T21" fmla="*/ 0 h 50"/>
                <a:gd name="T22" fmla="*/ 35 w 74"/>
                <a:gd name="T23" fmla="*/ 3 h 50"/>
                <a:gd name="T24" fmla="*/ 38 w 74"/>
                <a:gd name="T25" fmla="*/ 5 h 50"/>
                <a:gd name="T26" fmla="*/ 41 w 74"/>
                <a:gd name="T27" fmla="*/ 9 h 50"/>
                <a:gd name="T28" fmla="*/ 41 w 74"/>
                <a:gd name="T29" fmla="*/ 9 h 50"/>
                <a:gd name="T30" fmla="*/ 44 w 74"/>
                <a:gd name="T31" fmla="*/ 5 h 50"/>
                <a:gd name="T32" fmla="*/ 47 w 74"/>
                <a:gd name="T33" fmla="*/ 3 h 50"/>
                <a:gd name="T34" fmla="*/ 52 w 74"/>
                <a:gd name="T35" fmla="*/ 0 h 50"/>
                <a:gd name="T36" fmla="*/ 56 w 74"/>
                <a:gd name="T37" fmla="*/ 0 h 50"/>
                <a:gd name="T38" fmla="*/ 56 w 74"/>
                <a:gd name="T39" fmla="*/ 0 h 50"/>
                <a:gd name="T40" fmla="*/ 60 w 74"/>
                <a:gd name="T41" fmla="*/ 0 h 50"/>
                <a:gd name="T42" fmla="*/ 65 w 74"/>
                <a:gd name="T43" fmla="*/ 2 h 50"/>
                <a:gd name="T44" fmla="*/ 68 w 74"/>
                <a:gd name="T45" fmla="*/ 3 h 50"/>
                <a:gd name="T46" fmla="*/ 71 w 74"/>
                <a:gd name="T47" fmla="*/ 6 h 50"/>
                <a:gd name="T48" fmla="*/ 74 w 74"/>
                <a:gd name="T49" fmla="*/ 14 h 50"/>
                <a:gd name="T50" fmla="*/ 74 w 74"/>
                <a:gd name="T51" fmla="*/ 21 h 50"/>
                <a:gd name="T52" fmla="*/ 74 w 74"/>
                <a:gd name="T53" fmla="*/ 50 h 50"/>
                <a:gd name="T54" fmla="*/ 62 w 74"/>
                <a:gd name="T55" fmla="*/ 50 h 50"/>
                <a:gd name="T56" fmla="*/ 62 w 74"/>
                <a:gd name="T57" fmla="*/ 22 h 50"/>
                <a:gd name="T58" fmla="*/ 62 w 74"/>
                <a:gd name="T59" fmla="*/ 22 h 50"/>
                <a:gd name="T60" fmla="*/ 62 w 74"/>
                <a:gd name="T61" fmla="*/ 18 h 50"/>
                <a:gd name="T62" fmla="*/ 60 w 74"/>
                <a:gd name="T63" fmla="*/ 15 h 50"/>
                <a:gd name="T64" fmla="*/ 57 w 74"/>
                <a:gd name="T65" fmla="*/ 12 h 50"/>
                <a:gd name="T66" fmla="*/ 53 w 74"/>
                <a:gd name="T67" fmla="*/ 11 h 50"/>
                <a:gd name="T68" fmla="*/ 53 w 74"/>
                <a:gd name="T69" fmla="*/ 11 h 50"/>
                <a:gd name="T70" fmla="*/ 49 w 74"/>
                <a:gd name="T71" fmla="*/ 12 h 50"/>
                <a:gd name="T72" fmla="*/ 46 w 74"/>
                <a:gd name="T73" fmla="*/ 15 h 50"/>
                <a:gd name="T74" fmla="*/ 43 w 74"/>
                <a:gd name="T75" fmla="*/ 20 h 50"/>
                <a:gd name="T76" fmla="*/ 43 w 74"/>
                <a:gd name="T77" fmla="*/ 24 h 50"/>
                <a:gd name="T78" fmla="*/ 43 w 74"/>
                <a:gd name="T79" fmla="*/ 50 h 50"/>
                <a:gd name="T80" fmla="*/ 31 w 74"/>
                <a:gd name="T81" fmla="*/ 50 h 50"/>
                <a:gd name="T82" fmla="*/ 31 w 74"/>
                <a:gd name="T83" fmla="*/ 21 h 50"/>
                <a:gd name="T84" fmla="*/ 31 w 74"/>
                <a:gd name="T85" fmla="*/ 21 h 50"/>
                <a:gd name="T86" fmla="*/ 29 w 74"/>
                <a:gd name="T87" fmla="*/ 17 h 50"/>
                <a:gd name="T88" fmla="*/ 28 w 74"/>
                <a:gd name="T89" fmla="*/ 14 h 50"/>
                <a:gd name="T90" fmla="*/ 27 w 74"/>
                <a:gd name="T91" fmla="*/ 12 h 50"/>
                <a:gd name="T92" fmla="*/ 22 w 74"/>
                <a:gd name="T93" fmla="*/ 11 h 50"/>
                <a:gd name="T94" fmla="*/ 22 w 74"/>
                <a:gd name="T95" fmla="*/ 11 h 50"/>
                <a:gd name="T96" fmla="*/ 18 w 74"/>
                <a:gd name="T97" fmla="*/ 12 h 50"/>
                <a:gd name="T98" fmla="*/ 13 w 74"/>
                <a:gd name="T99" fmla="*/ 15 h 50"/>
                <a:gd name="T100" fmla="*/ 12 w 74"/>
                <a:gd name="T101" fmla="*/ 20 h 50"/>
                <a:gd name="T102" fmla="*/ 12 w 74"/>
                <a:gd name="T103" fmla="*/ 24 h 50"/>
                <a:gd name="T104" fmla="*/ 12 w 74"/>
                <a:gd name="T105" fmla="*/ 50 h 50"/>
                <a:gd name="T106" fmla="*/ 0 w 74"/>
                <a:gd name="T107" fmla="*/ 50 h 50"/>
                <a:gd name="T108" fmla="*/ 0 w 74"/>
                <a:gd name="T109" fmla="*/ 2 h 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4" h="50">
                  <a:moveTo>
                    <a:pt x="0" y="2"/>
                  </a:moveTo>
                  <a:lnTo>
                    <a:pt x="10" y="2"/>
                  </a:lnTo>
                  <a:lnTo>
                    <a:pt x="10" y="9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21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" y="3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5" y="2"/>
                  </a:lnTo>
                  <a:lnTo>
                    <a:pt x="68" y="3"/>
                  </a:lnTo>
                  <a:lnTo>
                    <a:pt x="71" y="6"/>
                  </a:lnTo>
                  <a:lnTo>
                    <a:pt x="74" y="14"/>
                  </a:lnTo>
                  <a:lnTo>
                    <a:pt x="74" y="21"/>
                  </a:lnTo>
                  <a:lnTo>
                    <a:pt x="74" y="50"/>
                  </a:lnTo>
                  <a:lnTo>
                    <a:pt x="62" y="50"/>
                  </a:lnTo>
                  <a:lnTo>
                    <a:pt x="62" y="22"/>
                  </a:lnTo>
                  <a:lnTo>
                    <a:pt x="62" y="18"/>
                  </a:lnTo>
                  <a:lnTo>
                    <a:pt x="60" y="15"/>
                  </a:lnTo>
                  <a:lnTo>
                    <a:pt x="57" y="12"/>
                  </a:lnTo>
                  <a:lnTo>
                    <a:pt x="53" y="11"/>
                  </a:lnTo>
                  <a:lnTo>
                    <a:pt x="49" y="12"/>
                  </a:lnTo>
                  <a:lnTo>
                    <a:pt x="46" y="15"/>
                  </a:lnTo>
                  <a:lnTo>
                    <a:pt x="43" y="20"/>
                  </a:lnTo>
                  <a:lnTo>
                    <a:pt x="43" y="24"/>
                  </a:lnTo>
                  <a:lnTo>
                    <a:pt x="43" y="50"/>
                  </a:lnTo>
                  <a:lnTo>
                    <a:pt x="31" y="50"/>
                  </a:lnTo>
                  <a:lnTo>
                    <a:pt x="31" y="21"/>
                  </a:lnTo>
                  <a:lnTo>
                    <a:pt x="29" y="17"/>
                  </a:lnTo>
                  <a:lnTo>
                    <a:pt x="28" y="14"/>
                  </a:lnTo>
                  <a:lnTo>
                    <a:pt x="27" y="12"/>
                  </a:lnTo>
                  <a:lnTo>
                    <a:pt x="22" y="11"/>
                  </a:lnTo>
                  <a:lnTo>
                    <a:pt x="18" y="12"/>
                  </a:lnTo>
                  <a:lnTo>
                    <a:pt x="13" y="15"/>
                  </a:lnTo>
                  <a:lnTo>
                    <a:pt x="12" y="20"/>
                  </a:lnTo>
                  <a:lnTo>
                    <a:pt x="12" y="24"/>
                  </a:lnTo>
                  <a:lnTo>
                    <a:pt x="12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7" name="Freeform 1258"/>
            <p:cNvSpPr>
              <a:spLocks noEditPoints="1"/>
            </p:cNvSpPr>
            <p:nvPr/>
          </p:nvSpPr>
          <p:spPr bwMode="auto">
            <a:xfrm>
              <a:off x="4806" y="4005"/>
              <a:ext cx="49" cy="50"/>
            </a:xfrm>
            <a:custGeom>
              <a:avLst/>
              <a:gdLst>
                <a:gd name="T0" fmla="*/ 37 w 49"/>
                <a:gd name="T1" fmla="*/ 21 h 50"/>
                <a:gd name="T2" fmla="*/ 37 w 49"/>
                <a:gd name="T3" fmla="*/ 21 h 50"/>
                <a:gd name="T4" fmla="*/ 36 w 49"/>
                <a:gd name="T5" fmla="*/ 17 h 50"/>
                <a:gd name="T6" fmla="*/ 34 w 49"/>
                <a:gd name="T7" fmla="*/ 12 h 50"/>
                <a:gd name="T8" fmla="*/ 30 w 49"/>
                <a:gd name="T9" fmla="*/ 11 h 50"/>
                <a:gd name="T10" fmla="*/ 25 w 49"/>
                <a:gd name="T11" fmla="*/ 9 h 50"/>
                <a:gd name="T12" fmla="*/ 25 w 49"/>
                <a:gd name="T13" fmla="*/ 9 h 50"/>
                <a:gd name="T14" fmla="*/ 19 w 49"/>
                <a:gd name="T15" fmla="*/ 11 h 50"/>
                <a:gd name="T16" fmla="*/ 17 w 49"/>
                <a:gd name="T17" fmla="*/ 12 h 50"/>
                <a:gd name="T18" fmla="*/ 14 w 49"/>
                <a:gd name="T19" fmla="*/ 17 h 50"/>
                <a:gd name="T20" fmla="*/ 12 w 49"/>
                <a:gd name="T21" fmla="*/ 21 h 50"/>
                <a:gd name="T22" fmla="*/ 37 w 49"/>
                <a:gd name="T23" fmla="*/ 21 h 50"/>
                <a:gd name="T24" fmla="*/ 12 w 49"/>
                <a:gd name="T25" fmla="*/ 30 h 50"/>
                <a:gd name="T26" fmla="*/ 12 w 49"/>
                <a:gd name="T27" fmla="*/ 30 h 50"/>
                <a:gd name="T28" fmla="*/ 14 w 49"/>
                <a:gd name="T29" fmla="*/ 34 h 50"/>
                <a:gd name="T30" fmla="*/ 17 w 49"/>
                <a:gd name="T31" fmla="*/ 39 h 50"/>
                <a:gd name="T32" fmla="*/ 21 w 49"/>
                <a:gd name="T33" fmla="*/ 40 h 50"/>
                <a:gd name="T34" fmla="*/ 25 w 49"/>
                <a:gd name="T35" fmla="*/ 42 h 50"/>
                <a:gd name="T36" fmla="*/ 25 w 49"/>
                <a:gd name="T37" fmla="*/ 42 h 50"/>
                <a:gd name="T38" fmla="*/ 30 w 49"/>
                <a:gd name="T39" fmla="*/ 42 h 50"/>
                <a:gd name="T40" fmla="*/ 33 w 49"/>
                <a:gd name="T41" fmla="*/ 40 h 50"/>
                <a:gd name="T42" fmla="*/ 39 w 49"/>
                <a:gd name="T43" fmla="*/ 34 h 50"/>
                <a:gd name="T44" fmla="*/ 47 w 49"/>
                <a:gd name="T45" fmla="*/ 42 h 50"/>
                <a:gd name="T46" fmla="*/ 47 w 49"/>
                <a:gd name="T47" fmla="*/ 42 h 50"/>
                <a:gd name="T48" fmla="*/ 43 w 49"/>
                <a:gd name="T49" fmla="*/ 46 h 50"/>
                <a:gd name="T50" fmla="*/ 37 w 49"/>
                <a:gd name="T51" fmla="*/ 49 h 50"/>
                <a:gd name="T52" fmla="*/ 33 w 49"/>
                <a:gd name="T53" fmla="*/ 50 h 50"/>
                <a:gd name="T54" fmla="*/ 27 w 49"/>
                <a:gd name="T55" fmla="*/ 50 h 50"/>
                <a:gd name="T56" fmla="*/ 27 w 49"/>
                <a:gd name="T57" fmla="*/ 50 h 50"/>
                <a:gd name="T58" fmla="*/ 21 w 49"/>
                <a:gd name="T59" fmla="*/ 50 h 50"/>
                <a:gd name="T60" fmla="*/ 17 w 49"/>
                <a:gd name="T61" fmla="*/ 49 h 50"/>
                <a:gd name="T62" fmla="*/ 12 w 49"/>
                <a:gd name="T63" fmla="*/ 47 h 50"/>
                <a:gd name="T64" fmla="*/ 8 w 49"/>
                <a:gd name="T65" fmla="*/ 45 h 50"/>
                <a:gd name="T66" fmla="*/ 5 w 49"/>
                <a:gd name="T67" fmla="*/ 40 h 50"/>
                <a:gd name="T68" fmla="*/ 2 w 49"/>
                <a:gd name="T69" fmla="*/ 36 h 50"/>
                <a:gd name="T70" fmla="*/ 0 w 49"/>
                <a:gd name="T71" fmla="*/ 31 h 50"/>
                <a:gd name="T72" fmla="*/ 0 w 49"/>
                <a:gd name="T73" fmla="*/ 25 h 50"/>
                <a:gd name="T74" fmla="*/ 0 w 49"/>
                <a:gd name="T75" fmla="*/ 25 h 50"/>
                <a:gd name="T76" fmla="*/ 0 w 49"/>
                <a:gd name="T77" fmla="*/ 21 h 50"/>
                <a:gd name="T78" fmla="*/ 2 w 49"/>
                <a:gd name="T79" fmla="*/ 15 h 50"/>
                <a:gd name="T80" fmla="*/ 5 w 49"/>
                <a:gd name="T81" fmla="*/ 11 h 50"/>
                <a:gd name="T82" fmla="*/ 8 w 49"/>
                <a:gd name="T83" fmla="*/ 8 h 50"/>
                <a:gd name="T84" fmla="*/ 12 w 49"/>
                <a:gd name="T85" fmla="*/ 5 h 50"/>
                <a:gd name="T86" fmla="*/ 17 w 49"/>
                <a:gd name="T87" fmla="*/ 2 h 50"/>
                <a:gd name="T88" fmla="*/ 21 w 49"/>
                <a:gd name="T89" fmla="*/ 0 h 50"/>
                <a:gd name="T90" fmla="*/ 27 w 49"/>
                <a:gd name="T91" fmla="*/ 0 h 50"/>
                <a:gd name="T92" fmla="*/ 27 w 49"/>
                <a:gd name="T93" fmla="*/ 0 h 50"/>
                <a:gd name="T94" fmla="*/ 31 w 49"/>
                <a:gd name="T95" fmla="*/ 0 h 50"/>
                <a:gd name="T96" fmla="*/ 36 w 49"/>
                <a:gd name="T97" fmla="*/ 2 h 50"/>
                <a:gd name="T98" fmla="*/ 40 w 49"/>
                <a:gd name="T99" fmla="*/ 5 h 50"/>
                <a:gd name="T100" fmla="*/ 43 w 49"/>
                <a:gd name="T101" fmla="*/ 8 h 50"/>
                <a:gd name="T102" fmla="*/ 46 w 49"/>
                <a:gd name="T103" fmla="*/ 11 h 50"/>
                <a:gd name="T104" fmla="*/ 47 w 49"/>
                <a:gd name="T105" fmla="*/ 15 h 50"/>
                <a:gd name="T106" fmla="*/ 49 w 49"/>
                <a:gd name="T107" fmla="*/ 21 h 50"/>
                <a:gd name="T108" fmla="*/ 49 w 49"/>
                <a:gd name="T109" fmla="*/ 27 h 50"/>
                <a:gd name="T110" fmla="*/ 49 w 49"/>
                <a:gd name="T111" fmla="*/ 30 h 50"/>
                <a:gd name="T112" fmla="*/ 12 w 49"/>
                <a:gd name="T113" fmla="*/ 30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9" h="50">
                  <a:moveTo>
                    <a:pt x="37" y="21"/>
                  </a:moveTo>
                  <a:lnTo>
                    <a:pt x="37" y="21"/>
                  </a:lnTo>
                  <a:lnTo>
                    <a:pt x="36" y="17"/>
                  </a:lnTo>
                  <a:lnTo>
                    <a:pt x="34" y="12"/>
                  </a:lnTo>
                  <a:lnTo>
                    <a:pt x="30" y="11"/>
                  </a:lnTo>
                  <a:lnTo>
                    <a:pt x="25" y="9"/>
                  </a:lnTo>
                  <a:lnTo>
                    <a:pt x="19" y="11"/>
                  </a:lnTo>
                  <a:lnTo>
                    <a:pt x="17" y="12"/>
                  </a:lnTo>
                  <a:lnTo>
                    <a:pt x="14" y="17"/>
                  </a:lnTo>
                  <a:lnTo>
                    <a:pt x="12" y="21"/>
                  </a:lnTo>
                  <a:lnTo>
                    <a:pt x="37" y="21"/>
                  </a:lnTo>
                  <a:close/>
                  <a:moveTo>
                    <a:pt x="12" y="30"/>
                  </a:moveTo>
                  <a:lnTo>
                    <a:pt x="12" y="30"/>
                  </a:lnTo>
                  <a:lnTo>
                    <a:pt x="14" y="34"/>
                  </a:lnTo>
                  <a:lnTo>
                    <a:pt x="17" y="39"/>
                  </a:lnTo>
                  <a:lnTo>
                    <a:pt x="21" y="40"/>
                  </a:lnTo>
                  <a:lnTo>
                    <a:pt x="25" y="42"/>
                  </a:lnTo>
                  <a:lnTo>
                    <a:pt x="30" y="42"/>
                  </a:lnTo>
                  <a:lnTo>
                    <a:pt x="33" y="40"/>
                  </a:lnTo>
                  <a:lnTo>
                    <a:pt x="39" y="34"/>
                  </a:lnTo>
                  <a:lnTo>
                    <a:pt x="47" y="42"/>
                  </a:lnTo>
                  <a:lnTo>
                    <a:pt x="43" y="46"/>
                  </a:lnTo>
                  <a:lnTo>
                    <a:pt x="37" y="49"/>
                  </a:lnTo>
                  <a:lnTo>
                    <a:pt x="33" y="50"/>
                  </a:lnTo>
                  <a:lnTo>
                    <a:pt x="27" y="50"/>
                  </a:lnTo>
                  <a:lnTo>
                    <a:pt x="21" y="50"/>
                  </a:lnTo>
                  <a:lnTo>
                    <a:pt x="17" y="49"/>
                  </a:lnTo>
                  <a:lnTo>
                    <a:pt x="12" y="47"/>
                  </a:lnTo>
                  <a:lnTo>
                    <a:pt x="8" y="45"/>
                  </a:lnTo>
                  <a:lnTo>
                    <a:pt x="5" y="40"/>
                  </a:lnTo>
                  <a:lnTo>
                    <a:pt x="2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6" y="2"/>
                  </a:lnTo>
                  <a:lnTo>
                    <a:pt x="40" y="5"/>
                  </a:lnTo>
                  <a:lnTo>
                    <a:pt x="43" y="8"/>
                  </a:lnTo>
                  <a:lnTo>
                    <a:pt x="46" y="11"/>
                  </a:lnTo>
                  <a:lnTo>
                    <a:pt x="47" y="15"/>
                  </a:lnTo>
                  <a:lnTo>
                    <a:pt x="49" y="21"/>
                  </a:lnTo>
                  <a:lnTo>
                    <a:pt x="49" y="27"/>
                  </a:lnTo>
                  <a:lnTo>
                    <a:pt x="49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8" name="Freeform 1259"/>
            <p:cNvSpPr>
              <a:spLocks/>
            </p:cNvSpPr>
            <p:nvPr/>
          </p:nvSpPr>
          <p:spPr bwMode="auto">
            <a:xfrm>
              <a:off x="4865" y="4005"/>
              <a:ext cx="44" cy="50"/>
            </a:xfrm>
            <a:custGeom>
              <a:avLst/>
              <a:gdLst>
                <a:gd name="T0" fmla="*/ 0 w 44"/>
                <a:gd name="T1" fmla="*/ 2 h 50"/>
                <a:gd name="T2" fmla="*/ 12 w 44"/>
                <a:gd name="T3" fmla="*/ 2 h 50"/>
                <a:gd name="T4" fmla="*/ 12 w 44"/>
                <a:gd name="T5" fmla="*/ 9 h 50"/>
                <a:gd name="T6" fmla="*/ 12 w 44"/>
                <a:gd name="T7" fmla="*/ 9 h 50"/>
                <a:gd name="T8" fmla="*/ 12 w 44"/>
                <a:gd name="T9" fmla="*/ 9 h 50"/>
                <a:gd name="T10" fmla="*/ 15 w 44"/>
                <a:gd name="T11" fmla="*/ 6 h 50"/>
                <a:gd name="T12" fmla="*/ 18 w 44"/>
                <a:gd name="T13" fmla="*/ 3 h 50"/>
                <a:gd name="T14" fmla="*/ 22 w 44"/>
                <a:gd name="T15" fmla="*/ 2 h 50"/>
                <a:gd name="T16" fmla="*/ 27 w 44"/>
                <a:gd name="T17" fmla="*/ 0 h 50"/>
                <a:gd name="T18" fmla="*/ 27 w 44"/>
                <a:gd name="T19" fmla="*/ 0 h 50"/>
                <a:gd name="T20" fmla="*/ 31 w 44"/>
                <a:gd name="T21" fmla="*/ 0 h 50"/>
                <a:gd name="T22" fmla="*/ 35 w 44"/>
                <a:gd name="T23" fmla="*/ 2 h 50"/>
                <a:gd name="T24" fmla="*/ 41 w 44"/>
                <a:gd name="T25" fmla="*/ 6 h 50"/>
                <a:gd name="T26" fmla="*/ 44 w 44"/>
                <a:gd name="T27" fmla="*/ 12 h 50"/>
                <a:gd name="T28" fmla="*/ 44 w 44"/>
                <a:gd name="T29" fmla="*/ 20 h 50"/>
                <a:gd name="T30" fmla="*/ 44 w 44"/>
                <a:gd name="T31" fmla="*/ 50 h 50"/>
                <a:gd name="T32" fmla="*/ 32 w 44"/>
                <a:gd name="T33" fmla="*/ 50 h 50"/>
                <a:gd name="T34" fmla="*/ 32 w 44"/>
                <a:gd name="T35" fmla="*/ 25 h 50"/>
                <a:gd name="T36" fmla="*/ 32 w 44"/>
                <a:gd name="T37" fmla="*/ 25 h 50"/>
                <a:gd name="T38" fmla="*/ 32 w 44"/>
                <a:gd name="T39" fmla="*/ 21 h 50"/>
                <a:gd name="T40" fmla="*/ 31 w 44"/>
                <a:gd name="T41" fmla="*/ 17 h 50"/>
                <a:gd name="T42" fmla="*/ 28 w 44"/>
                <a:gd name="T43" fmla="*/ 12 h 50"/>
                <a:gd name="T44" fmla="*/ 27 w 44"/>
                <a:gd name="T45" fmla="*/ 12 h 50"/>
                <a:gd name="T46" fmla="*/ 24 w 44"/>
                <a:gd name="T47" fmla="*/ 11 h 50"/>
                <a:gd name="T48" fmla="*/ 24 w 44"/>
                <a:gd name="T49" fmla="*/ 11 h 50"/>
                <a:gd name="T50" fmla="*/ 19 w 44"/>
                <a:gd name="T51" fmla="*/ 12 h 50"/>
                <a:gd name="T52" fmla="*/ 15 w 44"/>
                <a:gd name="T53" fmla="*/ 15 h 50"/>
                <a:gd name="T54" fmla="*/ 13 w 44"/>
                <a:gd name="T55" fmla="*/ 20 h 50"/>
                <a:gd name="T56" fmla="*/ 13 w 44"/>
                <a:gd name="T57" fmla="*/ 24 h 50"/>
                <a:gd name="T58" fmla="*/ 13 w 44"/>
                <a:gd name="T59" fmla="*/ 50 h 50"/>
                <a:gd name="T60" fmla="*/ 0 w 44"/>
                <a:gd name="T61" fmla="*/ 50 h 50"/>
                <a:gd name="T62" fmla="*/ 0 w 44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4" h="50">
                  <a:moveTo>
                    <a:pt x="0" y="2"/>
                  </a:moveTo>
                  <a:lnTo>
                    <a:pt x="12" y="2"/>
                  </a:lnTo>
                  <a:lnTo>
                    <a:pt x="12" y="9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41" y="6"/>
                  </a:lnTo>
                  <a:lnTo>
                    <a:pt x="44" y="12"/>
                  </a:lnTo>
                  <a:lnTo>
                    <a:pt x="44" y="20"/>
                  </a:lnTo>
                  <a:lnTo>
                    <a:pt x="44" y="50"/>
                  </a:lnTo>
                  <a:lnTo>
                    <a:pt x="32" y="50"/>
                  </a:lnTo>
                  <a:lnTo>
                    <a:pt x="32" y="25"/>
                  </a:lnTo>
                  <a:lnTo>
                    <a:pt x="32" y="21"/>
                  </a:lnTo>
                  <a:lnTo>
                    <a:pt x="31" y="17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4" y="11"/>
                  </a:lnTo>
                  <a:lnTo>
                    <a:pt x="19" y="12"/>
                  </a:lnTo>
                  <a:lnTo>
                    <a:pt x="15" y="15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13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9" name="Freeform 1260"/>
            <p:cNvSpPr>
              <a:spLocks/>
            </p:cNvSpPr>
            <p:nvPr/>
          </p:nvSpPr>
          <p:spPr bwMode="auto">
            <a:xfrm>
              <a:off x="4917" y="3992"/>
              <a:ext cx="35" cy="64"/>
            </a:xfrm>
            <a:custGeom>
              <a:avLst/>
              <a:gdLst>
                <a:gd name="T0" fmla="*/ 0 w 35"/>
                <a:gd name="T1" fmla="*/ 25 h 63"/>
                <a:gd name="T2" fmla="*/ 0 w 35"/>
                <a:gd name="T3" fmla="*/ 15 h 63"/>
                <a:gd name="T4" fmla="*/ 10 w 35"/>
                <a:gd name="T5" fmla="*/ 15 h 63"/>
                <a:gd name="T6" fmla="*/ 10 w 35"/>
                <a:gd name="T7" fmla="*/ 0 h 63"/>
                <a:gd name="T8" fmla="*/ 22 w 35"/>
                <a:gd name="T9" fmla="*/ 0 h 63"/>
                <a:gd name="T10" fmla="*/ 22 w 35"/>
                <a:gd name="T11" fmla="*/ 15 h 63"/>
                <a:gd name="T12" fmla="*/ 35 w 35"/>
                <a:gd name="T13" fmla="*/ 15 h 63"/>
                <a:gd name="T14" fmla="*/ 35 w 35"/>
                <a:gd name="T15" fmla="*/ 25 h 63"/>
                <a:gd name="T16" fmla="*/ 22 w 35"/>
                <a:gd name="T17" fmla="*/ 25 h 63"/>
                <a:gd name="T18" fmla="*/ 22 w 35"/>
                <a:gd name="T19" fmla="*/ 71 h 63"/>
                <a:gd name="T20" fmla="*/ 22 w 35"/>
                <a:gd name="T21" fmla="*/ 71 h 63"/>
                <a:gd name="T22" fmla="*/ 23 w 35"/>
                <a:gd name="T23" fmla="*/ 74 h 63"/>
                <a:gd name="T24" fmla="*/ 23 w 35"/>
                <a:gd name="T25" fmla="*/ 77 h 63"/>
                <a:gd name="T26" fmla="*/ 26 w 35"/>
                <a:gd name="T27" fmla="*/ 78 h 63"/>
                <a:gd name="T28" fmla="*/ 29 w 35"/>
                <a:gd name="T29" fmla="*/ 80 h 63"/>
                <a:gd name="T30" fmla="*/ 29 w 35"/>
                <a:gd name="T31" fmla="*/ 80 h 63"/>
                <a:gd name="T32" fmla="*/ 32 w 35"/>
                <a:gd name="T33" fmla="*/ 78 h 63"/>
                <a:gd name="T34" fmla="*/ 35 w 35"/>
                <a:gd name="T35" fmla="*/ 77 h 63"/>
                <a:gd name="T36" fmla="*/ 35 w 35"/>
                <a:gd name="T37" fmla="*/ 87 h 63"/>
                <a:gd name="T38" fmla="*/ 35 w 35"/>
                <a:gd name="T39" fmla="*/ 87 h 63"/>
                <a:gd name="T40" fmla="*/ 30 w 35"/>
                <a:gd name="T41" fmla="*/ 88 h 63"/>
                <a:gd name="T42" fmla="*/ 26 w 35"/>
                <a:gd name="T43" fmla="*/ 88 h 63"/>
                <a:gd name="T44" fmla="*/ 26 w 35"/>
                <a:gd name="T45" fmla="*/ 88 h 63"/>
                <a:gd name="T46" fmla="*/ 19 w 35"/>
                <a:gd name="T47" fmla="*/ 88 h 63"/>
                <a:gd name="T48" fmla="*/ 13 w 35"/>
                <a:gd name="T49" fmla="*/ 85 h 63"/>
                <a:gd name="T50" fmla="*/ 11 w 35"/>
                <a:gd name="T51" fmla="*/ 80 h 63"/>
                <a:gd name="T52" fmla="*/ 10 w 35"/>
                <a:gd name="T53" fmla="*/ 72 h 63"/>
                <a:gd name="T54" fmla="*/ 10 w 35"/>
                <a:gd name="T55" fmla="*/ 25 h 63"/>
                <a:gd name="T56" fmla="*/ 0 w 35"/>
                <a:gd name="T57" fmla="*/ 25 h 6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5" h="63">
                  <a:moveTo>
                    <a:pt x="0" y="25"/>
                  </a:moveTo>
                  <a:lnTo>
                    <a:pt x="0" y="15"/>
                  </a:lnTo>
                  <a:lnTo>
                    <a:pt x="10" y="15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5"/>
                  </a:lnTo>
                  <a:lnTo>
                    <a:pt x="35" y="15"/>
                  </a:lnTo>
                  <a:lnTo>
                    <a:pt x="35" y="25"/>
                  </a:lnTo>
                  <a:lnTo>
                    <a:pt x="22" y="25"/>
                  </a:lnTo>
                  <a:lnTo>
                    <a:pt x="22" y="46"/>
                  </a:lnTo>
                  <a:lnTo>
                    <a:pt x="23" y="49"/>
                  </a:lnTo>
                  <a:lnTo>
                    <a:pt x="23" y="52"/>
                  </a:lnTo>
                  <a:lnTo>
                    <a:pt x="26" y="53"/>
                  </a:lnTo>
                  <a:lnTo>
                    <a:pt x="29" y="55"/>
                  </a:lnTo>
                  <a:lnTo>
                    <a:pt x="32" y="53"/>
                  </a:lnTo>
                  <a:lnTo>
                    <a:pt x="35" y="52"/>
                  </a:lnTo>
                  <a:lnTo>
                    <a:pt x="35" y="62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19" y="63"/>
                  </a:lnTo>
                  <a:lnTo>
                    <a:pt x="13" y="60"/>
                  </a:lnTo>
                  <a:lnTo>
                    <a:pt x="11" y="55"/>
                  </a:lnTo>
                  <a:lnTo>
                    <a:pt x="10" y="47"/>
                  </a:lnTo>
                  <a:lnTo>
                    <a:pt x="1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0" name="Freeform 1261"/>
            <p:cNvSpPr>
              <a:spLocks noEditPoints="1"/>
            </p:cNvSpPr>
            <p:nvPr/>
          </p:nvSpPr>
          <p:spPr bwMode="auto">
            <a:xfrm>
              <a:off x="4984" y="3983"/>
              <a:ext cx="72" cy="73"/>
            </a:xfrm>
            <a:custGeom>
              <a:avLst/>
              <a:gdLst>
                <a:gd name="T0" fmla="*/ 47 w 72"/>
                <a:gd name="T1" fmla="*/ 69 h 72"/>
                <a:gd name="T2" fmla="*/ 35 w 72"/>
                <a:gd name="T3" fmla="*/ 17 h 72"/>
                <a:gd name="T4" fmla="*/ 25 w 72"/>
                <a:gd name="T5" fmla="*/ 69 h 72"/>
                <a:gd name="T6" fmla="*/ 47 w 72"/>
                <a:gd name="T7" fmla="*/ 69 h 72"/>
                <a:gd name="T8" fmla="*/ 31 w 72"/>
                <a:gd name="T9" fmla="*/ 0 h 72"/>
                <a:gd name="T10" fmla="*/ 41 w 72"/>
                <a:gd name="T11" fmla="*/ 0 h 72"/>
                <a:gd name="T12" fmla="*/ 72 w 72"/>
                <a:gd name="T13" fmla="*/ 97 h 72"/>
                <a:gd name="T14" fmla="*/ 57 w 72"/>
                <a:gd name="T15" fmla="*/ 97 h 72"/>
                <a:gd name="T16" fmla="*/ 52 w 72"/>
                <a:gd name="T17" fmla="*/ 81 h 72"/>
                <a:gd name="T18" fmla="*/ 21 w 72"/>
                <a:gd name="T19" fmla="*/ 81 h 72"/>
                <a:gd name="T20" fmla="*/ 13 w 72"/>
                <a:gd name="T21" fmla="*/ 97 h 72"/>
                <a:gd name="T22" fmla="*/ 0 w 72"/>
                <a:gd name="T23" fmla="*/ 97 h 72"/>
                <a:gd name="T24" fmla="*/ 31 w 72"/>
                <a:gd name="T25" fmla="*/ 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72">
                  <a:moveTo>
                    <a:pt x="47" y="44"/>
                  </a:moveTo>
                  <a:lnTo>
                    <a:pt x="35" y="17"/>
                  </a:lnTo>
                  <a:lnTo>
                    <a:pt x="25" y="44"/>
                  </a:lnTo>
                  <a:lnTo>
                    <a:pt x="47" y="44"/>
                  </a:lnTo>
                  <a:close/>
                  <a:moveTo>
                    <a:pt x="31" y="0"/>
                  </a:moveTo>
                  <a:lnTo>
                    <a:pt x="41" y="0"/>
                  </a:lnTo>
                  <a:lnTo>
                    <a:pt x="72" y="72"/>
                  </a:lnTo>
                  <a:lnTo>
                    <a:pt x="57" y="72"/>
                  </a:lnTo>
                  <a:lnTo>
                    <a:pt x="52" y="56"/>
                  </a:lnTo>
                  <a:lnTo>
                    <a:pt x="21" y="56"/>
                  </a:lnTo>
                  <a:lnTo>
                    <a:pt x="13" y="72"/>
                  </a:lnTo>
                  <a:lnTo>
                    <a:pt x="0" y="7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1" name="Freeform 1262"/>
            <p:cNvSpPr>
              <a:spLocks noEditPoints="1"/>
            </p:cNvSpPr>
            <p:nvPr/>
          </p:nvSpPr>
          <p:spPr bwMode="auto">
            <a:xfrm>
              <a:off x="5058" y="4005"/>
              <a:ext cx="53" cy="74"/>
            </a:xfrm>
            <a:custGeom>
              <a:avLst/>
              <a:gdLst>
                <a:gd name="T0" fmla="*/ 11 w 53"/>
                <a:gd name="T1" fmla="*/ 25 h 74"/>
                <a:gd name="T2" fmla="*/ 16 w 53"/>
                <a:gd name="T3" fmla="*/ 36 h 74"/>
                <a:gd name="T4" fmla="*/ 26 w 53"/>
                <a:gd name="T5" fmla="*/ 40 h 74"/>
                <a:gd name="T6" fmla="*/ 32 w 53"/>
                <a:gd name="T7" fmla="*/ 39 h 74"/>
                <a:gd name="T8" fmla="*/ 39 w 53"/>
                <a:gd name="T9" fmla="*/ 31 h 74"/>
                <a:gd name="T10" fmla="*/ 41 w 53"/>
                <a:gd name="T11" fmla="*/ 25 h 74"/>
                <a:gd name="T12" fmla="*/ 36 w 53"/>
                <a:gd name="T13" fmla="*/ 15 h 74"/>
                <a:gd name="T14" fmla="*/ 26 w 53"/>
                <a:gd name="T15" fmla="*/ 11 h 74"/>
                <a:gd name="T16" fmla="*/ 20 w 53"/>
                <a:gd name="T17" fmla="*/ 12 h 74"/>
                <a:gd name="T18" fmla="*/ 13 w 53"/>
                <a:gd name="T19" fmla="*/ 20 h 74"/>
                <a:gd name="T20" fmla="*/ 53 w 53"/>
                <a:gd name="T21" fmla="*/ 2 h 74"/>
                <a:gd name="T22" fmla="*/ 53 w 53"/>
                <a:gd name="T23" fmla="*/ 46 h 74"/>
                <a:gd name="T24" fmla="*/ 50 w 53"/>
                <a:gd name="T25" fmla="*/ 58 h 74"/>
                <a:gd name="T26" fmla="*/ 45 w 53"/>
                <a:gd name="T27" fmla="*/ 67 h 74"/>
                <a:gd name="T28" fmla="*/ 36 w 53"/>
                <a:gd name="T29" fmla="*/ 72 h 74"/>
                <a:gd name="T30" fmla="*/ 25 w 53"/>
                <a:gd name="T31" fmla="*/ 74 h 74"/>
                <a:gd name="T32" fmla="*/ 19 w 53"/>
                <a:gd name="T33" fmla="*/ 74 h 74"/>
                <a:gd name="T34" fmla="*/ 6 w 53"/>
                <a:gd name="T35" fmla="*/ 70 h 74"/>
                <a:gd name="T36" fmla="*/ 8 w 53"/>
                <a:gd name="T37" fmla="*/ 56 h 74"/>
                <a:gd name="T38" fmla="*/ 16 w 53"/>
                <a:gd name="T39" fmla="*/ 61 h 74"/>
                <a:gd name="T40" fmla="*/ 25 w 53"/>
                <a:gd name="T41" fmla="*/ 64 h 74"/>
                <a:gd name="T42" fmla="*/ 32 w 53"/>
                <a:gd name="T43" fmla="*/ 62 h 74"/>
                <a:gd name="T44" fmla="*/ 39 w 53"/>
                <a:gd name="T45" fmla="*/ 53 h 74"/>
                <a:gd name="T46" fmla="*/ 39 w 53"/>
                <a:gd name="T47" fmla="*/ 43 h 74"/>
                <a:gd name="T48" fmla="*/ 39 w 53"/>
                <a:gd name="T49" fmla="*/ 43 h 74"/>
                <a:gd name="T50" fmla="*/ 33 w 53"/>
                <a:gd name="T51" fmla="*/ 49 h 74"/>
                <a:gd name="T52" fmla="*/ 25 w 53"/>
                <a:gd name="T53" fmla="*/ 50 h 74"/>
                <a:gd name="T54" fmla="*/ 19 w 53"/>
                <a:gd name="T55" fmla="*/ 50 h 74"/>
                <a:gd name="T56" fmla="*/ 10 w 53"/>
                <a:gd name="T57" fmla="*/ 46 h 74"/>
                <a:gd name="T58" fmla="*/ 4 w 53"/>
                <a:gd name="T59" fmla="*/ 40 h 74"/>
                <a:gd name="T60" fmla="*/ 0 w 53"/>
                <a:gd name="T61" fmla="*/ 31 h 74"/>
                <a:gd name="T62" fmla="*/ 0 w 53"/>
                <a:gd name="T63" fmla="*/ 25 h 74"/>
                <a:gd name="T64" fmla="*/ 4 w 53"/>
                <a:gd name="T65" fmla="*/ 12 h 74"/>
                <a:gd name="T66" fmla="*/ 10 w 53"/>
                <a:gd name="T67" fmla="*/ 5 h 74"/>
                <a:gd name="T68" fmla="*/ 19 w 53"/>
                <a:gd name="T69" fmla="*/ 0 h 74"/>
                <a:gd name="T70" fmla="*/ 23 w 53"/>
                <a:gd name="T71" fmla="*/ 0 h 74"/>
                <a:gd name="T72" fmla="*/ 33 w 53"/>
                <a:gd name="T73" fmla="*/ 2 h 74"/>
                <a:gd name="T74" fmla="*/ 41 w 53"/>
                <a:gd name="T75" fmla="*/ 9 h 74"/>
                <a:gd name="T76" fmla="*/ 41 w 53"/>
                <a:gd name="T77" fmla="*/ 2 h 7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74">
                  <a:moveTo>
                    <a:pt x="11" y="25"/>
                  </a:moveTo>
                  <a:lnTo>
                    <a:pt x="11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0" y="39"/>
                  </a:lnTo>
                  <a:lnTo>
                    <a:pt x="26" y="40"/>
                  </a:lnTo>
                  <a:lnTo>
                    <a:pt x="32" y="39"/>
                  </a:lnTo>
                  <a:lnTo>
                    <a:pt x="36" y="36"/>
                  </a:lnTo>
                  <a:lnTo>
                    <a:pt x="39" y="31"/>
                  </a:lnTo>
                  <a:lnTo>
                    <a:pt x="41" y="25"/>
                  </a:lnTo>
                  <a:lnTo>
                    <a:pt x="39" y="20"/>
                  </a:lnTo>
                  <a:lnTo>
                    <a:pt x="36" y="15"/>
                  </a:lnTo>
                  <a:lnTo>
                    <a:pt x="32" y="12"/>
                  </a:lnTo>
                  <a:lnTo>
                    <a:pt x="26" y="11"/>
                  </a:lnTo>
                  <a:lnTo>
                    <a:pt x="20" y="12"/>
                  </a:lnTo>
                  <a:lnTo>
                    <a:pt x="16" y="15"/>
                  </a:lnTo>
                  <a:lnTo>
                    <a:pt x="13" y="20"/>
                  </a:lnTo>
                  <a:lnTo>
                    <a:pt x="11" y="25"/>
                  </a:lnTo>
                  <a:close/>
                  <a:moveTo>
                    <a:pt x="53" y="2"/>
                  </a:moveTo>
                  <a:lnTo>
                    <a:pt x="53" y="46"/>
                  </a:lnTo>
                  <a:lnTo>
                    <a:pt x="51" y="52"/>
                  </a:lnTo>
                  <a:lnTo>
                    <a:pt x="50" y="58"/>
                  </a:lnTo>
                  <a:lnTo>
                    <a:pt x="48" y="62"/>
                  </a:lnTo>
                  <a:lnTo>
                    <a:pt x="45" y="67"/>
                  </a:lnTo>
                  <a:lnTo>
                    <a:pt x="42" y="70"/>
                  </a:lnTo>
                  <a:lnTo>
                    <a:pt x="36" y="72"/>
                  </a:lnTo>
                  <a:lnTo>
                    <a:pt x="32" y="74"/>
                  </a:lnTo>
                  <a:lnTo>
                    <a:pt x="25" y="74"/>
                  </a:lnTo>
                  <a:lnTo>
                    <a:pt x="19" y="74"/>
                  </a:lnTo>
                  <a:lnTo>
                    <a:pt x="11" y="72"/>
                  </a:lnTo>
                  <a:lnTo>
                    <a:pt x="6" y="70"/>
                  </a:lnTo>
                  <a:lnTo>
                    <a:pt x="1" y="67"/>
                  </a:lnTo>
                  <a:lnTo>
                    <a:pt x="8" y="56"/>
                  </a:lnTo>
                  <a:lnTo>
                    <a:pt x="16" y="61"/>
                  </a:lnTo>
                  <a:lnTo>
                    <a:pt x="20" y="62"/>
                  </a:lnTo>
                  <a:lnTo>
                    <a:pt x="25" y="64"/>
                  </a:lnTo>
                  <a:lnTo>
                    <a:pt x="32" y="62"/>
                  </a:lnTo>
                  <a:lnTo>
                    <a:pt x="36" y="59"/>
                  </a:lnTo>
                  <a:lnTo>
                    <a:pt x="39" y="53"/>
                  </a:lnTo>
                  <a:lnTo>
                    <a:pt x="39" y="47"/>
                  </a:lnTo>
                  <a:lnTo>
                    <a:pt x="39" y="43"/>
                  </a:lnTo>
                  <a:lnTo>
                    <a:pt x="36" y="46"/>
                  </a:lnTo>
                  <a:lnTo>
                    <a:pt x="33" y="49"/>
                  </a:lnTo>
                  <a:lnTo>
                    <a:pt x="29" y="50"/>
                  </a:lnTo>
                  <a:lnTo>
                    <a:pt x="25" y="50"/>
                  </a:lnTo>
                  <a:lnTo>
                    <a:pt x="19" y="50"/>
                  </a:lnTo>
                  <a:lnTo>
                    <a:pt x="14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4" y="12"/>
                  </a:lnTo>
                  <a:lnTo>
                    <a:pt x="6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1" y="2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2" name="Freeform 1263"/>
            <p:cNvSpPr>
              <a:spLocks noEditPoints="1"/>
            </p:cNvSpPr>
            <p:nvPr/>
          </p:nvSpPr>
          <p:spPr bwMode="auto">
            <a:xfrm>
              <a:off x="5118" y="4005"/>
              <a:ext cx="49" cy="50"/>
            </a:xfrm>
            <a:custGeom>
              <a:avLst/>
              <a:gdLst>
                <a:gd name="T0" fmla="*/ 25 w 50"/>
                <a:gd name="T1" fmla="*/ 21 h 50"/>
                <a:gd name="T2" fmla="*/ 25 w 50"/>
                <a:gd name="T3" fmla="*/ 21 h 50"/>
                <a:gd name="T4" fmla="*/ 25 w 50"/>
                <a:gd name="T5" fmla="*/ 17 h 50"/>
                <a:gd name="T6" fmla="*/ 25 w 50"/>
                <a:gd name="T7" fmla="*/ 12 h 50"/>
                <a:gd name="T8" fmla="*/ 25 w 50"/>
                <a:gd name="T9" fmla="*/ 11 h 50"/>
                <a:gd name="T10" fmla="*/ 25 w 50"/>
                <a:gd name="T11" fmla="*/ 9 h 50"/>
                <a:gd name="T12" fmla="*/ 25 w 50"/>
                <a:gd name="T13" fmla="*/ 9 h 50"/>
                <a:gd name="T14" fmla="*/ 20 w 50"/>
                <a:gd name="T15" fmla="*/ 11 h 50"/>
                <a:gd name="T16" fmla="*/ 16 w 50"/>
                <a:gd name="T17" fmla="*/ 12 h 50"/>
                <a:gd name="T18" fmla="*/ 15 w 50"/>
                <a:gd name="T19" fmla="*/ 17 h 50"/>
                <a:gd name="T20" fmla="*/ 13 w 50"/>
                <a:gd name="T21" fmla="*/ 21 h 50"/>
                <a:gd name="T22" fmla="*/ 25 w 50"/>
                <a:gd name="T23" fmla="*/ 21 h 50"/>
                <a:gd name="T24" fmla="*/ 13 w 50"/>
                <a:gd name="T25" fmla="*/ 30 h 50"/>
                <a:gd name="T26" fmla="*/ 13 w 50"/>
                <a:gd name="T27" fmla="*/ 30 h 50"/>
                <a:gd name="T28" fmla="*/ 15 w 50"/>
                <a:gd name="T29" fmla="*/ 34 h 50"/>
                <a:gd name="T30" fmla="*/ 18 w 50"/>
                <a:gd name="T31" fmla="*/ 39 h 50"/>
                <a:gd name="T32" fmla="*/ 20 w 50"/>
                <a:gd name="T33" fmla="*/ 40 h 50"/>
                <a:gd name="T34" fmla="*/ 25 w 50"/>
                <a:gd name="T35" fmla="*/ 42 h 50"/>
                <a:gd name="T36" fmla="*/ 25 w 50"/>
                <a:gd name="T37" fmla="*/ 42 h 50"/>
                <a:gd name="T38" fmla="*/ 25 w 50"/>
                <a:gd name="T39" fmla="*/ 42 h 50"/>
                <a:gd name="T40" fmla="*/ 25 w 50"/>
                <a:gd name="T41" fmla="*/ 40 h 50"/>
                <a:gd name="T42" fmla="*/ 25 w 50"/>
                <a:gd name="T43" fmla="*/ 34 h 50"/>
                <a:gd name="T44" fmla="*/ 25 w 50"/>
                <a:gd name="T45" fmla="*/ 42 h 50"/>
                <a:gd name="T46" fmla="*/ 25 w 50"/>
                <a:gd name="T47" fmla="*/ 42 h 50"/>
                <a:gd name="T48" fmla="*/ 25 w 50"/>
                <a:gd name="T49" fmla="*/ 46 h 50"/>
                <a:gd name="T50" fmla="*/ 25 w 50"/>
                <a:gd name="T51" fmla="*/ 49 h 50"/>
                <a:gd name="T52" fmla="*/ 25 w 50"/>
                <a:gd name="T53" fmla="*/ 50 h 50"/>
                <a:gd name="T54" fmla="*/ 25 w 50"/>
                <a:gd name="T55" fmla="*/ 50 h 50"/>
                <a:gd name="T56" fmla="*/ 25 w 50"/>
                <a:gd name="T57" fmla="*/ 50 h 50"/>
                <a:gd name="T58" fmla="*/ 22 w 50"/>
                <a:gd name="T59" fmla="*/ 50 h 50"/>
                <a:gd name="T60" fmla="*/ 16 w 50"/>
                <a:gd name="T61" fmla="*/ 49 h 50"/>
                <a:gd name="T62" fmla="*/ 12 w 50"/>
                <a:gd name="T63" fmla="*/ 47 h 50"/>
                <a:gd name="T64" fmla="*/ 9 w 50"/>
                <a:gd name="T65" fmla="*/ 45 h 50"/>
                <a:gd name="T66" fmla="*/ 6 w 50"/>
                <a:gd name="T67" fmla="*/ 40 h 50"/>
                <a:gd name="T68" fmla="*/ 3 w 50"/>
                <a:gd name="T69" fmla="*/ 36 h 50"/>
                <a:gd name="T70" fmla="*/ 1 w 50"/>
                <a:gd name="T71" fmla="*/ 31 h 50"/>
                <a:gd name="T72" fmla="*/ 0 w 50"/>
                <a:gd name="T73" fmla="*/ 25 h 50"/>
                <a:gd name="T74" fmla="*/ 0 w 50"/>
                <a:gd name="T75" fmla="*/ 25 h 50"/>
                <a:gd name="T76" fmla="*/ 1 w 50"/>
                <a:gd name="T77" fmla="*/ 21 h 50"/>
                <a:gd name="T78" fmla="*/ 3 w 50"/>
                <a:gd name="T79" fmla="*/ 15 h 50"/>
                <a:gd name="T80" fmla="*/ 6 w 50"/>
                <a:gd name="T81" fmla="*/ 11 h 50"/>
                <a:gd name="T82" fmla="*/ 9 w 50"/>
                <a:gd name="T83" fmla="*/ 8 h 50"/>
                <a:gd name="T84" fmla="*/ 12 w 50"/>
                <a:gd name="T85" fmla="*/ 5 h 50"/>
                <a:gd name="T86" fmla="*/ 16 w 50"/>
                <a:gd name="T87" fmla="*/ 2 h 50"/>
                <a:gd name="T88" fmla="*/ 22 w 50"/>
                <a:gd name="T89" fmla="*/ 0 h 50"/>
                <a:gd name="T90" fmla="*/ 25 w 50"/>
                <a:gd name="T91" fmla="*/ 0 h 50"/>
                <a:gd name="T92" fmla="*/ 25 w 50"/>
                <a:gd name="T93" fmla="*/ 0 h 50"/>
                <a:gd name="T94" fmla="*/ 25 w 50"/>
                <a:gd name="T95" fmla="*/ 0 h 50"/>
                <a:gd name="T96" fmla="*/ 25 w 50"/>
                <a:gd name="T97" fmla="*/ 2 h 50"/>
                <a:gd name="T98" fmla="*/ 25 w 50"/>
                <a:gd name="T99" fmla="*/ 5 h 50"/>
                <a:gd name="T100" fmla="*/ 25 w 50"/>
                <a:gd name="T101" fmla="*/ 8 h 50"/>
                <a:gd name="T102" fmla="*/ 25 w 50"/>
                <a:gd name="T103" fmla="*/ 11 h 50"/>
                <a:gd name="T104" fmla="*/ 25 w 50"/>
                <a:gd name="T105" fmla="*/ 15 h 50"/>
                <a:gd name="T106" fmla="*/ 25 w 50"/>
                <a:gd name="T107" fmla="*/ 21 h 50"/>
                <a:gd name="T108" fmla="*/ 25 w 50"/>
                <a:gd name="T109" fmla="*/ 27 h 50"/>
                <a:gd name="T110" fmla="*/ 25 w 50"/>
                <a:gd name="T111" fmla="*/ 30 h 50"/>
                <a:gd name="T112" fmla="*/ 13 w 50"/>
                <a:gd name="T113" fmla="*/ 30 h 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0" h="50">
                  <a:moveTo>
                    <a:pt x="37" y="21"/>
                  </a:moveTo>
                  <a:lnTo>
                    <a:pt x="37" y="21"/>
                  </a:lnTo>
                  <a:lnTo>
                    <a:pt x="37" y="17"/>
                  </a:lnTo>
                  <a:lnTo>
                    <a:pt x="34" y="12"/>
                  </a:lnTo>
                  <a:lnTo>
                    <a:pt x="31" y="11"/>
                  </a:lnTo>
                  <a:lnTo>
                    <a:pt x="25" y="9"/>
                  </a:lnTo>
                  <a:lnTo>
                    <a:pt x="20" y="11"/>
                  </a:lnTo>
                  <a:lnTo>
                    <a:pt x="16" y="12"/>
                  </a:lnTo>
                  <a:lnTo>
                    <a:pt x="15" y="17"/>
                  </a:lnTo>
                  <a:lnTo>
                    <a:pt x="13" y="21"/>
                  </a:lnTo>
                  <a:lnTo>
                    <a:pt x="37" y="21"/>
                  </a:lnTo>
                  <a:close/>
                  <a:moveTo>
                    <a:pt x="13" y="30"/>
                  </a:moveTo>
                  <a:lnTo>
                    <a:pt x="13" y="30"/>
                  </a:lnTo>
                  <a:lnTo>
                    <a:pt x="15" y="34"/>
                  </a:lnTo>
                  <a:lnTo>
                    <a:pt x="18" y="39"/>
                  </a:lnTo>
                  <a:lnTo>
                    <a:pt x="20" y="40"/>
                  </a:lnTo>
                  <a:lnTo>
                    <a:pt x="25" y="42"/>
                  </a:lnTo>
                  <a:lnTo>
                    <a:pt x="29" y="42"/>
                  </a:lnTo>
                  <a:lnTo>
                    <a:pt x="34" y="40"/>
                  </a:lnTo>
                  <a:lnTo>
                    <a:pt x="38" y="34"/>
                  </a:lnTo>
                  <a:lnTo>
                    <a:pt x="47" y="42"/>
                  </a:lnTo>
                  <a:lnTo>
                    <a:pt x="42" y="46"/>
                  </a:lnTo>
                  <a:lnTo>
                    <a:pt x="38" y="49"/>
                  </a:lnTo>
                  <a:lnTo>
                    <a:pt x="32" y="50"/>
                  </a:lnTo>
                  <a:lnTo>
                    <a:pt x="26" y="50"/>
                  </a:lnTo>
                  <a:lnTo>
                    <a:pt x="22" y="50"/>
                  </a:lnTo>
                  <a:lnTo>
                    <a:pt x="16" y="49"/>
                  </a:lnTo>
                  <a:lnTo>
                    <a:pt x="12" y="47"/>
                  </a:lnTo>
                  <a:lnTo>
                    <a:pt x="9" y="45"/>
                  </a:lnTo>
                  <a:lnTo>
                    <a:pt x="6" y="40"/>
                  </a:lnTo>
                  <a:lnTo>
                    <a:pt x="3" y="36"/>
                  </a:lnTo>
                  <a:lnTo>
                    <a:pt x="1" y="31"/>
                  </a:lnTo>
                  <a:lnTo>
                    <a:pt x="0" y="25"/>
                  </a:lnTo>
                  <a:lnTo>
                    <a:pt x="1" y="21"/>
                  </a:lnTo>
                  <a:lnTo>
                    <a:pt x="3" y="15"/>
                  </a:lnTo>
                  <a:lnTo>
                    <a:pt x="6" y="11"/>
                  </a:lnTo>
                  <a:lnTo>
                    <a:pt x="9" y="8"/>
                  </a:lnTo>
                  <a:lnTo>
                    <a:pt x="12" y="5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7" y="2"/>
                  </a:lnTo>
                  <a:lnTo>
                    <a:pt x="40" y="5"/>
                  </a:lnTo>
                  <a:lnTo>
                    <a:pt x="42" y="8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48" y="21"/>
                  </a:lnTo>
                  <a:lnTo>
                    <a:pt x="50" y="27"/>
                  </a:lnTo>
                  <a:lnTo>
                    <a:pt x="50" y="30"/>
                  </a:lnTo>
                  <a:lnTo>
                    <a:pt x="13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3" name="Freeform 1264"/>
            <p:cNvSpPr>
              <a:spLocks/>
            </p:cNvSpPr>
            <p:nvPr/>
          </p:nvSpPr>
          <p:spPr bwMode="auto">
            <a:xfrm>
              <a:off x="5177" y="4005"/>
              <a:ext cx="42" cy="50"/>
            </a:xfrm>
            <a:custGeom>
              <a:avLst/>
              <a:gdLst>
                <a:gd name="T0" fmla="*/ 0 w 42"/>
                <a:gd name="T1" fmla="*/ 2 h 50"/>
                <a:gd name="T2" fmla="*/ 10 w 42"/>
                <a:gd name="T3" fmla="*/ 2 h 50"/>
                <a:gd name="T4" fmla="*/ 10 w 42"/>
                <a:gd name="T5" fmla="*/ 9 h 50"/>
                <a:gd name="T6" fmla="*/ 11 w 42"/>
                <a:gd name="T7" fmla="*/ 9 h 50"/>
                <a:gd name="T8" fmla="*/ 11 w 42"/>
                <a:gd name="T9" fmla="*/ 9 h 50"/>
                <a:gd name="T10" fmla="*/ 13 w 42"/>
                <a:gd name="T11" fmla="*/ 6 h 50"/>
                <a:gd name="T12" fmla="*/ 16 w 42"/>
                <a:gd name="T13" fmla="*/ 3 h 50"/>
                <a:gd name="T14" fmla="*/ 20 w 42"/>
                <a:gd name="T15" fmla="*/ 2 h 50"/>
                <a:gd name="T16" fmla="*/ 26 w 42"/>
                <a:gd name="T17" fmla="*/ 0 h 50"/>
                <a:gd name="T18" fmla="*/ 26 w 42"/>
                <a:gd name="T19" fmla="*/ 0 h 50"/>
                <a:gd name="T20" fmla="*/ 31 w 42"/>
                <a:gd name="T21" fmla="*/ 0 h 50"/>
                <a:gd name="T22" fmla="*/ 33 w 42"/>
                <a:gd name="T23" fmla="*/ 2 h 50"/>
                <a:gd name="T24" fmla="*/ 39 w 42"/>
                <a:gd name="T25" fmla="*/ 6 h 50"/>
                <a:gd name="T26" fmla="*/ 42 w 42"/>
                <a:gd name="T27" fmla="*/ 12 h 50"/>
                <a:gd name="T28" fmla="*/ 42 w 42"/>
                <a:gd name="T29" fmla="*/ 20 h 50"/>
                <a:gd name="T30" fmla="*/ 42 w 42"/>
                <a:gd name="T31" fmla="*/ 50 h 50"/>
                <a:gd name="T32" fmla="*/ 31 w 42"/>
                <a:gd name="T33" fmla="*/ 50 h 50"/>
                <a:gd name="T34" fmla="*/ 31 w 42"/>
                <a:gd name="T35" fmla="*/ 25 h 50"/>
                <a:gd name="T36" fmla="*/ 31 w 42"/>
                <a:gd name="T37" fmla="*/ 25 h 50"/>
                <a:gd name="T38" fmla="*/ 31 w 42"/>
                <a:gd name="T39" fmla="*/ 21 h 50"/>
                <a:gd name="T40" fmla="*/ 29 w 42"/>
                <a:gd name="T41" fmla="*/ 17 h 50"/>
                <a:gd name="T42" fmla="*/ 28 w 42"/>
                <a:gd name="T43" fmla="*/ 12 h 50"/>
                <a:gd name="T44" fmla="*/ 25 w 42"/>
                <a:gd name="T45" fmla="*/ 12 h 50"/>
                <a:gd name="T46" fmla="*/ 22 w 42"/>
                <a:gd name="T47" fmla="*/ 11 h 50"/>
                <a:gd name="T48" fmla="*/ 22 w 42"/>
                <a:gd name="T49" fmla="*/ 11 h 50"/>
                <a:gd name="T50" fmla="*/ 17 w 42"/>
                <a:gd name="T51" fmla="*/ 12 h 50"/>
                <a:gd name="T52" fmla="*/ 14 w 42"/>
                <a:gd name="T53" fmla="*/ 15 h 50"/>
                <a:gd name="T54" fmla="*/ 11 w 42"/>
                <a:gd name="T55" fmla="*/ 20 h 50"/>
                <a:gd name="T56" fmla="*/ 11 w 42"/>
                <a:gd name="T57" fmla="*/ 24 h 50"/>
                <a:gd name="T58" fmla="*/ 11 w 42"/>
                <a:gd name="T59" fmla="*/ 50 h 50"/>
                <a:gd name="T60" fmla="*/ 0 w 42"/>
                <a:gd name="T61" fmla="*/ 50 h 50"/>
                <a:gd name="T62" fmla="*/ 0 w 42"/>
                <a:gd name="T63" fmla="*/ 2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2" h="50">
                  <a:moveTo>
                    <a:pt x="0" y="2"/>
                  </a:moveTo>
                  <a:lnTo>
                    <a:pt x="10" y="2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9" y="6"/>
                  </a:lnTo>
                  <a:lnTo>
                    <a:pt x="42" y="12"/>
                  </a:lnTo>
                  <a:lnTo>
                    <a:pt x="42" y="20"/>
                  </a:lnTo>
                  <a:lnTo>
                    <a:pt x="42" y="50"/>
                  </a:lnTo>
                  <a:lnTo>
                    <a:pt x="31" y="50"/>
                  </a:lnTo>
                  <a:lnTo>
                    <a:pt x="31" y="25"/>
                  </a:lnTo>
                  <a:lnTo>
                    <a:pt x="31" y="21"/>
                  </a:lnTo>
                  <a:lnTo>
                    <a:pt x="29" y="17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22" y="11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1" y="20"/>
                  </a:lnTo>
                  <a:lnTo>
                    <a:pt x="11" y="24"/>
                  </a:lnTo>
                  <a:lnTo>
                    <a:pt x="11" y="50"/>
                  </a:lnTo>
                  <a:lnTo>
                    <a:pt x="0" y="5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4" name="Freeform 1265"/>
            <p:cNvSpPr>
              <a:spLocks/>
            </p:cNvSpPr>
            <p:nvPr/>
          </p:nvSpPr>
          <p:spPr bwMode="auto">
            <a:xfrm>
              <a:off x="5227" y="4005"/>
              <a:ext cx="44" cy="50"/>
            </a:xfrm>
            <a:custGeom>
              <a:avLst/>
              <a:gdLst>
                <a:gd name="T0" fmla="*/ 35 w 44"/>
                <a:gd name="T1" fmla="*/ 17 h 50"/>
                <a:gd name="T2" fmla="*/ 35 w 44"/>
                <a:gd name="T3" fmla="*/ 17 h 50"/>
                <a:gd name="T4" fmla="*/ 30 w 44"/>
                <a:gd name="T5" fmla="*/ 12 h 50"/>
                <a:gd name="T6" fmla="*/ 26 w 44"/>
                <a:gd name="T7" fmla="*/ 11 h 50"/>
                <a:gd name="T8" fmla="*/ 26 w 44"/>
                <a:gd name="T9" fmla="*/ 11 h 50"/>
                <a:gd name="T10" fmla="*/ 20 w 44"/>
                <a:gd name="T11" fmla="*/ 12 h 50"/>
                <a:gd name="T12" fmla="*/ 16 w 44"/>
                <a:gd name="T13" fmla="*/ 15 h 50"/>
                <a:gd name="T14" fmla="*/ 13 w 44"/>
                <a:gd name="T15" fmla="*/ 21 h 50"/>
                <a:gd name="T16" fmla="*/ 11 w 44"/>
                <a:gd name="T17" fmla="*/ 25 h 50"/>
                <a:gd name="T18" fmla="*/ 11 w 44"/>
                <a:gd name="T19" fmla="*/ 25 h 50"/>
                <a:gd name="T20" fmla="*/ 13 w 44"/>
                <a:gd name="T21" fmla="*/ 31 h 50"/>
                <a:gd name="T22" fmla="*/ 16 w 44"/>
                <a:gd name="T23" fmla="*/ 36 h 50"/>
                <a:gd name="T24" fmla="*/ 20 w 44"/>
                <a:gd name="T25" fmla="*/ 39 h 50"/>
                <a:gd name="T26" fmla="*/ 26 w 44"/>
                <a:gd name="T27" fmla="*/ 40 h 50"/>
                <a:gd name="T28" fmla="*/ 26 w 44"/>
                <a:gd name="T29" fmla="*/ 40 h 50"/>
                <a:gd name="T30" fmla="*/ 30 w 44"/>
                <a:gd name="T31" fmla="*/ 39 h 50"/>
                <a:gd name="T32" fmla="*/ 35 w 44"/>
                <a:gd name="T33" fmla="*/ 36 h 50"/>
                <a:gd name="T34" fmla="*/ 44 w 44"/>
                <a:gd name="T35" fmla="*/ 45 h 50"/>
                <a:gd name="T36" fmla="*/ 44 w 44"/>
                <a:gd name="T37" fmla="*/ 45 h 50"/>
                <a:gd name="T38" fmla="*/ 39 w 44"/>
                <a:gd name="T39" fmla="*/ 47 h 50"/>
                <a:gd name="T40" fmla="*/ 35 w 44"/>
                <a:gd name="T41" fmla="*/ 49 h 50"/>
                <a:gd name="T42" fmla="*/ 26 w 44"/>
                <a:gd name="T43" fmla="*/ 50 h 50"/>
                <a:gd name="T44" fmla="*/ 26 w 44"/>
                <a:gd name="T45" fmla="*/ 50 h 50"/>
                <a:gd name="T46" fmla="*/ 20 w 44"/>
                <a:gd name="T47" fmla="*/ 50 h 50"/>
                <a:gd name="T48" fmla="*/ 16 w 44"/>
                <a:gd name="T49" fmla="*/ 49 h 50"/>
                <a:gd name="T50" fmla="*/ 11 w 44"/>
                <a:gd name="T51" fmla="*/ 47 h 50"/>
                <a:gd name="T52" fmla="*/ 7 w 44"/>
                <a:gd name="T53" fmla="*/ 45 h 50"/>
                <a:gd name="T54" fmla="*/ 4 w 44"/>
                <a:gd name="T55" fmla="*/ 40 h 50"/>
                <a:gd name="T56" fmla="*/ 1 w 44"/>
                <a:gd name="T57" fmla="*/ 36 h 50"/>
                <a:gd name="T58" fmla="*/ 0 w 44"/>
                <a:gd name="T59" fmla="*/ 31 h 50"/>
                <a:gd name="T60" fmla="*/ 0 w 44"/>
                <a:gd name="T61" fmla="*/ 25 h 50"/>
                <a:gd name="T62" fmla="*/ 0 w 44"/>
                <a:gd name="T63" fmla="*/ 25 h 50"/>
                <a:gd name="T64" fmla="*/ 0 w 44"/>
                <a:gd name="T65" fmla="*/ 21 h 50"/>
                <a:gd name="T66" fmla="*/ 1 w 44"/>
                <a:gd name="T67" fmla="*/ 15 h 50"/>
                <a:gd name="T68" fmla="*/ 4 w 44"/>
                <a:gd name="T69" fmla="*/ 11 h 50"/>
                <a:gd name="T70" fmla="*/ 7 w 44"/>
                <a:gd name="T71" fmla="*/ 8 h 50"/>
                <a:gd name="T72" fmla="*/ 11 w 44"/>
                <a:gd name="T73" fmla="*/ 5 h 50"/>
                <a:gd name="T74" fmla="*/ 16 w 44"/>
                <a:gd name="T75" fmla="*/ 2 h 50"/>
                <a:gd name="T76" fmla="*/ 20 w 44"/>
                <a:gd name="T77" fmla="*/ 0 h 50"/>
                <a:gd name="T78" fmla="*/ 26 w 44"/>
                <a:gd name="T79" fmla="*/ 0 h 50"/>
                <a:gd name="T80" fmla="*/ 26 w 44"/>
                <a:gd name="T81" fmla="*/ 0 h 50"/>
                <a:gd name="T82" fmla="*/ 30 w 44"/>
                <a:gd name="T83" fmla="*/ 0 h 50"/>
                <a:gd name="T84" fmla="*/ 35 w 44"/>
                <a:gd name="T85" fmla="*/ 2 h 50"/>
                <a:gd name="T86" fmla="*/ 39 w 44"/>
                <a:gd name="T87" fmla="*/ 5 h 50"/>
                <a:gd name="T88" fmla="*/ 44 w 44"/>
                <a:gd name="T89" fmla="*/ 8 h 50"/>
                <a:gd name="T90" fmla="*/ 35 w 44"/>
                <a:gd name="T91" fmla="*/ 17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4" h="50">
                  <a:moveTo>
                    <a:pt x="35" y="17"/>
                  </a:moveTo>
                  <a:lnTo>
                    <a:pt x="35" y="17"/>
                  </a:lnTo>
                  <a:lnTo>
                    <a:pt x="30" y="12"/>
                  </a:lnTo>
                  <a:lnTo>
                    <a:pt x="26" y="11"/>
                  </a:lnTo>
                  <a:lnTo>
                    <a:pt x="20" y="12"/>
                  </a:lnTo>
                  <a:lnTo>
                    <a:pt x="16" y="15"/>
                  </a:lnTo>
                  <a:lnTo>
                    <a:pt x="13" y="21"/>
                  </a:lnTo>
                  <a:lnTo>
                    <a:pt x="11" y="25"/>
                  </a:lnTo>
                  <a:lnTo>
                    <a:pt x="13" y="31"/>
                  </a:lnTo>
                  <a:lnTo>
                    <a:pt x="16" y="36"/>
                  </a:lnTo>
                  <a:lnTo>
                    <a:pt x="20" y="39"/>
                  </a:lnTo>
                  <a:lnTo>
                    <a:pt x="26" y="40"/>
                  </a:lnTo>
                  <a:lnTo>
                    <a:pt x="30" y="39"/>
                  </a:lnTo>
                  <a:lnTo>
                    <a:pt x="35" y="36"/>
                  </a:lnTo>
                  <a:lnTo>
                    <a:pt x="44" y="45"/>
                  </a:lnTo>
                  <a:lnTo>
                    <a:pt x="39" y="47"/>
                  </a:lnTo>
                  <a:lnTo>
                    <a:pt x="35" y="49"/>
                  </a:lnTo>
                  <a:lnTo>
                    <a:pt x="26" y="50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1" y="47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5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4" y="8"/>
                  </a:lnTo>
                  <a:lnTo>
                    <a:pt x="35" y="17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5" name="Freeform 1266"/>
            <p:cNvSpPr>
              <a:spLocks/>
            </p:cNvSpPr>
            <p:nvPr/>
          </p:nvSpPr>
          <p:spPr bwMode="auto">
            <a:xfrm>
              <a:off x="5275" y="4007"/>
              <a:ext cx="52" cy="72"/>
            </a:xfrm>
            <a:custGeom>
              <a:avLst/>
              <a:gdLst>
                <a:gd name="T0" fmla="*/ 0 w 52"/>
                <a:gd name="T1" fmla="*/ 0 h 72"/>
                <a:gd name="T2" fmla="*/ 13 w 52"/>
                <a:gd name="T3" fmla="*/ 0 h 72"/>
                <a:gd name="T4" fmla="*/ 27 w 52"/>
                <a:gd name="T5" fmla="*/ 34 h 72"/>
                <a:gd name="T6" fmla="*/ 27 w 52"/>
                <a:gd name="T7" fmla="*/ 34 h 72"/>
                <a:gd name="T8" fmla="*/ 38 w 52"/>
                <a:gd name="T9" fmla="*/ 0 h 72"/>
                <a:gd name="T10" fmla="*/ 52 w 52"/>
                <a:gd name="T11" fmla="*/ 0 h 72"/>
                <a:gd name="T12" fmla="*/ 28 w 52"/>
                <a:gd name="T13" fmla="*/ 59 h 72"/>
                <a:gd name="T14" fmla="*/ 28 w 52"/>
                <a:gd name="T15" fmla="*/ 59 h 72"/>
                <a:gd name="T16" fmla="*/ 25 w 52"/>
                <a:gd name="T17" fmla="*/ 65 h 72"/>
                <a:gd name="T18" fmla="*/ 22 w 52"/>
                <a:gd name="T19" fmla="*/ 69 h 72"/>
                <a:gd name="T20" fmla="*/ 16 w 52"/>
                <a:gd name="T21" fmla="*/ 70 h 72"/>
                <a:gd name="T22" fmla="*/ 10 w 52"/>
                <a:gd name="T23" fmla="*/ 72 h 72"/>
                <a:gd name="T24" fmla="*/ 10 w 52"/>
                <a:gd name="T25" fmla="*/ 72 h 72"/>
                <a:gd name="T26" fmla="*/ 0 w 52"/>
                <a:gd name="T27" fmla="*/ 70 h 72"/>
                <a:gd name="T28" fmla="*/ 2 w 52"/>
                <a:gd name="T29" fmla="*/ 60 h 72"/>
                <a:gd name="T30" fmla="*/ 2 w 52"/>
                <a:gd name="T31" fmla="*/ 60 h 72"/>
                <a:gd name="T32" fmla="*/ 7 w 52"/>
                <a:gd name="T33" fmla="*/ 62 h 72"/>
                <a:gd name="T34" fmla="*/ 7 w 52"/>
                <a:gd name="T35" fmla="*/ 62 h 72"/>
                <a:gd name="T36" fmla="*/ 12 w 52"/>
                <a:gd name="T37" fmla="*/ 60 h 72"/>
                <a:gd name="T38" fmla="*/ 15 w 52"/>
                <a:gd name="T39" fmla="*/ 60 h 72"/>
                <a:gd name="T40" fmla="*/ 16 w 52"/>
                <a:gd name="T41" fmla="*/ 57 h 72"/>
                <a:gd name="T42" fmla="*/ 18 w 52"/>
                <a:gd name="T43" fmla="*/ 54 h 72"/>
                <a:gd name="T44" fmla="*/ 21 w 52"/>
                <a:gd name="T45" fmla="*/ 48 h 72"/>
                <a:gd name="T46" fmla="*/ 0 w 52"/>
                <a:gd name="T47" fmla="*/ 0 h 7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2" h="72">
                  <a:moveTo>
                    <a:pt x="0" y="0"/>
                  </a:moveTo>
                  <a:lnTo>
                    <a:pt x="13" y="0"/>
                  </a:lnTo>
                  <a:lnTo>
                    <a:pt x="27" y="34"/>
                  </a:lnTo>
                  <a:lnTo>
                    <a:pt x="38" y="0"/>
                  </a:lnTo>
                  <a:lnTo>
                    <a:pt x="52" y="0"/>
                  </a:lnTo>
                  <a:lnTo>
                    <a:pt x="28" y="59"/>
                  </a:lnTo>
                  <a:lnTo>
                    <a:pt x="25" y="65"/>
                  </a:lnTo>
                  <a:lnTo>
                    <a:pt x="22" y="69"/>
                  </a:lnTo>
                  <a:lnTo>
                    <a:pt x="16" y="70"/>
                  </a:lnTo>
                  <a:lnTo>
                    <a:pt x="10" y="72"/>
                  </a:lnTo>
                  <a:lnTo>
                    <a:pt x="0" y="70"/>
                  </a:lnTo>
                  <a:lnTo>
                    <a:pt x="2" y="60"/>
                  </a:lnTo>
                  <a:lnTo>
                    <a:pt x="7" y="62"/>
                  </a:lnTo>
                  <a:lnTo>
                    <a:pt x="12" y="60"/>
                  </a:lnTo>
                  <a:lnTo>
                    <a:pt x="15" y="60"/>
                  </a:lnTo>
                  <a:lnTo>
                    <a:pt x="16" y="57"/>
                  </a:lnTo>
                  <a:lnTo>
                    <a:pt x="18" y="54"/>
                  </a:lnTo>
                  <a:lnTo>
                    <a:pt x="21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6" name="Freeform 1267"/>
            <p:cNvSpPr>
              <a:spLocks/>
            </p:cNvSpPr>
            <p:nvPr/>
          </p:nvSpPr>
          <p:spPr bwMode="auto">
            <a:xfrm>
              <a:off x="5543" y="3950"/>
              <a:ext cx="120" cy="154"/>
            </a:xfrm>
            <a:custGeom>
              <a:avLst/>
              <a:gdLst>
                <a:gd name="T0" fmla="*/ 120 w 120"/>
                <a:gd name="T1" fmla="*/ 69 h 154"/>
                <a:gd name="T2" fmla="*/ 120 w 120"/>
                <a:gd name="T3" fmla="*/ 69 h 154"/>
                <a:gd name="T4" fmla="*/ 119 w 120"/>
                <a:gd name="T5" fmla="*/ 51 h 154"/>
                <a:gd name="T6" fmla="*/ 114 w 120"/>
                <a:gd name="T7" fmla="*/ 35 h 154"/>
                <a:gd name="T8" fmla="*/ 105 w 120"/>
                <a:gd name="T9" fmla="*/ 20 h 154"/>
                <a:gd name="T10" fmla="*/ 95 w 120"/>
                <a:gd name="T11" fmla="*/ 7 h 154"/>
                <a:gd name="T12" fmla="*/ 95 w 120"/>
                <a:gd name="T13" fmla="*/ 7 h 154"/>
                <a:gd name="T14" fmla="*/ 85 w 120"/>
                <a:gd name="T15" fmla="*/ 0 h 154"/>
                <a:gd name="T16" fmla="*/ 72 w 120"/>
                <a:gd name="T17" fmla="*/ 22 h 154"/>
                <a:gd name="T18" fmla="*/ 72 w 120"/>
                <a:gd name="T19" fmla="*/ 22 h 154"/>
                <a:gd name="T20" fmla="*/ 82 w 120"/>
                <a:gd name="T21" fmla="*/ 30 h 154"/>
                <a:gd name="T22" fmla="*/ 89 w 120"/>
                <a:gd name="T23" fmla="*/ 42 h 154"/>
                <a:gd name="T24" fmla="*/ 94 w 120"/>
                <a:gd name="T25" fmla="*/ 54 h 154"/>
                <a:gd name="T26" fmla="*/ 95 w 120"/>
                <a:gd name="T27" fmla="*/ 61 h 154"/>
                <a:gd name="T28" fmla="*/ 95 w 120"/>
                <a:gd name="T29" fmla="*/ 69 h 154"/>
                <a:gd name="T30" fmla="*/ 95 w 120"/>
                <a:gd name="T31" fmla="*/ 69 h 154"/>
                <a:gd name="T32" fmla="*/ 95 w 120"/>
                <a:gd name="T33" fmla="*/ 80 h 154"/>
                <a:gd name="T34" fmla="*/ 91 w 120"/>
                <a:gd name="T35" fmla="*/ 92 h 154"/>
                <a:gd name="T36" fmla="*/ 85 w 120"/>
                <a:gd name="T37" fmla="*/ 102 h 154"/>
                <a:gd name="T38" fmla="*/ 77 w 120"/>
                <a:gd name="T39" fmla="*/ 111 h 154"/>
                <a:gd name="T40" fmla="*/ 69 w 120"/>
                <a:gd name="T41" fmla="*/ 120 h 154"/>
                <a:gd name="T42" fmla="*/ 58 w 120"/>
                <a:gd name="T43" fmla="*/ 125 h 154"/>
                <a:gd name="T44" fmla="*/ 47 w 120"/>
                <a:gd name="T45" fmla="*/ 129 h 154"/>
                <a:gd name="T46" fmla="*/ 35 w 120"/>
                <a:gd name="T47" fmla="*/ 130 h 154"/>
                <a:gd name="T48" fmla="*/ 35 w 120"/>
                <a:gd name="T49" fmla="*/ 130 h 154"/>
                <a:gd name="T50" fmla="*/ 23 w 120"/>
                <a:gd name="T51" fmla="*/ 129 h 154"/>
                <a:gd name="T52" fmla="*/ 11 w 120"/>
                <a:gd name="T53" fmla="*/ 126 h 154"/>
                <a:gd name="T54" fmla="*/ 0 w 120"/>
                <a:gd name="T55" fmla="*/ 147 h 154"/>
                <a:gd name="T56" fmla="*/ 0 w 120"/>
                <a:gd name="T57" fmla="*/ 147 h 154"/>
                <a:gd name="T58" fmla="*/ 8 w 120"/>
                <a:gd name="T59" fmla="*/ 151 h 154"/>
                <a:gd name="T60" fmla="*/ 16 w 120"/>
                <a:gd name="T61" fmla="*/ 152 h 154"/>
                <a:gd name="T62" fmla="*/ 26 w 120"/>
                <a:gd name="T63" fmla="*/ 154 h 154"/>
                <a:gd name="T64" fmla="*/ 35 w 120"/>
                <a:gd name="T65" fmla="*/ 154 h 154"/>
                <a:gd name="T66" fmla="*/ 35 w 120"/>
                <a:gd name="T67" fmla="*/ 154 h 154"/>
                <a:gd name="T68" fmla="*/ 44 w 120"/>
                <a:gd name="T69" fmla="*/ 154 h 154"/>
                <a:gd name="T70" fmla="*/ 52 w 120"/>
                <a:gd name="T71" fmla="*/ 152 h 154"/>
                <a:gd name="T72" fmla="*/ 67 w 120"/>
                <a:gd name="T73" fmla="*/ 148 h 154"/>
                <a:gd name="T74" fmla="*/ 82 w 120"/>
                <a:gd name="T75" fmla="*/ 139 h 154"/>
                <a:gd name="T76" fmla="*/ 95 w 120"/>
                <a:gd name="T77" fmla="*/ 129 h 154"/>
                <a:gd name="T78" fmla="*/ 105 w 120"/>
                <a:gd name="T79" fmla="*/ 117 h 154"/>
                <a:gd name="T80" fmla="*/ 114 w 120"/>
                <a:gd name="T81" fmla="*/ 102 h 154"/>
                <a:gd name="T82" fmla="*/ 119 w 120"/>
                <a:gd name="T83" fmla="*/ 86 h 154"/>
                <a:gd name="T84" fmla="*/ 120 w 120"/>
                <a:gd name="T85" fmla="*/ 77 h 154"/>
                <a:gd name="T86" fmla="*/ 120 w 120"/>
                <a:gd name="T87" fmla="*/ 69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0" h="154">
                  <a:moveTo>
                    <a:pt x="120" y="69"/>
                  </a:moveTo>
                  <a:lnTo>
                    <a:pt x="120" y="69"/>
                  </a:lnTo>
                  <a:lnTo>
                    <a:pt x="119" y="51"/>
                  </a:lnTo>
                  <a:lnTo>
                    <a:pt x="114" y="35"/>
                  </a:lnTo>
                  <a:lnTo>
                    <a:pt x="105" y="20"/>
                  </a:lnTo>
                  <a:lnTo>
                    <a:pt x="95" y="7"/>
                  </a:lnTo>
                  <a:lnTo>
                    <a:pt x="85" y="0"/>
                  </a:lnTo>
                  <a:lnTo>
                    <a:pt x="72" y="22"/>
                  </a:lnTo>
                  <a:lnTo>
                    <a:pt x="82" y="30"/>
                  </a:lnTo>
                  <a:lnTo>
                    <a:pt x="89" y="42"/>
                  </a:lnTo>
                  <a:lnTo>
                    <a:pt x="94" y="54"/>
                  </a:lnTo>
                  <a:lnTo>
                    <a:pt x="95" y="61"/>
                  </a:lnTo>
                  <a:lnTo>
                    <a:pt x="95" y="69"/>
                  </a:lnTo>
                  <a:lnTo>
                    <a:pt x="95" y="80"/>
                  </a:lnTo>
                  <a:lnTo>
                    <a:pt x="91" y="92"/>
                  </a:lnTo>
                  <a:lnTo>
                    <a:pt x="85" y="102"/>
                  </a:lnTo>
                  <a:lnTo>
                    <a:pt x="77" y="111"/>
                  </a:lnTo>
                  <a:lnTo>
                    <a:pt x="69" y="120"/>
                  </a:lnTo>
                  <a:lnTo>
                    <a:pt x="58" y="125"/>
                  </a:lnTo>
                  <a:lnTo>
                    <a:pt x="47" y="129"/>
                  </a:lnTo>
                  <a:lnTo>
                    <a:pt x="35" y="130"/>
                  </a:lnTo>
                  <a:lnTo>
                    <a:pt x="23" y="129"/>
                  </a:lnTo>
                  <a:lnTo>
                    <a:pt x="11" y="126"/>
                  </a:lnTo>
                  <a:lnTo>
                    <a:pt x="0" y="147"/>
                  </a:lnTo>
                  <a:lnTo>
                    <a:pt x="8" y="151"/>
                  </a:lnTo>
                  <a:lnTo>
                    <a:pt x="16" y="152"/>
                  </a:lnTo>
                  <a:lnTo>
                    <a:pt x="26" y="154"/>
                  </a:lnTo>
                  <a:lnTo>
                    <a:pt x="35" y="154"/>
                  </a:lnTo>
                  <a:lnTo>
                    <a:pt x="44" y="154"/>
                  </a:lnTo>
                  <a:lnTo>
                    <a:pt x="52" y="152"/>
                  </a:lnTo>
                  <a:lnTo>
                    <a:pt x="67" y="148"/>
                  </a:lnTo>
                  <a:lnTo>
                    <a:pt x="82" y="139"/>
                  </a:lnTo>
                  <a:lnTo>
                    <a:pt x="95" y="129"/>
                  </a:lnTo>
                  <a:lnTo>
                    <a:pt x="105" y="117"/>
                  </a:lnTo>
                  <a:lnTo>
                    <a:pt x="114" y="102"/>
                  </a:lnTo>
                  <a:lnTo>
                    <a:pt x="119" y="86"/>
                  </a:lnTo>
                  <a:lnTo>
                    <a:pt x="120" y="77"/>
                  </a:lnTo>
                  <a:lnTo>
                    <a:pt x="120" y="69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7" name="Freeform 1268"/>
            <p:cNvSpPr>
              <a:spLocks/>
            </p:cNvSpPr>
            <p:nvPr/>
          </p:nvSpPr>
          <p:spPr bwMode="auto">
            <a:xfrm>
              <a:off x="5543" y="3950"/>
              <a:ext cx="120" cy="154"/>
            </a:xfrm>
            <a:custGeom>
              <a:avLst/>
              <a:gdLst>
                <a:gd name="T0" fmla="*/ 120 w 120"/>
                <a:gd name="T1" fmla="*/ 69 h 154"/>
                <a:gd name="T2" fmla="*/ 120 w 120"/>
                <a:gd name="T3" fmla="*/ 69 h 154"/>
                <a:gd name="T4" fmla="*/ 119 w 120"/>
                <a:gd name="T5" fmla="*/ 51 h 154"/>
                <a:gd name="T6" fmla="*/ 114 w 120"/>
                <a:gd name="T7" fmla="*/ 35 h 154"/>
                <a:gd name="T8" fmla="*/ 105 w 120"/>
                <a:gd name="T9" fmla="*/ 20 h 154"/>
                <a:gd name="T10" fmla="*/ 95 w 120"/>
                <a:gd name="T11" fmla="*/ 7 h 154"/>
                <a:gd name="T12" fmla="*/ 95 w 120"/>
                <a:gd name="T13" fmla="*/ 7 h 154"/>
                <a:gd name="T14" fmla="*/ 85 w 120"/>
                <a:gd name="T15" fmla="*/ 0 h 154"/>
                <a:gd name="T16" fmla="*/ 72 w 120"/>
                <a:gd name="T17" fmla="*/ 22 h 154"/>
                <a:gd name="T18" fmla="*/ 72 w 120"/>
                <a:gd name="T19" fmla="*/ 22 h 154"/>
                <a:gd name="T20" fmla="*/ 82 w 120"/>
                <a:gd name="T21" fmla="*/ 30 h 154"/>
                <a:gd name="T22" fmla="*/ 89 w 120"/>
                <a:gd name="T23" fmla="*/ 42 h 154"/>
                <a:gd name="T24" fmla="*/ 94 w 120"/>
                <a:gd name="T25" fmla="*/ 54 h 154"/>
                <a:gd name="T26" fmla="*/ 95 w 120"/>
                <a:gd name="T27" fmla="*/ 61 h 154"/>
                <a:gd name="T28" fmla="*/ 95 w 120"/>
                <a:gd name="T29" fmla="*/ 69 h 154"/>
                <a:gd name="T30" fmla="*/ 95 w 120"/>
                <a:gd name="T31" fmla="*/ 69 h 154"/>
                <a:gd name="T32" fmla="*/ 95 w 120"/>
                <a:gd name="T33" fmla="*/ 80 h 154"/>
                <a:gd name="T34" fmla="*/ 91 w 120"/>
                <a:gd name="T35" fmla="*/ 92 h 154"/>
                <a:gd name="T36" fmla="*/ 85 w 120"/>
                <a:gd name="T37" fmla="*/ 102 h 154"/>
                <a:gd name="T38" fmla="*/ 77 w 120"/>
                <a:gd name="T39" fmla="*/ 111 h 154"/>
                <a:gd name="T40" fmla="*/ 69 w 120"/>
                <a:gd name="T41" fmla="*/ 120 h 154"/>
                <a:gd name="T42" fmla="*/ 58 w 120"/>
                <a:gd name="T43" fmla="*/ 125 h 154"/>
                <a:gd name="T44" fmla="*/ 47 w 120"/>
                <a:gd name="T45" fmla="*/ 129 h 154"/>
                <a:gd name="T46" fmla="*/ 35 w 120"/>
                <a:gd name="T47" fmla="*/ 130 h 154"/>
                <a:gd name="T48" fmla="*/ 35 w 120"/>
                <a:gd name="T49" fmla="*/ 130 h 154"/>
                <a:gd name="T50" fmla="*/ 23 w 120"/>
                <a:gd name="T51" fmla="*/ 129 h 154"/>
                <a:gd name="T52" fmla="*/ 11 w 120"/>
                <a:gd name="T53" fmla="*/ 126 h 154"/>
                <a:gd name="T54" fmla="*/ 0 w 120"/>
                <a:gd name="T55" fmla="*/ 147 h 154"/>
                <a:gd name="T56" fmla="*/ 0 w 120"/>
                <a:gd name="T57" fmla="*/ 147 h 154"/>
                <a:gd name="T58" fmla="*/ 8 w 120"/>
                <a:gd name="T59" fmla="*/ 151 h 154"/>
                <a:gd name="T60" fmla="*/ 16 w 120"/>
                <a:gd name="T61" fmla="*/ 152 h 154"/>
                <a:gd name="T62" fmla="*/ 26 w 120"/>
                <a:gd name="T63" fmla="*/ 154 h 154"/>
                <a:gd name="T64" fmla="*/ 35 w 120"/>
                <a:gd name="T65" fmla="*/ 154 h 154"/>
                <a:gd name="T66" fmla="*/ 35 w 120"/>
                <a:gd name="T67" fmla="*/ 154 h 154"/>
                <a:gd name="T68" fmla="*/ 44 w 120"/>
                <a:gd name="T69" fmla="*/ 154 h 154"/>
                <a:gd name="T70" fmla="*/ 52 w 120"/>
                <a:gd name="T71" fmla="*/ 152 h 154"/>
                <a:gd name="T72" fmla="*/ 67 w 120"/>
                <a:gd name="T73" fmla="*/ 148 h 154"/>
                <a:gd name="T74" fmla="*/ 82 w 120"/>
                <a:gd name="T75" fmla="*/ 139 h 154"/>
                <a:gd name="T76" fmla="*/ 95 w 120"/>
                <a:gd name="T77" fmla="*/ 129 h 154"/>
                <a:gd name="T78" fmla="*/ 105 w 120"/>
                <a:gd name="T79" fmla="*/ 117 h 154"/>
                <a:gd name="T80" fmla="*/ 114 w 120"/>
                <a:gd name="T81" fmla="*/ 102 h 154"/>
                <a:gd name="T82" fmla="*/ 119 w 120"/>
                <a:gd name="T83" fmla="*/ 86 h 154"/>
                <a:gd name="T84" fmla="*/ 120 w 120"/>
                <a:gd name="T85" fmla="*/ 77 h 154"/>
                <a:gd name="T86" fmla="*/ 120 w 120"/>
                <a:gd name="T87" fmla="*/ 69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0" h="154">
                  <a:moveTo>
                    <a:pt x="120" y="69"/>
                  </a:moveTo>
                  <a:lnTo>
                    <a:pt x="120" y="69"/>
                  </a:lnTo>
                  <a:lnTo>
                    <a:pt x="119" y="51"/>
                  </a:lnTo>
                  <a:lnTo>
                    <a:pt x="114" y="35"/>
                  </a:lnTo>
                  <a:lnTo>
                    <a:pt x="105" y="20"/>
                  </a:lnTo>
                  <a:lnTo>
                    <a:pt x="95" y="7"/>
                  </a:lnTo>
                  <a:lnTo>
                    <a:pt x="85" y="0"/>
                  </a:lnTo>
                  <a:lnTo>
                    <a:pt x="72" y="22"/>
                  </a:lnTo>
                  <a:lnTo>
                    <a:pt x="82" y="30"/>
                  </a:lnTo>
                  <a:lnTo>
                    <a:pt x="89" y="42"/>
                  </a:lnTo>
                  <a:lnTo>
                    <a:pt x="94" y="54"/>
                  </a:lnTo>
                  <a:lnTo>
                    <a:pt x="95" y="61"/>
                  </a:lnTo>
                  <a:lnTo>
                    <a:pt x="95" y="69"/>
                  </a:lnTo>
                  <a:lnTo>
                    <a:pt x="95" y="80"/>
                  </a:lnTo>
                  <a:lnTo>
                    <a:pt x="91" y="92"/>
                  </a:lnTo>
                  <a:lnTo>
                    <a:pt x="85" y="102"/>
                  </a:lnTo>
                  <a:lnTo>
                    <a:pt x="77" y="111"/>
                  </a:lnTo>
                  <a:lnTo>
                    <a:pt x="69" y="120"/>
                  </a:lnTo>
                  <a:lnTo>
                    <a:pt x="58" y="125"/>
                  </a:lnTo>
                  <a:lnTo>
                    <a:pt x="47" y="129"/>
                  </a:lnTo>
                  <a:lnTo>
                    <a:pt x="35" y="130"/>
                  </a:lnTo>
                  <a:lnTo>
                    <a:pt x="23" y="129"/>
                  </a:lnTo>
                  <a:lnTo>
                    <a:pt x="11" y="126"/>
                  </a:lnTo>
                  <a:lnTo>
                    <a:pt x="0" y="147"/>
                  </a:lnTo>
                  <a:lnTo>
                    <a:pt x="8" y="151"/>
                  </a:lnTo>
                  <a:lnTo>
                    <a:pt x="16" y="152"/>
                  </a:lnTo>
                  <a:lnTo>
                    <a:pt x="26" y="154"/>
                  </a:lnTo>
                  <a:lnTo>
                    <a:pt x="35" y="154"/>
                  </a:lnTo>
                  <a:lnTo>
                    <a:pt x="44" y="154"/>
                  </a:lnTo>
                  <a:lnTo>
                    <a:pt x="52" y="152"/>
                  </a:lnTo>
                  <a:lnTo>
                    <a:pt x="67" y="148"/>
                  </a:lnTo>
                  <a:lnTo>
                    <a:pt x="82" y="139"/>
                  </a:lnTo>
                  <a:lnTo>
                    <a:pt x="95" y="129"/>
                  </a:lnTo>
                  <a:lnTo>
                    <a:pt x="105" y="117"/>
                  </a:lnTo>
                  <a:lnTo>
                    <a:pt x="114" y="102"/>
                  </a:lnTo>
                  <a:lnTo>
                    <a:pt x="119" y="86"/>
                  </a:lnTo>
                  <a:lnTo>
                    <a:pt x="120" y="77"/>
                  </a:lnTo>
                  <a:lnTo>
                    <a:pt x="120" y="69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8" name="Freeform 1269"/>
            <p:cNvSpPr>
              <a:spLocks/>
            </p:cNvSpPr>
            <p:nvPr/>
          </p:nvSpPr>
          <p:spPr bwMode="auto">
            <a:xfrm>
              <a:off x="5590" y="3838"/>
              <a:ext cx="51" cy="126"/>
            </a:xfrm>
            <a:custGeom>
              <a:avLst/>
              <a:gdLst>
                <a:gd name="T0" fmla="*/ 51 w 51"/>
                <a:gd name="T1" fmla="*/ 25 h 126"/>
                <a:gd name="T2" fmla="*/ 51 w 51"/>
                <a:gd name="T3" fmla="*/ 25 h 126"/>
                <a:gd name="T4" fmla="*/ 51 w 51"/>
                <a:gd name="T5" fmla="*/ 13 h 126"/>
                <a:gd name="T6" fmla="*/ 50 w 51"/>
                <a:gd name="T7" fmla="*/ 3 h 126"/>
                <a:gd name="T8" fmla="*/ 50 w 51"/>
                <a:gd name="T9" fmla="*/ 0 h 126"/>
                <a:gd name="T10" fmla="*/ 47 w 51"/>
                <a:gd name="T11" fmla="*/ 1 h 126"/>
                <a:gd name="T12" fmla="*/ 47 w 51"/>
                <a:gd name="T13" fmla="*/ 1 h 126"/>
                <a:gd name="T14" fmla="*/ 39 w 51"/>
                <a:gd name="T15" fmla="*/ 9 h 126"/>
                <a:gd name="T16" fmla="*/ 32 w 51"/>
                <a:gd name="T17" fmla="*/ 19 h 126"/>
                <a:gd name="T18" fmla="*/ 32 w 51"/>
                <a:gd name="T19" fmla="*/ 19 h 126"/>
                <a:gd name="T20" fmla="*/ 23 w 51"/>
                <a:gd name="T21" fmla="*/ 31 h 126"/>
                <a:gd name="T22" fmla="*/ 16 w 51"/>
                <a:gd name="T23" fmla="*/ 44 h 126"/>
                <a:gd name="T24" fmla="*/ 8 w 51"/>
                <a:gd name="T25" fmla="*/ 59 h 126"/>
                <a:gd name="T26" fmla="*/ 4 w 51"/>
                <a:gd name="T27" fmla="*/ 72 h 126"/>
                <a:gd name="T28" fmla="*/ 1 w 51"/>
                <a:gd name="T29" fmla="*/ 87 h 126"/>
                <a:gd name="T30" fmla="*/ 0 w 51"/>
                <a:gd name="T31" fmla="*/ 100 h 126"/>
                <a:gd name="T32" fmla="*/ 0 w 51"/>
                <a:gd name="T33" fmla="*/ 112 h 126"/>
                <a:gd name="T34" fmla="*/ 1 w 51"/>
                <a:gd name="T35" fmla="*/ 122 h 126"/>
                <a:gd name="T36" fmla="*/ 1 w 51"/>
                <a:gd name="T37" fmla="*/ 123 h 126"/>
                <a:gd name="T38" fmla="*/ 2 w 51"/>
                <a:gd name="T39" fmla="*/ 123 h 126"/>
                <a:gd name="T40" fmla="*/ 2 w 51"/>
                <a:gd name="T41" fmla="*/ 123 h 126"/>
                <a:gd name="T42" fmla="*/ 7 w 51"/>
                <a:gd name="T43" fmla="*/ 125 h 126"/>
                <a:gd name="T44" fmla="*/ 7 w 51"/>
                <a:gd name="T45" fmla="*/ 125 h 126"/>
                <a:gd name="T46" fmla="*/ 11 w 51"/>
                <a:gd name="T47" fmla="*/ 126 h 126"/>
                <a:gd name="T48" fmla="*/ 13 w 51"/>
                <a:gd name="T49" fmla="*/ 126 h 126"/>
                <a:gd name="T50" fmla="*/ 13 w 51"/>
                <a:gd name="T51" fmla="*/ 126 h 126"/>
                <a:gd name="T52" fmla="*/ 13 w 51"/>
                <a:gd name="T53" fmla="*/ 126 h 126"/>
                <a:gd name="T54" fmla="*/ 22 w 51"/>
                <a:gd name="T55" fmla="*/ 119 h 126"/>
                <a:gd name="T56" fmla="*/ 29 w 51"/>
                <a:gd name="T57" fmla="*/ 109 h 126"/>
                <a:gd name="T58" fmla="*/ 35 w 51"/>
                <a:gd name="T59" fmla="*/ 97 h 126"/>
                <a:gd name="T60" fmla="*/ 41 w 51"/>
                <a:gd name="T61" fmla="*/ 84 h 126"/>
                <a:gd name="T62" fmla="*/ 45 w 51"/>
                <a:gd name="T63" fmla="*/ 70 h 126"/>
                <a:gd name="T64" fmla="*/ 50 w 51"/>
                <a:gd name="T65" fmla="*/ 56 h 126"/>
                <a:gd name="T66" fmla="*/ 51 w 51"/>
                <a:gd name="T67" fmla="*/ 40 h 126"/>
                <a:gd name="T68" fmla="*/ 51 w 51"/>
                <a:gd name="T69" fmla="*/ 25 h 1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1" h="126">
                  <a:moveTo>
                    <a:pt x="51" y="25"/>
                  </a:moveTo>
                  <a:lnTo>
                    <a:pt x="51" y="25"/>
                  </a:lnTo>
                  <a:lnTo>
                    <a:pt x="51" y="13"/>
                  </a:lnTo>
                  <a:lnTo>
                    <a:pt x="50" y="3"/>
                  </a:lnTo>
                  <a:lnTo>
                    <a:pt x="50" y="0"/>
                  </a:lnTo>
                  <a:lnTo>
                    <a:pt x="47" y="1"/>
                  </a:lnTo>
                  <a:lnTo>
                    <a:pt x="39" y="9"/>
                  </a:lnTo>
                  <a:lnTo>
                    <a:pt x="32" y="19"/>
                  </a:lnTo>
                  <a:lnTo>
                    <a:pt x="23" y="31"/>
                  </a:lnTo>
                  <a:lnTo>
                    <a:pt x="16" y="44"/>
                  </a:lnTo>
                  <a:lnTo>
                    <a:pt x="8" y="59"/>
                  </a:lnTo>
                  <a:lnTo>
                    <a:pt x="4" y="72"/>
                  </a:lnTo>
                  <a:lnTo>
                    <a:pt x="1" y="87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1" y="122"/>
                  </a:lnTo>
                  <a:lnTo>
                    <a:pt x="1" y="123"/>
                  </a:lnTo>
                  <a:lnTo>
                    <a:pt x="2" y="123"/>
                  </a:lnTo>
                  <a:lnTo>
                    <a:pt x="7" y="125"/>
                  </a:lnTo>
                  <a:lnTo>
                    <a:pt x="11" y="126"/>
                  </a:lnTo>
                  <a:lnTo>
                    <a:pt x="13" y="126"/>
                  </a:lnTo>
                  <a:lnTo>
                    <a:pt x="22" y="119"/>
                  </a:lnTo>
                  <a:lnTo>
                    <a:pt x="29" y="109"/>
                  </a:lnTo>
                  <a:lnTo>
                    <a:pt x="35" y="97"/>
                  </a:lnTo>
                  <a:lnTo>
                    <a:pt x="41" y="84"/>
                  </a:lnTo>
                  <a:lnTo>
                    <a:pt x="45" y="70"/>
                  </a:lnTo>
                  <a:lnTo>
                    <a:pt x="50" y="56"/>
                  </a:lnTo>
                  <a:lnTo>
                    <a:pt x="51" y="40"/>
                  </a:lnTo>
                  <a:lnTo>
                    <a:pt x="51" y="25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9" name="Freeform 1270"/>
            <p:cNvSpPr>
              <a:spLocks/>
            </p:cNvSpPr>
            <p:nvPr/>
          </p:nvSpPr>
          <p:spPr bwMode="auto">
            <a:xfrm>
              <a:off x="5590" y="3838"/>
              <a:ext cx="51" cy="126"/>
            </a:xfrm>
            <a:custGeom>
              <a:avLst/>
              <a:gdLst>
                <a:gd name="T0" fmla="*/ 51 w 51"/>
                <a:gd name="T1" fmla="*/ 25 h 126"/>
                <a:gd name="T2" fmla="*/ 51 w 51"/>
                <a:gd name="T3" fmla="*/ 25 h 126"/>
                <a:gd name="T4" fmla="*/ 51 w 51"/>
                <a:gd name="T5" fmla="*/ 13 h 126"/>
                <a:gd name="T6" fmla="*/ 50 w 51"/>
                <a:gd name="T7" fmla="*/ 3 h 126"/>
                <a:gd name="T8" fmla="*/ 50 w 51"/>
                <a:gd name="T9" fmla="*/ 0 h 126"/>
                <a:gd name="T10" fmla="*/ 47 w 51"/>
                <a:gd name="T11" fmla="*/ 1 h 126"/>
                <a:gd name="T12" fmla="*/ 47 w 51"/>
                <a:gd name="T13" fmla="*/ 1 h 126"/>
                <a:gd name="T14" fmla="*/ 39 w 51"/>
                <a:gd name="T15" fmla="*/ 9 h 126"/>
                <a:gd name="T16" fmla="*/ 32 w 51"/>
                <a:gd name="T17" fmla="*/ 19 h 126"/>
                <a:gd name="T18" fmla="*/ 32 w 51"/>
                <a:gd name="T19" fmla="*/ 19 h 126"/>
                <a:gd name="T20" fmla="*/ 23 w 51"/>
                <a:gd name="T21" fmla="*/ 31 h 126"/>
                <a:gd name="T22" fmla="*/ 16 w 51"/>
                <a:gd name="T23" fmla="*/ 44 h 126"/>
                <a:gd name="T24" fmla="*/ 8 w 51"/>
                <a:gd name="T25" fmla="*/ 59 h 126"/>
                <a:gd name="T26" fmla="*/ 4 w 51"/>
                <a:gd name="T27" fmla="*/ 72 h 126"/>
                <a:gd name="T28" fmla="*/ 1 w 51"/>
                <a:gd name="T29" fmla="*/ 87 h 126"/>
                <a:gd name="T30" fmla="*/ 0 w 51"/>
                <a:gd name="T31" fmla="*/ 100 h 126"/>
                <a:gd name="T32" fmla="*/ 0 w 51"/>
                <a:gd name="T33" fmla="*/ 112 h 126"/>
                <a:gd name="T34" fmla="*/ 1 w 51"/>
                <a:gd name="T35" fmla="*/ 122 h 126"/>
                <a:gd name="T36" fmla="*/ 1 w 51"/>
                <a:gd name="T37" fmla="*/ 123 h 126"/>
                <a:gd name="T38" fmla="*/ 2 w 51"/>
                <a:gd name="T39" fmla="*/ 123 h 126"/>
                <a:gd name="T40" fmla="*/ 2 w 51"/>
                <a:gd name="T41" fmla="*/ 123 h 126"/>
                <a:gd name="T42" fmla="*/ 7 w 51"/>
                <a:gd name="T43" fmla="*/ 125 h 126"/>
                <a:gd name="T44" fmla="*/ 7 w 51"/>
                <a:gd name="T45" fmla="*/ 125 h 126"/>
                <a:gd name="T46" fmla="*/ 11 w 51"/>
                <a:gd name="T47" fmla="*/ 126 h 126"/>
                <a:gd name="T48" fmla="*/ 13 w 51"/>
                <a:gd name="T49" fmla="*/ 126 h 126"/>
                <a:gd name="T50" fmla="*/ 13 w 51"/>
                <a:gd name="T51" fmla="*/ 126 h 126"/>
                <a:gd name="T52" fmla="*/ 13 w 51"/>
                <a:gd name="T53" fmla="*/ 126 h 126"/>
                <a:gd name="T54" fmla="*/ 22 w 51"/>
                <a:gd name="T55" fmla="*/ 119 h 126"/>
                <a:gd name="T56" fmla="*/ 29 w 51"/>
                <a:gd name="T57" fmla="*/ 109 h 126"/>
                <a:gd name="T58" fmla="*/ 35 w 51"/>
                <a:gd name="T59" fmla="*/ 97 h 126"/>
                <a:gd name="T60" fmla="*/ 41 w 51"/>
                <a:gd name="T61" fmla="*/ 84 h 126"/>
                <a:gd name="T62" fmla="*/ 45 w 51"/>
                <a:gd name="T63" fmla="*/ 70 h 126"/>
                <a:gd name="T64" fmla="*/ 50 w 51"/>
                <a:gd name="T65" fmla="*/ 56 h 126"/>
                <a:gd name="T66" fmla="*/ 51 w 51"/>
                <a:gd name="T67" fmla="*/ 40 h 126"/>
                <a:gd name="T68" fmla="*/ 51 w 51"/>
                <a:gd name="T69" fmla="*/ 25 h 1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1" h="126">
                  <a:moveTo>
                    <a:pt x="51" y="25"/>
                  </a:moveTo>
                  <a:lnTo>
                    <a:pt x="51" y="25"/>
                  </a:lnTo>
                  <a:lnTo>
                    <a:pt x="51" y="13"/>
                  </a:lnTo>
                  <a:lnTo>
                    <a:pt x="50" y="3"/>
                  </a:lnTo>
                  <a:lnTo>
                    <a:pt x="50" y="0"/>
                  </a:lnTo>
                  <a:lnTo>
                    <a:pt x="47" y="1"/>
                  </a:lnTo>
                  <a:lnTo>
                    <a:pt x="39" y="9"/>
                  </a:lnTo>
                  <a:lnTo>
                    <a:pt x="32" y="19"/>
                  </a:lnTo>
                  <a:lnTo>
                    <a:pt x="23" y="31"/>
                  </a:lnTo>
                  <a:lnTo>
                    <a:pt x="16" y="44"/>
                  </a:lnTo>
                  <a:lnTo>
                    <a:pt x="8" y="59"/>
                  </a:lnTo>
                  <a:lnTo>
                    <a:pt x="4" y="72"/>
                  </a:lnTo>
                  <a:lnTo>
                    <a:pt x="1" y="87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1" y="122"/>
                  </a:lnTo>
                  <a:lnTo>
                    <a:pt x="1" y="123"/>
                  </a:lnTo>
                  <a:lnTo>
                    <a:pt x="2" y="123"/>
                  </a:lnTo>
                  <a:lnTo>
                    <a:pt x="7" y="125"/>
                  </a:lnTo>
                  <a:lnTo>
                    <a:pt x="11" y="126"/>
                  </a:lnTo>
                  <a:lnTo>
                    <a:pt x="13" y="126"/>
                  </a:lnTo>
                  <a:lnTo>
                    <a:pt x="22" y="119"/>
                  </a:lnTo>
                  <a:lnTo>
                    <a:pt x="29" y="109"/>
                  </a:lnTo>
                  <a:lnTo>
                    <a:pt x="35" y="97"/>
                  </a:lnTo>
                  <a:lnTo>
                    <a:pt x="41" y="84"/>
                  </a:lnTo>
                  <a:lnTo>
                    <a:pt x="45" y="70"/>
                  </a:lnTo>
                  <a:lnTo>
                    <a:pt x="50" y="56"/>
                  </a:lnTo>
                  <a:lnTo>
                    <a:pt x="51" y="40"/>
                  </a:lnTo>
                  <a:lnTo>
                    <a:pt x="51" y="25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0" name="Freeform 1271"/>
            <p:cNvSpPr>
              <a:spLocks/>
            </p:cNvSpPr>
            <p:nvPr/>
          </p:nvSpPr>
          <p:spPr bwMode="auto">
            <a:xfrm>
              <a:off x="5543" y="3829"/>
              <a:ext cx="41" cy="132"/>
            </a:xfrm>
            <a:custGeom>
              <a:avLst/>
              <a:gdLst>
                <a:gd name="T0" fmla="*/ 11 w 41"/>
                <a:gd name="T1" fmla="*/ 3 h 132"/>
                <a:gd name="T2" fmla="*/ 10 w 41"/>
                <a:gd name="T3" fmla="*/ 0 h 132"/>
                <a:gd name="T4" fmla="*/ 8 w 41"/>
                <a:gd name="T5" fmla="*/ 3 h 132"/>
                <a:gd name="T6" fmla="*/ 8 w 41"/>
                <a:gd name="T7" fmla="*/ 3 h 132"/>
                <a:gd name="T8" fmla="*/ 5 w 41"/>
                <a:gd name="T9" fmla="*/ 13 h 132"/>
                <a:gd name="T10" fmla="*/ 2 w 41"/>
                <a:gd name="T11" fmla="*/ 25 h 132"/>
                <a:gd name="T12" fmla="*/ 2 w 41"/>
                <a:gd name="T13" fmla="*/ 25 h 132"/>
                <a:gd name="T14" fmla="*/ 0 w 41"/>
                <a:gd name="T15" fmla="*/ 40 h 132"/>
                <a:gd name="T16" fmla="*/ 0 w 41"/>
                <a:gd name="T17" fmla="*/ 56 h 132"/>
                <a:gd name="T18" fmla="*/ 0 w 41"/>
                <a:gd name="T19" fmla="*/ 71 h 132"/>
                <a:gd name="T20" fmla="*/ 1 w 41"/>
                <a:gd name="T21" fmla="*/ 85 h 132"/>
                <a:gd name="T22" fmla="*/ 4 w 41"/>
                <a:gd name="T23" fmla="*/ 99 h 132"/>
                <a:gd name="T24" fmla="*/ 8 w 41"/>
                <a:gd name="T25" fmla="*/ 112 h 132"/>
                <a:gd name="T26" fmla="*/ 14 w 41"/>
                <a:gd name="T27" fmla="*/ 122 h 132"/>
                <a:gd name="T28" fmla="*/ 20 w 41"/>
                <a:gd name="T29" fmla="*/ 132 h 132"/>
                <a:gd name="T30" fmla="*/ 22 w 41"/>
                <a:gd name="T31" fmla="*/ 132 h 132"/>
                <a:gd name="T32" fmla="*/ 22 w 41"/>
                <a:gd name="T33" fmla="*/ 132 h 132"/>
                <a:gd name="T34" fmla="*/ 22 w 41"/>
                <a:gd name="T35" fmla="*/ 132 h 132"/>
                <a:gd name="T36" fmla="*/ 26 w 41"/>
                <a:gd name="T37" fmla="*/ 131 h 132"/>
                <a:gd name="T38" fmla="*/ 26 w 41"/>
                <a:gd name="T39" fmla="*/ 131 h 132"/>
                <a:gd name="T40" fmla="*/ 32 w 41"/>
                <a:gd name="T41" fmla="*/ 131 h 132"/>
                <a:gd name="T42" fmla="*/ 33 w 41"/>
                <a:gd name="T43" fmla="*/ 131 h 132"/>
                <a:gd name="T44" fmla="*/ 33 w 41"/>
                <a:gd name="T45" fmla="*/ 129 h 132"/>
                <a:gd name="T46" fmla="*/ 33 w 41"/>
                <a:gd name="T47" fmla="*/ 129 h 132"/>
                <a:gd name="T48" fmla="*/ 36 w 41"/>
                <a:gd name="T49" fmla="*/ 119 h 132"/>
                <a:gd name="T50" fmla="*/ 39 w 41"/>
                <a:gd name="T51" fmla="*/ 107 h 132"/>
                <a:gd name="T52" fmla="*/ 41 w 41"/>
                <a:gd name="T53" fmla="*/ 94 h 132"/>
                <a:gd name="T54" fmla="*/ 39 w 41"/>
                <a:gd name="T55" fmla="*/ 79 h 132"/>
                <a:gd name="T56" fmla="*/ 38 w 41"/>
                <a:gd name="T57" fmla="*/ 65 h 132"/>
                <a:gd name="T58" fmla="*/ 33 w 41"/>
                <a:gd name="T59" fmla="*/ 50 h 132"/>
                <a:gd name="T60" fmla="*/ 29 w 41"/>
                <a:gd name="T61" fmla="*/ 35 h 132"/>
                <a:gd name="T62" fmla="*/ 23 w 41"/>
                <a:gd name="T63" fmla="*/ 22 h 132"/>
                <a:gd name="T64" fmla="*/ 23 w 41"/>
                <a:gd name="T65" fmla="*/ 22 h 132"/>
                <a:gd name="T66" fmla="*/ 17 w 41"/>
                <a:gd name="T67" fmla="*/ 12 h 132"/>
                <a:gd name="T68" fmla="*/ 11 w 41"/>
                <a:gd name="T69" fmla="*/ 3 h 1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" h="132">
                  <a:moveTo>
                    <a:pt x="11" y="3"/>
                  </a:moveTo>
                  <a:lnTo>
                    <a:pt x="10" y="0"/>
                  </a:lnTo>
                  <a:lnTo>
                    <a:pt x="8" y="3"/>
                  </a:lnTo>
                  <a:lnTo>
                    <a:pt x="5" y="13"/>
                  </a:lnTo>
                  <a:lnTo>
                    <a:pt x="2" y="25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0" y="71"/>
                  </a:lnTo>
                  <a:lnTo>
                    <a:pt x="1" y="85"/>
                  </a:lnTo>
                  <a:lnTo>
                    <a:pt x="4" y="99"/>
                  </a:lnTo>
                  <a:lnTo>
                    <a:pt x="8" y="112"/>
                  </a:lnTo>
                  <a:lnTo>
                    <a:pt x="14" y="122"/>
                  </a:lnTo>
                  <a:lnTo>
                    <a:pt x="20" y="132"/>
                  </a:lnTo>
                  <a:lnTo>
                    <a:pt x="22" y="132"/>
                  </a:lnTo>
                  <a:lnTo>
                    <a:pt x="26" y="131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6" y="119"/>
                  </a:lnTo>
                  <a:lnTo>
                    <a:pt x="39" y="107"/>
                  </a:lnTo>
                  <a:lnTo>
                    <a:pt x="41" y="94"/>
                  </a:lnTo>
                  <a:lnTo>
                    <a:pt x="39" y="79"/>
                  </a:lnTo>
                  <a:lnTo>
                    <a:pt x="38" y="65"/>
                  </a:lnTo>
                  <a:lnTo>
                    <a:pt x="33" y="50"/>
                  </a:lnTo>
                  <a:lnTo>
                    <a:pt x="29" y="35"/>
                  </a:lnTo>
                  <a:lnTo>
                    <a:pt x="23" y="22"/>
                  </a:lnTo>
                  <a:lnTo>
                    <a:pt x="17" y="12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1" name="Freeform 1272"/>
            <p:cNvSpPr>
              <a:spLocks/>
            </p:cNvSpPr>
            <p:nvPr/>
          </p:nvSpPr>
          <p:spPr bwMode="auto">
            <a:xfrm>
              <a:off x="5543" y="3829"/>
              <a:ext cx="41" cy="132"/>
            </a:xfrm>
            <a:custGeom>
              <a:avLst/>
              <a:gdLst>
                <a:gd name="T0" fmla="*/ 11 w 41"/>
                <a:gd name="T1" fmla="*/ 3 h 132"/>
                <a:gd name="T2" fmla="*/ 10 w 41"/>
                <a:gd name="T3" fmla="*/ 0 h 132"/>
                <a:gd name="T4" fmla="*/ 8 w 41"/>
                <a:gd name="T5" fmla="*/ 3 h 132"/>
                <a:gd name="T6" fmla="*/ 8 w 41"/>
                <a:gd name="T7" fmla="*/ 3 h 132"/>
                <a:gd name="T8" fmla="*/ 5 w 41"/>
                <a:gd name="T9" fmla="*/ 13 h 132"/>
                <a:gd name="T10" fmla="*/ 2 w 41"/>
                <a:gd name="T11" fmla="*/ 25 h 132"/>
                <a:gd name="T12" fmla="*/ 2 w 41"/>
                <a:gd name="T13" fmla="*/ 25 h 132"/>
                <a:gd name="T14" fmla="*/ 0 w 41"/>
                <a:gd name="T15" fmla="*/ 40 h 132"/>
                <a:gd name="T16" fmla="*/ 0 w 41"/>
                <a:gd name="T17" fmla="*/ 56 h 132"/>
                <a:gd name="T18" fmla="*/ 0 w 41"/>
                <a:gd name="T19" fmla="*/ 71 h 132"/>
                <a:gd name="T20" fmla="*/ 1 w 41"/>
                <a:gd name="T21" fmla="*/ 85 h 132"/>
                <a:gd name="T22" fmla="*/ 4 w 41"/>
                <a:gd name="T23" fmla="*/ 99 h 132"/>
                <a:gd name="T24" fmla="*/ 8 w 41"/>
                <a:gd name="T25" fmla="*/ 112 h 132"/>
                <a:gd name="T26" fmla="*/ 14 w 41"/>
                <a:gd name="T27" fmla="*/ 122 h 132"/>
                <a:gd name="T28" fmla="*/ 20 w 41"/>
                <a:gd name="T29" fmla="*/ 132 h 132"/>
                <a:gd name="T30" fmla="*/ 22 w 41"/>
                <a:gd name="T31" fmla="*/ 132 h 132"/>
                <a:gd name="T32" fmla="*/ 22 w 41"/>
                <a:gd name="T33" fmla="*/ 132 h 132"/>
                <a:gd name="T34" fmla="*/ 22 w 41"/>
                <a:gd name="T35" fmla="*/ 132 h 132"/>
                <a:gd name="T36" fmla="*/ 26 w 41"/>
                <a:gd name="T37" fmla="*/ 131 h 132"/>
                <a:gd name="T38" fmla="*/ 26 w 41"/>
                <a:gd name="T39" fmla="*/ 131 h 132"/>
                <a:gd name="T40" fmla="*/ 32 w 41"/>
                <a:gd name="T41" fmla="*/ 131 h 132"/>
                <a:gd name="T42" fmla="*/ 33 w 41"/>
                <a:gd name="T43" fmla="*/ 131 h 132"/>
                <a:gd name="T44" fmla="*/ 33 w 41"/>
                <a:gd name="T45" fmla="*/ 129 h 132"/>
                <a:gd name="T46" fmla="*/ 33 w 41"/>
                <a:gd name="T47" fmla="*/ 129 h 132"/>
                <a:gd name="T48" fmla="*/ 36 w 41"/>
                <a:gd name="T49" fmla="*/ 119 h 132"/>
                <a:gd name="T50" fmla="*/ 39 w 41"/>
                <a:gd name="T51" fmla="*/ 107 h 132"/>
                <a:gd name="T52" fmla="*/ 41 w 41"/>
                <a:gd name="T53" fmla="*/ 94 h 132"/>
                <a:gd name="T54" fmla="*/ 39 w 41"/>
                <a:gd name="T55" fmla="*/ 79 h 132"/>
                <a:gd name="T56" fmla="*/ 38 w 41"/>
                <a:gd name="T57" fmla="*/ 65 h 132"/>
                <a:gd name="T58" fmla="*/ 33 w 41"/>
                <a:gd name="T59" fmla="*/ 50 h 132"/>
                <a:gd name="T60" fmla="*/ 29 w 41"/>
                <a:gd name="T61" fmla="*/ 35 h 132"/>
                <a:gd name="T62" fmla="*/ 23 w 41"/>
                <a:gd name="T63" fmla="*/ 22 h 132"/>
                <a:gd name="T64" fmla="*/ 23 w 41"/>
                <a:gd name="T65" fmla="*/ 22 h 132"/>
                <a:gd name="T66" fmla="*/ 17 w 41"/>
                <a:gd name="T67" fmla="*/ 12 h 132"/>
                <a:gd name="T68" fmla="*/ 11 w 41"/>
                <a:gd name="T69" fmla="*/ 3 h 1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" h="132">
                  <a:moveTo>
                    <a:pt x="11" y="3"/>
                  </a:moveTo>
                  <a:lnTo>
                    <a:pt x="10" y="0"/>
                  </a:lnTo>
                  <a:lnTo>
                    <a:pt x="8" y="3"/>
                  </a:lnTo>
                  <a:lnTo>
                    <a:pt x="5" y="13"/>
                  </a:lnTo>
                  <a:lnTo>
                    <a:pt x="2" y="25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0" y="71"/>
                  </a:lnTo>
                  <a:lnTo>
                    <a:pt x="1" y="85"/>
                  </a:lnTo>
                  <a:lnTo>
                    <a:pt x="4" y="99"/>
                  </a:lnTo>
                  <a:lnTo>
                    <a:pt x="8" y="112"/>
                  </a:lnTo>
                  <a:lnTo>
                    <a:pt x="14" y="122"/>
                  </a:lnTo>
                  <a:lnTo>
                    <a:pt x="20" y="132"/>
                  </a:lnTo>
                  <a:lnTo>
                    <a:pt x="22" y="132"/>
                  </a:lnTo>
                  <a:lnTo>
                    <a:pt x="26" y="131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6" y="119"/>
                  </a:lnTo>
                  <a:lnTo>
                    <a:pt x="39" y="107"/>
                  </a:lnTo>
                  <a:lnTo>
                    <a:pt x="41" y="94"/>
                  </a:lnTo>
                  <a:lnTo>
                    <a:pt x="39" y="79"/>
                  </a:lnTo>
                  <a:lnTo>
                    <a:pt x="38" y="65"/>
                  </a:lnTo>
                  <a:lnTo>
                    <a:pt x="33" y="50"/>
                  </a:lnTo>
                  <a:lnTo>
                    <a:pt x="29" y="35"/>
                  </a:lnTo>
                  <a:lnTo>
                    <a:pt x="23" y="22"/>
                  </a:lnTo>
                  <a:lnTo>
                    <a:pt x="17" y="12"/>
                  </a:lnTo>
                  <a:lnTo>
                    <a:pt x="11" y="3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2" name="Freeform 1273"/>
            <p:cNvSpPr>
              <a:spLocks/>
            </p:cNvSpPr>
            <p:nvPr/>
          </p:nvSpPr>
          <p:spPr bwMode="auto">
            <a:xfrm>
              <a:off x="5472" y="3860"/>
              <a:ext cx="78" cy="114"/>
            </a:xfrm>
            <a:custGeom>
              <a:avLst/>
              <a:gdLst>
                <a:gd name="T0" fmla="*/ 21 w 78"/>
                <a:gd name="T1" fmla="*/ 13 h 113"/>
                <a:gd name="T2" fmla="*/ 21 w 78"/>
                <a:gd name="T3" fmla="*/ 13 h 113"/>
                <a:gd name="T4" fmla="*/ 10 w 78"/>
                <a:gd name="T5" fmla="*/ 7 h 113"/>
                <a:gd name="T6" fmla="*/ 1 w 78"/>
                <a:gd name="T7" fmla="*/ 1 h 113"/>
                <a:gd name="T8" fmla="*/ 0 w 78"/>
                <a:gd name="T9" fmla="*/ 0 h 113"/>
                <a:gd name="T10" fmla="*/ 0 w 78"/>
                <a:gd name="T11" fmla="*/ 3 h 113"/>
                <a:gd name="T12" fmla="*/ 0 w 78"/>
                <a:gd name="T13" fmla="*/ 3 h 113"/>
                <a:gd name="T14" fmla="*/ 1 w 78"/>
                <a:gd name="T15" fmla="*/ 13 h 113"/>
                <a:gd name="T16" fmla="*/ 3 w 78"/>
                <a:gd name="T17" fmla="*/ 25 h 113"/>
                <a:gd name="T18" fmla="*/ 3 w 78"/>
                <a:gd name="T19" fmla="*/ 25 h 113"/>
                <a:gd name="T20" fmla="*/ 7 w 78"/>
                <a:gd name="T21" fmla="*/ 40 h 113"/>
                <a:gd name="T22" fmla="*/ 15 w 78"/>
                <a:gd name="T23" fmla="*/ 54 h 113"/>
                <a:gd name="T24" fmla="*/ 21 w 78"/>
                <a:gd name="T25" fmla="*/ 93 h 113"/>
                <a:gd name="T26" fmla="*/ 29 w 78"/>
                <a:gd name="T27" fmla="*/ 106 h 113"/>
                <a:gd name="T28" fmla="*/ 38 w 78"/>
                <a:gd name="T29" fmla="*/ 116 h 113"/>
                <a:gd name="T30" fmla="*/ 47 w 78"/>
                <a:gd name="T31" fmla="*/ 125 h 113"/>
                <a:gd name="T32" fmla="*/ 57 w 78"/>
                <a:gd name="T33" fmla="*/ 132 h 113"/>
                <a:gd name="T34" fmla="*/ 68 w 78"/>
                <a:gd name="T35" fmla="*/ 138 h 113"/>
                <a:gd name="T36" fmla="*/ 68 w 78"/>
                <a:gd name="T37" fmla="*/ 138 h 113"/>
                <a:gd name="T38" fmla="*/ 69 w 78"/>
                <a:gd name="T39" fmla="*/ 138 h 113"/>
                <a:gd name="T40" fmla="*/ 69 w 78"/>
                <a:gd name="T41" fmla="*/ 138 h 113"/>
                <a:gd name="T42" fmla="*/ 72 w 78"/>
                <a:gd name="T43" fmla="*/ 135 h 113"/>
                <a:gd name="T44" fmla="*/ 72 w 78"/>
                <a:gd name="T45" fmla="*/ 135 h 113"/>
                <a:gd name="T46" fmla="*/ 76 w 78"/>
                <a:gd name="T47" fmla="*/ 132 h 113"/>
                <a:gd name="T48" fmla="*/ 78 w 78"/>
                <a:gd name="T49" fmla="*/ 132 h 113"/>
                <a:gd name="T50" fmla="*/ 78 w 78"/>
                <a:gd name="T51" fmla="*/ 131 h 113"/>
                <a:gd name="T52" fmla="*/ 78 w 78"/>
                <a:gd name="T53" fmla="*/ 131 h 113"/>
                <a:gd name="T54" fmla="*/ 76 w 78"/>
                <a:gd name="T55" fmla="*/ 119 h 113"/>
                <a:gd name="T56" fmla="*/ 73 w 78"/>
                <a:gd name="T57" fmla="*/ 107 h 113"/>
                <a:gd name="T58" fmla="*/ 68 w 78"/>
                <a:gd name="T59" fmla="*/ 95 h 113"/>
                <a:gd name="T60" fmla="*/ 62 w 78"/>
                <a:gd name="T61" fmla="*/ 82 h 113"/>
                <a:gd name="T62" fmla="*/ 53 w 78"/>
                <a:gd name="T63" fmla="*/ 45 h 113"/>
                <a:gd name="T64" fmla="*/ 43 w 78"/>
                <a:gd name="T65" fmla="*/ 34 h 113"/>
                <a:gd name="T66" fmla="*/ 32 w 78"/>
                <a:gd name="T67" fmla="*/ 23 h 113"/>
                <a:gd name="T68" fmla="*/ 21 w 78"/>
                <a:gd name="T69" fmla="*/ 13 h 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8" h="113">
                  <a:moveTo>
                    <a:pt x="21" y="13"/>
                  </a:moveTo>
                  <a:lnTo>
                    <a:pt x="21" y="13"/>
                  </a:lnTo>
                  <a:lnTo>
                    <a:pt x="10" y="7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1" y="13"/>
                  </a:lnTo>
                  <a:lnTo>
                    <a:pt x="3" y="25"/>
                  </a:lnTo>
                  <a:lnTo>
                    <a:pt x="7" y="40"/>
                  </a:lnTo>
                  <a:lnTo>
                    <a:pt x="15" y="54"/>
                  </a:lnTo>
                  <a:lnTo>
                    <a:pt x="21" y="68"/>
                  </a:lnTo>
                  <a:lnTo>
                    <a:pt x="29" y="81"/>
                  </a:lnTo>
                  <a:lnTo>
                    <a:pt x="38" y="91"/>
                  </a:lnTo>
                  <a:lnTo>
                    <a:pt x="47" y="100"/>
                  </a:lnTo>
                  <a:lnTo>
                    <a:pt x="57" y="107"/>
                  </a:lnTo>
                  <a:lnTo>
                    <a:pt x="68" y="113"/>
                  </a:lnTo>
                  <a:lnTo>
                    <a:pt x="69" y="113"/>
                  </a:lnTo>
                  <a:lnTo>
                    <a:pt x="72" y="110"/>
                  </a:lnTo>
                  <a:lnTo>
                    <a:pt x="76" y="107"/>
                  </a:lnTo>
                  <a:lnTo>
                    <a:pt x="78" y="107"/>
                  </a:lnTo>
                  <a:lnTo>
                    <a:pt x="78" y="106"/>
                  </a:lnTo>
                  <a:lnTo>
                    <a:pt x="76" y="94"/>
                  </a:lnTo>
                  <a:lnTo>
                    <a:pt x="73" y="82"/>
                  </a:lnTo>
                  <a:lnTo>
                    <a:pt x="68" y="70"/>
                  </a:lnTo>
                  <a:lnTo>
                    <a:pt x="62" y="57"/>
                  </a:lnTo>
                  <a:lnTo>
                    <a:pt x="53" y="45"/>
                  </a:lnTo>
                  <a:lnTo>
                    <a:pt x="43" y="34"/>
                  </a:lnTo>
                  <a:lnTo>
                    <a:pt x="32" y="23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3" name="Freeform 1274"/>
            <p:cNvSpPr>
              <a:spLocks/>
            </p:cNvSpPr>
            <p:nvPr/>
          </p:nvSpPr>
          <p:spPr bwMode="auto">
            <a:xfrm>
              <a:off x="5472" y="3860"/>
              <a:ext cx="78" cy="114"/>
            </a:xfrm>
            <a:custGeom>
              <a:avLst/>
              <a:gdLst>
                <a:gd name="T0" fmla="*/ 21 w 78"/>
                <a:gd name="T1" fmla="*/ 13 h 113"/>
                <a:gd name="T2" fmla="*/ 21 w 78"/>
                <a:gd name="T3" fmla="*/ 13 h 113"/>
                <a:gd name="T4" fmla="*/ 10 w 78"/>
                <a:gd name="T5" fmla="*/ 7 h 113"/>
                <a:gd name="T6" fmla="*/ 1 w 78"/>
                <a:gd name="T7" fmla="*/ 1 h 113"/>
                <a:gd name="T8" fmla="*/ 0 w 78"/>
                <a:gd name="T9" fmla="*/ 0 h 113"/>
                <a:gd name="T10" fmla="*/ 0 w 78"/>
                <a:gd name="T11" fmla="*/ 3 h 113"/>
                <a:gd name="T12" fmla="*/ 0 w 78"/>
                <a:gd name="T13" fmla="*/ 3 h 113"/>
                <a:gd name="T14" fmla="*/ 1 w 78"/>
                <a:gd name="T15" fmla="*/ 13 h 113"/>
                <a:gd name="T16" fmla="*/ 3 w 78"/>
                <a:gd name="T17" fmla="*/ 25 h 113"/>
                <a:gd name="T18" fmla="*/ 3 w 78"/>
                <a:gd name="T19" fmla="*/ 25 h 113"/>
                <a:gd name="T20" fmla="*/ 7 w 78"/>
                <a:gd name="T21" fmla="*/ 40 h 113"/>
                <a:gd name="T22" fmla="*/ 15 w 78"/>
                <a:gd name="T23" fmla="*/ 54 h 113"/>
                <a:gd name="T24" fmla="*/ 21 w 78"/>
                <a:gd name="T25" fmla="*/ 93 h 113"/>
                <a:gd name="T26" fmla="*/ 29 w 78"/>
                <a:gd name="T27" fmla="*/ 106 h 113"/>
                <a:gd name="T28" fmla="*/ 38 w 78"/>
                <a:gd name="T29" fmla="*/ 116 h 113"/>
                <a:gd name="T30" fmla="*/ 47 w 78"/>
                <a:gd name="T31" fmla="*/ 125 h 113"/>
                <a:gd name="T32" fmla="*/ 57 w 78"/>
                <a:gd name="T33" fmla="*/ 132 h 113"/>
                <a:gd name="T34" fmla="*/ 68 w 78"/>
                <a:gd name="T35" fmla="*/ 138 h 113"/>
                <a:gd name="T36" fmla="*/ 68 w 78"/>
                <a:gd name="T37" fmla="*/ 138 h 113"/>
                <a:gd name="T38" fmla="*/ 69 w 78"/>
                <a:gd name="T39" fmla="*/ 138 h 113"/>
                <a:gd name="T40" fmla="*/ 69 w 78"/>
                <a:gd name="T41" fmla="*/ 138 h 113"/>
                <a:gd name="T42" fmla="*/ 72 w 78"/>
                <a:gd name="T43" fmla="*/ 135 h 113"/>
                <a:gd name="T44" fmla="*/ 72 w 78"/>
                <a:gd name="T45" fmla="*/ 135 h 113"/>
                <a:gd name="T46" fmla="*/ 76 w 78"/>
                <a:gd name="T47" fmla="*/ 132 h 113"/>
                <a:gd name="T48" fmla="*/ 78 w 78"/>
                <a:gd name="T49" fmla="*/ 132 h 113"/>
                <a:gd name="T50" fmla="*/ 78 w 78"/>
                <a:gd name="T51" fmla="*/ 131 h 113"/>
                <a:gd name="T52" fmla="*/ 78 w 78"/>
                <a:gd name="T53" fmla="*/ 131 h 113"/>
                <a:gd name="T54" fmla="*/ 76 w 78"/>
                <a:gd name="T55" fmla="*/ 119 h 113"/>
                <a:gd name="T56" fmla="*/ 73 w 78"/>
                <a:gd name="T57" fmla="*/ 107 h 113"/>
                <a:gd name="T58" fmla="*/ 68 w 78"/>
                <a:gd name="T59" fmla="*/ 95 h 113"/>
                <a:gd name="T60" fmla="*/ 62 w 78"/>
                <a:gd name="T61" fmla="*/ 82 h 113"/>
                <a:gd name="T62" fmla="*/ 53 w 78"/>
                <a:gd name="T63" fmla="*/ 45 h 113"/>
                <a:gd name="T64" fmla="*/ 43 w 78"/>
                <a:gd name="T65" fmla="*/ 34 h 113"/>
                <a:gd name="T66" fmla="*/ 32 w 78"/>
                <a:gd name="T67" fmla="*/ 23 h 113"/>
                <a:gd name="T68" fmla="*/ 21 w 78"/>
                <a:gd name="T69" fmla="*/ 13 h 1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8" h="113">
                  <a:moveTo>
                    <a:pt x="21" y="13"/>
                  </a:moveTo>
                  <a:lnTo>
                    <a:pt x="21" y="13"/>
                  </a:lnTo>
                  <a:lnTo>
                    <a:pt x="10" y="7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1" y="13"/>
                  </a:lnTo>
                  <a:lnTo>
                    <a:pt x="3" y="25"/>
                  </a:lnTo>
                  <a:lnTo>
                    <a:pt x="7" y="40"/>
                  </a:lnTo>
                  <a:lnTo>
                    <a:pt x="15" y="54"/>
                  </a:lnTo>
                  <a:lnTo>
                    <a:pt x="21" y="68"/>
                  </a:lnTo>
                  <a:lnTo>
                    <a:pt x="29" y="81"/>
                  </a:lnTo>
                  <a:lnTo>
                    <a:pt x="38" y="91"/>
                  </a:lnTo>
                  <a:lnTo>
                    <a:pt x="47" y="100"/>
                  </a:lnTo>
                  <a:lnTo>
                    <a:pt x="57" y="107"/>
                  </a:lnTo>
                  <a:lnTo>
                    <a:pt x="68" y="113"/>
                  </a:lnTo>
                  <a:lnTo>
                    <a:pt x="69" y="113"/>
                  </a:lnTo>
                  <a:lnTo>
                    <a:pt x="72" y="110"/>
                  </a:lnTo>
                  <a:lnTo>
                    <a:pt x="76" y="107"/>
                  </a:lnTo>
                  <a:lnTo>
                    <a:pt x="78" y="107"/>
                  </a:lnTo>
                  <a:lnTo>
                    <a:pt x="78" y="106"/>
                  </a:lnTo>
                  <a:lnTo>
                    <a:pt x="76" y="94"/>
                  </a:lnTo>
                  <a:lnTo>
                    <a:pt x="73" y="82"/>
                  </a:lnTo>
                  <a:lnTo>
                    <a:pt x="68" y="70"/>
                  </a:lnTo>
                  <a:lnTo>
                    <a:pt x="62" y="57"/>
                  </a:lnTo>
                  <a:lnTo>
                    <a:pt x="53" y="45"/>
                  </a:lnTo>
                  <a:lnTo>
                    <a:pt x="43" y="34"/>
                  </a:lnTo>
                  <a:lnTo>
                    <a:pt x="32" y="23"/>
                  </a:lnTo>
                  <a:lnTo>
                    <a:pt x="21" y="13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4" name="Freeform 1275"/>
            <p:cNvSpPr>
              <a:spLocks/>
            </p:cNvSpPr>
            <p:nvPr/>
          </p:nvSpPr>
          <p:spPr bwMode="auto">
            <a:xfrm>
              <a:off x="5412" y="3923"/>
              <a:ext cx="118" cy="72"/>
            </a:xfrm>
            <a:custGeom>
              <a:avLst/>
              <a:gdLst>
                <a:gd name="T0" fmla="*/ 14 w 117"/>
                <a:gd name="T1" fmla="*/ 21 h 72"/>
                <a:gd name="T2" fmla="*/ 14 w 117"/>
                <a:gd name="T3" fmla="*/ 21 h 72"/>
                <a:gd name="T4" fmla="*/ 25 w 117"/>
                <a:gd name="T5" fmla="*/ 32 h 72"/>
                <a:gd name="T6" fmla="*/ 36 w 117"/>
                <a:gd name="T7" fmla="*/ 43 h 72"/>
                <a:gd name="T8" fmla="*/ 50 w 117"/>
                <a:gd name="T9" fmla="*/ 52 h 72"/>
                <a:gd name="T10" fmla="*/ 88 w 117"/>
                <a:gd name="T11" fmla="*/ 59 h 72"/>
                <a:gd name="T12" fmla="*/ 100 w 117"/>
                <a:gd name="T13" fmla="*/ 65 h 72"/>
                <a:gd name="T14" fmla="*/ 113 w 117"/>
                <a:gd name="T15" fmla="*/ 69 h 72"/>
                <a:gd name="T16" fmla="*/ 125 w 117"/>
                <a:gd name="T17" fmla="*/ 72 h 72"/>
                <a:gd name="T18" fmla="*/ 136 w 117"/>
                <a:gd name="T19" fmla="*/ 72 h 72"/>
                <a:gd name="T20" fmla="*/ 136 w 117"/>
                <a:gd name="T21" fmla="*/ 72 h 72"/>
                <a:gd name="T22" fmla="*/ 136 w 117"/>
                <a:gd name="T23" fmla="*/ 71 h 72"/>
                <a:gd name="T24" fmla="*/ 136 w 117"/>
                <a:gd name="T25" fmla="*/ 71 h 72"/>
                <a:gd name="T26" fmla="*/ 139 w 117"/>
                <a:gd name="T27" fmla="*/ 66 h 72"/>
                <a:gd name="T28" fmla="*/ 139 w 117"/>
                <a:gd name="T29" fmla="*/ 66 h 72"/>
                <a:gd name="T30" fmla="*/ 142 w 117"/>
                <a:gd name="T31" fmla="*/ 62 h 72"/>
                <a:gd name="T32" fmla="*/ 142 w 117"/>
                <a:gd name="T33" fmla="*/ 62 h 72"/>
                <a:gd name="T34" fmla="*/ 142 w 117"/>
                <a:gd name="T35" fmla="*/ 60 h 72"/>
                <a:gd name="T36" fmla="*/ 142 w 117"/>
                <a:gd name="T37" fmla="*/ 60 h 72"/>
                <a:gd name="T38" fmla="*/ 136 w 117"/>
                <a:gd name="T39" fmla="*/ 52 h 72"/>
                <a:gd name="T40" fmla="*/ 128 w 117"/>
                <a:gd name="T41" fmla="*/ 41 h 72"/>
                <a:gd name="T42" fmla="*/ 117 w 117"/>
                <a:gd name="T43" fmla="*/ 32 h 72"/>
                <a:gd name="T44" fmla="*/ 106 w 117"/>
                <a:gd name="T45" fmla="*/ 25 h 72"/>
                <a:gd name="T46" fmla="*/ 94 w 117"/>
                <a:gd name="T47" fmla="*/ 18 h 72"/>
                <a:gd name="T48" fmla="*/ 54 w 117"/>
                <a:gd name="T49" fmla="*/ 12 h 72"/>
                <a:gd name="T50" fmla="*/ 39 w 117"/>
                <a:gd name="T51" fmla="*/ 6 h 72"/>
                <a:gd name="T52" fmla="*/ 25 w 117"/>
                <a:gd name="T53" fmla="*/ 3 h 72"/>
                <a:gd name="T54" fmla="*/ 25 w 117"/>
                <a:gd name="T55" fmla="*/ 3 h 72"/>
                <a:gd name="T56" fmla="*/ 13 w 117"/>
                <a:gd name="T57" fmla="*/ 2 h 72"/>
                <a:gd name="T58" fmla="*/ 3 w 117"/>
                <a:gd name="T59" fmla="*/ 0 h 72"/>
                <a:gd name="T60" fmla="*/ 0 w 117"/>
                <a:gd name="T61" fmla="*/ 0 h 72"/>
                <a:gd name="T62" fmla="*/ 1 w 117"/>
                <a:gd name="T63" fmla="*/ 3 h 72"/>
                <a:gd name="T64" fmla="*/ 1 w 117"/>
                <a:gd name="T65" fmla="*/ 3 h 72"/>
                <a:gd name="T66" fmla="*/ 7 w 117"/>
                <a:gd name="T67" fmla="*/ 12 h 72"/>
                <a:gd name="T68" fmla="*/ 14 w 117"/>
                <a:gd name="T69" fmla="*/ 21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72">
                  <a:moveTo>
                    <a:pt x="14" y="21"/>
                  </a:moveTo>
                  <a:lnTo>
                    <a:pt x="14" y="21"/>
                  </a:lnTo>
                  <a:lnTo>
                    <a:pt x="25" y="32"/>
                  </a:lnTo>
                  <a:lnTo>
                    <a:pt x="36" y="43"/>
                  </a:lnTo>
                  <a:lnTo>
                    <a:pt x="50" y="52"/>
                  </a:lnTo>
                  <a:lnTo>
                    <a:pt x="63" y="59"/>
                  </a:lnTo>
                  <a:lnTo>
                    <a:pt x="75" y="65"/>
                  </a:lnTo>
                  <a:lnTo>
                    <a:pt x="88" y="69"/>
                  </a:lnTo>
                  <a:lnTo>
                    <a:pt x="100" y="72"/>
                  </a:lnTo>
                  <a:lnTo>
                    <a:pt x="111" y="72"/>
                  </a:lnTo>
                  <a:lnTo>
                    <a:pt x="111" y="71"/>
                  </a:lnTo>
                  <a:lnTo>
                    <a:pt x="114" y="66"/>
                  </a:lnTo>
                  <a:lnTo>
                    <a:pt x="117" y="62"/>
                  </a:lnTo>
                  <a:lnTo>
                    <a:pt x="117" y="60"/>
                  </a:lnTo>
                  <a:lnTo>
                    <a:pt x="111" y="52"/>
                  </a:lnTo>
                  <a:lnTo>
                    <a:pt x="103" y="41"/>
                  </a:lnTo>
                  <a:lnTo>
                    <a:pt x="92" y="32"/>
                  </a:lnTo>
                  <a:lnTo>
                    <a:pt x="81" y="25"/>
                  </a:lnTo>
                  <a:lnTo>
                    <a:pt x="69" y="18"/>
                  </a:lnTo>
                  <a:lnTo>
                    <a:pt x="54" y="12"/>
                  </a:lnTo>
                  <a:lnTo>
                    <a:pt x="39" y="6"/>
                  </a:lnTo>
                  <a:lnTo>
                    <a:pt x="25" y="3"/>
                  </a:lnTo>
                  <a:lnTo>
                    <a:pt x="1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7" y="12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5" name="Freeform 1276"/>
            <p:cNvSpPr>
              <a:spLocks/>
            </p:cNvSpPr>
            <p:nvPr/>
          </p:nvSpPr>
          <p:spPr bwMode="auto">
            <a:xfrm>
              <a:off x="5412" y="3923"/>
              <a:ext cx="118" cy="72"/>
            </a:xfrm>
            <a:custGeom>
              <a:avLst/>
              <a:gdLst>
                <a:gd name="T0" fmla="*/ 14 w 117"/>
                <a:gd name="T1" fmla="*/ 21 h 72"/>
                <a:gd name="T2" fmla="*/ 14 w 117"/>
                <a:gd name="T3" fmla="*/ 21 h 72"/>
                <a:gd name="T4" fmla="*/ 25 w 117"/>
                <a:gd name="T5" fmla="*/ 32 h 72"/>
                <a:gd name="T6" fmla="*/ 36 w 117"/>
                <a:gd name="T7" fmla="*/ 43 h 72"/>
                <a:gd name="T8" fmla="*/ 50 w 117"/>
                <a:gd name="T9" fmla="*/ 52 h 72"/>
                <a:gd name="T10" fmla="*/ 88 w 117"/>
                <a:gd name="T11" fmla="*/ 59 h 72"/>
                <a:gd name="T12" fmla="*/ 100 w 117"/>
                <a:gd name="T13" fmla="*/ 65 h 72"/>
                <a:gd name="T14" fmla="*/ 113 w 117"/>
                <a:gd name="T15" fmla="*/ 69 h 72"/>
                <a:gd name="T16" fmla="*/ 125 w 117"/>
                <a:gd name="T17" fmla="*/ 72 h 72"/>
                <a:gd name="T18" fmla="*/ 136 w 117"/>
                <a:gd name="T19" fmla="*/ 72 h 72"/>
                <a:gd name="T20" fmla="*/ 136 w 117"/>
                <a:gd name="T21" fmla="*/ 72 h 72"/>
                <a:gd name="T22" fmla="*/ 136 w 117"/>
                <a:gd name="T23" fmla="*/ 71 h 72"/>
                <a:gd name="T24" fmla="*/ 136 w 117"/>
                <a:gd name="T25" fmla="*/ 71 h 72"/>
                <a:gd name="T26" fmla="*/ 139 w 117"/>
                <a:gd name="T27" fmla="*/ 66 h 72"/>
                <a:gd name="T28" fmla="*/ 139 w 117"/>
                <a:gd name="T29" fmla="*/ 66 h 72"/>
                <a:gd name="T30" fmla="*/ 142 w 117"/>
                <a:gd name="T31" fmla="*/ 62 h 72"/>
                <a:gd name="T32" fmla="*/ 142 w 117"/>
                <a:gd name="T33" fmla="*/ 62 h 72"/>
                <a:gd name="T34" fmla="*/ 142 w 117"/>
                <a:gd name="T35" fmla="*/ 60 h 72"/>
                <a:gd name="T36" fmla="*/ 142 w 117"/>
                <a:gd name="T37" fmla="*/ 60 h 72"/>
                <a:gd name="T38" fmla="*/ 136 w 117"/>
                <a:gd name="T39" fmla="*/ 52 h 72"/>
                <a:gd name="T40" fmla="*/ 128 w 117"/>
                <a:gd name="T41" fmla="*/ 41 h 72"/>
                <a:gd name="T42" fmla="*/ 117 w 117"/>
                <a:gd name="T43" fmla="*/ 32 h 72"/>
                <a:gd name="T44" fmla="*/ 106 w 117"/>
                <a:gd name="T45" fmla="*/ 25 h 72"/>
                <a:gd name="T46" fmla="*/ 94 w 117"/>
                <a:gd name="T47" fmla="*/ 18 h 72"/>
                <a:gd name="T48" fmla="*/ 54 w 117"/>
                <a:gd name="T49" fmla="*/ 12 h 72"/>
                <a:gd name="T50" fmla="*/ 39 w 117"/>
                <a:gd name="T51" fmla="*/ 6 h 72"/>
                <a:gd name="T52" fmla="*/ 25 w 117"/>
                <a:gd name="T53" fmla="*/ 3 h 72"/>
                <a:gd name="T54" fmla="*/ 25 w 117"/>
                <a:gd name="T55" fmla="*/ 3 h 72"/>
                <a:gd name="T56" fmla="*/ 13 w 117"/>
                <a:gd name="T57" fmla="*/ 2 h 72"/>
                <a:gd name="T58" fmla="*/ 3 w 117"/>
                <a:gd name="T59" fmla="*/ 0 h 72"/>
                <a:gd name="T60" fmla="*/ 0 w 117"/>
                <a:gd name="T61" fmla="*/ 0 h 72"/>
                <a:gd name="T62" fmla="*/ 1 w 117"/>
                <a:gd name="T63" fmla="*/ 3 h 72"/>
                <a:gd name="T64" fmla="*/ 1 w 117"/>
                <a:gd name="T65" fmla="*/ 3 h 72"/>
                <a:gd name="T66" fmla="*/ 7 w 117"/>
                <a:gd name="T67" fmla="*/ 12 h 72"/>
                <a:gd name="T68" fmla="*/ 14 w 117"/>
                <a:gd name="T69" fmla="*/ 21 h 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72">
                  <a:moveTo>
                    <a:pt x="14" y="21"/>
                  </a:moveTo>
                  <a:lnTo>
                    <a:pt x="14" y="21"/>
                  </a:lnTo>
                  <a:lnTo>
                    <a:pt x="25" y="32"/>
                  </a:lnTo>
                  <a:lnTo>
                    <a:pt x="36" y="43"/>
                  </a:lnTo>
                  <a:lnTo>
                    <a:pt x="50" y="52"/>
                  </a:lnTo>
                  <a:lnTo>
                    <a:pt x="63" y="59"/>
                  </a:lnTo>
                  <a:lnTo>
                    <a:pt x="75" y="65"/>
                  </a:lnTo>
                  <a:lnTo>
                    <a:pt x="88" y="69"/>
                  </a:lnTo>
                  <a:lnTo>
                    <a:pt x="100" y="72"/>
                  </a:lnTo>
                  <a:lnTo>
                    <a:pt x="111" y="72"/>
                  </a:lnTo>
                  <a:lnTo>
                    <a:pt x="111" y="71"/>
                  </a:lnTo>
                  <a:lnTo>
                    <a:pt x="114" y="66"/>
                  </a:lnTo>
                  <a:lnTo>
                    <a:pt x="117" y="62"/>
                  </a:lnTo>
                  <a:lnTo>
                    <a:pt x="117" y="60"/>
                  </a:lnTo>
                  <a:lnTo>
                    <a:pt x="111" y="52"/>
                  </a:lnTo>
                  <a:lnTo>
                    <a:pt x="103" y="41"/>
                  </a:lnTo>
                  <a:lnTo>
                    <a:pt x="92" y="32"/>
                  </a:lnTo>
                  <a:lnTo>
                    <a:pt x="81" y="25"/>
                  </a:lnTo>
                  <a:lnTo>
                    <a:pt x="69" y="18"/>
                  </a:lnTo>
                  <a:lnTo>
                    <a:pt x="54" y="12"/>
                  </a:lnTo>
                  <a:lnTo>
                    <a:pt x="39" y="6"/>
                  </a:lnTo>
                  <a:lnTo>
                    <a:pt x="25" y="3"/>
                  </a:lnTo>
                  <a:lnTo>
                    <a:pt x="1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7" y="12"/>
                  </a:lnTo>
                  <a:lnTo>
                    <a:pt x="14" y="21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6" name="Freeform 1277"/>
            <p:cNvSpPr>
              <a:spLocks/>
            </p:cNvSpPr>
            <p:nvPr/>
          </p:nvSpPr>
          <p:spPr bwMode="auto">
            <a:xfrm>
              <a:off x="5387" y="3992"/>
              <a:ext cx="132" cy="40"/>
            </a:xfrm>
            <a:custGeom>
              <a:avLst/>
              <a:gdLst>
                <a:gd name="T0" fmla="*/ 131 w 132"/>
                <a:gd name="T1" fmla="*/ 30 h 40"/>
                <a:gd name="T2" fmla="*/ 132 w 132"/>
                <a:gd name="T3" fmla="*/ 30 h 40"/>
                <a:gd name="T4" fmla="*/ 132 w 132"/>
                <a:gd name="T5" fmla="*/ 28 h 40"/>
                <a:gd name="T6" fmla="*/ 132 w 132"/>
                <a:gd name="T7" fmla="*/ 28 h 40"/>
                <a:gd name="T8" fmla="*/ 132 w 132"/>
                <a:gd name="T9" fmla="*/ 24 h 40"/>
                <a:gd name="T10" fmla="*/ 132 w 132"/>
                <a:gd name="T11" fmla="*/ 24 h 40"/>
                <a:gd name="T12" fmla="*/ 132 w 132"/>
                <a:gd name="T13" fmla="*/ 18 h 40"/>
                <a:gd name="T14" fmla="*/ 132 w 132"/>
                <a:gd name="T15" fmla="*/ 18 h 40"/>
                <a:gd name="T16" fmla="*/ 132 w 132"/>
                <a:gd name="T17" fmla="*/ 16 h 40"/>
                <a:gd name="T18" fmla="*/ 132 w 132"/>
                <a:gd name="T19" fmla="*/ 16 h 40"/>
                <a:gd name="T20" fmla="*/ 122 w 132"/>
                <a:gd name="T21" fmla="*/ 11 h 40"/>
                <a:gd name="T22" fmla="*/ 110 w 132"/>
                <a:gd name="T23" fmla="*/ 6 h 40"/>
                <a:gd name="T24" fmla="*/ 97 w 132"/>
                <a:gd name="T25" fmla="*/ 3 h 40"/>
                <a:gd name="T26" fmla="*/ 84 w 132"/>
                <a:gd name="T27" fmla="*/ 0 h 40"/>
                <a:gd name="T28" fmla="*/ 69 w 132"/>
                <a:gd name="T29" fmla="*/ 0 h 40"/>
                <a:gd name="T30" fmla="*/ 54 w 132"/>
                <a:gd name="T31" fmla="*/ 0 h 40"/>
                <a:gd name="T32" fmla="*/ 38 w 132"/>
                <a:gd name="T33" fmla="*/ 3 h 40"/>
                <a:gd name="T34" fmla="*/ 23 w 132"/>
                <a:gd name="T35" fmla="*/ 6 h 40"/>
                <a:gd name="T36" fmla="*/ 23 w 132"/>
                <a:gd name="T37" fmla="*/ 6 h 40"/>
                <a:gd name="T38" fmla="*/ 12 w 132"/>
                <a:gd name="T39" fmla="*/ 9 h 40"/>
                <a:gd name="T40" fmla="*/ 3 w 132"/>
                <a:gd name="T41" fmla="*/ 13 h 40"/>
                <a:gd name="T42" fmla="*/ 0 w 132"/>
                <a:gd name="T43" fmla="*/ 15 h 40"/>
                <a:gd name="T44" fmla="*/ 3 w 132"/>
                <a:gd name="T45" fmla="*/ 16 h 40"/>
                <a:gd name="T46" fmla="*/ 3 w 132"/>
                <a:gd name="T47" fmla="*/ 16 h 40"/>
                <a:gd name="T48" fmla="*/ 12 w 132"/>
                <a:gd name="T49" fmla="*/ 22 h 40"/>
                <a:gd name="T50" fmla="*/ 22 w 132"/>
                <a:gd name="T51" fmla="*/ 27 h 40"/>
                <a:gd name="T52" fmla="*/ 22 w 132"/>
                <a:gd name="T53" fmla="*/ 27 h 40"/>
                <a:gd name="T54" fmla="*/ 37 w 132"/>
                <a:gd name="T55" fmla="*/ 33 h 40"/>
                <a:gd name="T56" fmla="*/ 51 w 132"/>
                <a:gd name="T57" fmla="*/ 35 h 40"/>
                <a:gd name="T58" fmla="*/ 67 w 132"/>
                <a:gd name="T59" fmla="*/ 38 h 40"/>
                <a:gd name="T60" fmla="*/ 82 w 132"/>
                <a:gd name="T61" fmla="*/ 40 h 40"/>
                <a:gd name="T62" fmla="*/ 95 w 132"/>
                <a:gd name="T63" fmla="*/ 40 h 40"/>
                <a:gd name="T64" fmla="*/ 109 w 132"/>
                <a:gd name="T65" fmla="*/ 37 h 40"/>
                <a:gd name="T66" fmla="*/ 120 w 132"/>
                <a:gd name="T67" fmla="*/ 34 h 40"/>
                <a:gd name="T68" fmla="*/ 131 w 132"/>
                <a:gd name="T69" fmla="*/ 3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2" h="40">
                  <a:moveTo>
                    <a:pt x="131" y="30"/>
                  </a:moveTo>
                  <a:lnTo>
                    <a:pt x="132" y="30"/>
                  </a:lnTo>
                  <a:lnTo>
                    <a:pt x="132" y="28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32" y="16"/>
                  </a:lnTo>
                  <a:lnTo>
                    <a:pt x="122" y="11"/>
                  </a:lnTo>
                  <a:lnTo>
                    <a:pt x="110" y="6"/>
                  </a:lnTo>
                  <a:lnTo>
                    <a:pt x="97" y="3"/>
                  </a:lnTo>
                  <a:lnTo>
                    <a:pt x="84" y="0"/>
                  </a:lnTo>
                  <a:lnTo>
                    <a:pt x="69" y="0"/>
                  </a:lnTo>
                  <a:lnTo>
                    <a:pt x="54" y="0"/>
                  </a:lnTo>
                  <a:lnTo>
                    <a:pt x="38" y="3"/>
                  </a:lnTo>
                  <a:lnTo>
                    <a:pt x="23" y="6"/>
                  </a:lnTo>
                  <a:lnTo>
                    <a:pt x="12" y="9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3" y="16"/>
                  </a:lnTo>
                  <a:lnTo>
                    <a:pt x="12" y="22"/>
                  </a:lnTo>
                  <a:lnTo>
                    <a:pt x="22" y="27"/>
                  </a:lnTo>
                  <a:lnTo>
                    <a:pt x="37" y="33"/>
                  </a:lnTo>
                  <a:lnTo>
                    <a:pt x="51" y="35"/>
                  </a:lnTo>
                  <a:lnTo>
                    <a:pt x="67" y="38"/>
                  </a:lnTo>
                  <a:lnTo>
                    <a:pt x="82" y="40"/>
                  </a:lnTo>
                  <a:lnTo>
                    <a:pt x="95" y="40"/>
                  </a:lnTo>
                  <a:lnTo>
                    <a:pt x="109" y="37"/>
                  </a:lnTo>
                  <a:lnTo>
                    <a:pt x="120" y="34"/>
                  </a:lnTo>
                  <a:lnTo>
                    <a:pt x="131" y="30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7" name="Freeform 1278"/>
            <p:cNvSpPr>
              <a:spLocks/>
            </p:cNvSpPr>
            <p:nvPr/>
          </p:nvSpPr>
          <p:spPr bwMode="auto">
            <a:xfrm>
              <a:off x="5387" y="3992"/>
              <a:ext cx="132" cy="40"/>
            </a:xfrm>
            <a:custGeom>
              <a:avLst/>
              <a:gdLst>
                <a:gd name="T0" fmla="*/ 131 w 132"/>
                <a:gd name="T1" fmla="*/ 30 h 40"/>
                <a:gd name="T2" fmla="*/ 132 w 132"/>
                <a:gd name="T3" fmla="*/ 30 h 40"/>
                <a:gd name="T4" fmla="*/ 132 w 132"/>
                <a:gd name="T5" fmla="*/ 28 h 40"/>
                <a:gd name="T6" fmla="*/ 132 w 132"/>
                <a:gd name="T7" fmla="*/ 28 h 40"/>
                <a:gd name="T8" fmla="*/ 132 w 132"/>
                <a:gd name="T9" fmla="*/ 24 h 40"/>
                <a:gd name="T10" fmla="*/ 132 w 132"/>
                <a:gd name="T11" fmla="*/ 24 h 40"/>
                <a:gd name="T12" fmla="*/ 132 w 132"/>
                <a:gd name="T13" fmla="*/ 18 h 40"/>
                <a:gd name="T14" fmla="*/ 132 w 132"/>
                <a:gd name="T15" fmla="*/ 18 h 40"/>
                <a:gd name="T16" fmla="*/ 132 w 132"/>
                <a:gd name="T17" fmla="*/ 16 h 40"/>
                <a:gd name="T18" fmla="*/ 132 w 132"/>
                <a:gd name="T19" fmla="*/ 16 h 40"/>
                <a:gd name="T20" fmla="*/ 122 w 132"/>
                <a:gd name="T21" fmla="*/ 11 h 40"/>
                <a:gd name="T22" fmla="*/ 110 w 132"/>
                <a:gd name="T23" fmla="*/ 6 h 40"/>
                <a:gd name="T24" fmla="*/ 97 w 132"/>
                <a:gd name="T25" fmla="*/ 3 h 40"/>
                <a:gd name="T26" fmla="*/ 84 w 132"/>
                <a:gd name="T27" fmla="*/ 0 h 40"/>
                <a:gd name="T28" fmla="*/ 69 w 132"/>
                <a:gd name="T29" fmla="*/ 0 h 40"/>
                <a:gd name="T30" fmla="*/ 54 w 132"/>
                <a:gd name="T31" fmla="*/ 0 h 40"/>
                <a:gd name="T32" fmla="*/ 38 w 132"/>
                <a:gd name="T33" fmla="*/ 3 h 40"/>
                <a:gd name="T34" fmla="*/ 23 w 132"/>
                <a:gd name="T35" fmla="*/ 6 h 40"/>
                <a:gd name="T36" fmla="*/ 23 w 132"/>
                <a:gd name="T37" fmla="*/ 6 h 40"/>
                <a:gd name="T38" fmla="*/ 12 w 132"/>
                <a:gd name="T39" fmla="*/ 9 h 40"/>
                <a:gd name="T40" fmla="*/ 3 w 132"/>
                <a:gd name="T41" fmla="*/ 13 h 40"/>
                <a:gd name="T42" fmla="*/ 0 w 132"/>
                <a:gd name="T43" fmla="*/ 15 h 40"/>
                <a:gd name="T44" fmla="*/ 3 w 132"/>
                <a:gd name="T45" fmla="*/ 16 h 40"/>
                <a:gd name="T46" fmla="*/ 3 w 132"/>
                <a:gd name="T47" fmla="*/ 16 h 40"/>
                <a:gd name="T48" fmla="*/ 12 w 132"/>
                <a:gd name="T49" fmla="*/ 22 h 40"/>
                <a:gd name="T50" fmla="*/ 22 w 132"/>
                <a:gd name="T51" fmla="*/ 27 h 40"/>
                <a:gd name="T52" fmla="*/ 22 w 132"/>
                <a:gd name="T53" fmla="*/ 27 h 40"/>
                <a:gd name="T54" fmla="*/ 37 w 132"/>
                <a:gd name="T55" fmla="*/ 33 h 40"/>
                <a:gd name="T56" fmla="*/ 51 w 132"/>
                <a:gd name="T57" fmla="*/ 35 h 40"/>
                <a:gd name="T58" fmla="*/ 67 w 132"/>
                <a:gd name="T59" fmla="*/ 38 h 40"/>
                <a:gd name="T60" fmla="*/ 82 w 132"/>
                <a:gd name="T61" fmla="*/ 40 h 40"/>
                <a:gd name="T62" fmla="*/ 95 w 132"/>
                <a:gd name="T63" fmla="*/ 40 h 40"/>
                <a:gd name="T64" fmla="*/ 109 w 132"/>
                <a:gd name="T65" fmla="*/ 37 h 40"/>
                <a:gd name="T66" fmla="*/ 120 w 132"/>
                <a:gd name="T67" fmla="*/ 34 h 40"/>
                <a:gd name="T68" fmla="*/ 131 w 132"/>
                <a:gd name="T69" fmla="*/ 3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2" h="40">
                  <a:moveTo>
                    <a:pt x="131" y="30"/>
                  </a:moveTo>
                  <a:lnTo>
                    <a:pt x="132" y="30"/>
                  </a:lnTo>
                  <a:lnTo>
                    <a:pt x="132" y="28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32" y="16"/>
                  </a:lnTo>
                  <a:lnTo>
                    <a:pt x="122" y="11"/>
                  </a:lnTo>
                  <a:lnTo>
                    <a:pt x="110" y="6"/>
                  </a:lnTo>
                  <a:lnTo>
                    <a:pt x="97" y="3"/>
                  </a:lnTo>
                  <a:lnTo>
                    <a:pt x="84" y="0"/>
                  </a:lnTo>
                  <a:lnTo>
                    <a:pt x="69" y="0"/>
                  </a:lnTo>
                  <a:lnTo>
                    <a:pt x="54" y="0"/>
                  </a:lnTo>
                  <a:lnTo>
                    <a:pt x="38" y="3"/>
                  </a:lnTo>
                  <a:lnTo>
                    <a:pt x="23" y="6"/>
                  </a:lnTo>
                  <a:lnTo>
                    <a:pt x="12" y="9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3" y="16"/>
                  </a:lnTo>
                  <a:lnTo>
                    <a:pt x="12" y="22"/>
                  </a:lnTo>
                  <a:lnTo>
                    <a:pt x="22" y="27"/>
                  </a:lnTo>
                  <a:lnTo>
                    <a:pt x="37" y="33"/>
                  </a:lnTo>
                  <a:lnTo>
                    <a:pt x="51" y="35"/>
                  </a:lnTo>
                  <a:lnTo>
                    <a:pt x="67" y="38"/>
                  </a:lnTo>
                  <a:lnTo>
                    <a:pt x="82" y="40"/>
                  </a:lnTo>
                  <a:lnTo>
                    <a:pt x="95" y="40"/>
                  </a:lnTo>
                  <a:lnTo>
                    <a:pt x="109" y="37"/>
                  </a:lnTo>
                  <a:lnTo>
                    <a:pt x="120" y="34"/>
                  </a:lnTo>
                  <a:lnTo>
                    <a:pt x="131" y="30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8" name="Freeform 1279"/>
            <p:cNvSpPr>
              <a:spLocks/>
            </p:cNvSpPr>
            <p:nvPr/>
          </p:nvSpPr>
          <p:spPr bwMode="auto">
            <a:xfrm>
              <a:off x="5400" y="4036"/>
              <a:ext cx="125" cy="58"/>
            </a:xfrm>
            <a:custGeom>
              <a:avLst/>
              <a:gdLst>
                <a:gd name="T0" fmla="*/ 125 w 125"/>
                <a:gd name="T1" fmla="*/ 12 h 58"/>
                <a:gd name="T2" fmla="*/ 125 w 125"/>
                <a:gd name="T3" fmla="*/ 12 h 58"/>
                <a:gd name="T4" fmla="*/ 125 w 125"/>
                <a:gd name="T5" fmla="*/ 11 h 58"/>
                <a:gd name="T6" fmla="*/ 125 w 125"/>
                <a:gd name="T7" fmla="*/ 11 h 58"/>
                <a:gd name="T8" fmla="*/ 122 w 125"/>
                <a:gd name="T9" fmla="*/ 6 h 58"/>
                <a:gd name="T10" fmla="*/ 122 w 125"/>
                <a:gd name="T11" fmla="*/ 6 h 58"/>
                <a:gd name="T12" fmla="*/ 120 w 125"/>
                <a:gd name="T13" fmla="*/ 2 h 58"/>
                <a:gd name="T14" fmla="*/ 120 w 125"/>
                <a:gd name="T15" fmla="*/ 2 h 58"/>
                <a:gd name="T16" fmla="*/ 119 w 125"/>
                <a:gd name="T17" fmla="*/ 0 h 58"/>
                <a:gd name="T18" fmla="*/ 119 w 125"/>
                <a:gd name="T19" fmla="*/ 0 h 58"/>
                <a:gd name="T20" fmla="*/ 109 w 125"/>
                <a:gd name="T21" fmla="*/ 0 h 58"/>
                <a:gd name="T22" fmla="*/ 96 w 125"/>
                <a:gd name="T23" fmla="*/ 0 h 58"/>
                <a:gd name="T24" fmla="*/ 82 w 125"/>
                <a:gd name="T25" fmla="*/ 3 h 58"/>
                <a:gd name="T26" fmla="*/ 69 w 125"/>
                <a:gd name="T27" fmla="*/ 8 h 58"/>
                <a:gd name="T28" fmla="*/ 56 w 125"/>
                <a:gd name="T29" fmla="*/ 14 h 58"/>
                <a:gd name="T30" fmla="*/ 43 w 125"/>
                <a:gd name="T31" fmla="*/ 21 h 58"/>
                <a:gd name="T32" fmla="*/ 29 w 125"/>
                <a:gd name="T33" fmla="*/ 30 h 58"/>
                <a:gd name="T34" fmla="*/ 18 w 125"/>
                <a:gd name="T35" fmla="*/ 39 h 58"/>
                <a:gd name="T36" fmla="*/ 18 w 125"/>
                <a:gd name="T37" fmla="*/ 39 h 58"/>
                <a:gd name="T38" fmla="*/ 9 w 125"/>
                <a:gd name="T39" fmla="*/ 47 h 58"/>
                <a:gd name="T40" fmla="*/ 1 w 125"/>
                <a:gd name="T41" fmla="*/ 55 h 58"/>
                <a:gd name="T42" fmla="*/ 0 w 125"/>
                <a:gd name="T43" fmla="*/ 58 h 58"/>
                <a:gd name="T44" fmla="*/ 3 w 125"/>
                <a:gd name="T45" fmla="*/ 58 h 58"/>
                <a:gd name="T46" fmla="*/ 3 w 125"/>
                <a:gd name="T47" fmla="*/ 58 h 58"/>
                <a:gd name="T48" fmla="*/ 15 w 125"/>
                <a:gd name="T49" fmla="*/ 58 h 58"/>
                <a:gd name="T50" fmla="*/ 26 w 125"/>
                <a:gd name="T51" fmla="*/ 58 h 58"/>
                <a:gd name="T52" fmla="*/ 26 w 125"/>
                <a:gd name="T53" fmla="*/ 58 h 58"/>
                <a:gd name="T54" fmla="*/ 41 w 125"/>
                <a:gd name="T55" fmla="*/ 56 h 58"/>
                <a:gd name="T56" fmla="*/ 56 w 125"/>
                <a:gd name="T57" fmla="*/ 53 h 58"/>
                <a:gd name="T58" fmla="*/ 71 w 125"/>
                <a:gd name="T59" fmla="*/ 49 h 58"/>
                <a:gd name="T60" fmla="*/ 85 w 125"/>
                <a:gd name="T61" fmla="*/ 43 h 58"/>
                <a:gd name="T62" fmla="*/ 97 w 125"/>
                <a:gd name="T63" fmla="*/ 37 h 58"/>
                <a:gd name="T64" fmla="*/ 109 w 125"/>
                <a:gd name="T65" fmla="*/ 30 h 58"/>
                <a:gd name="T66" fmla="*/ 118 w 125"/>
                <a:gd name="T67" fmla="*/ 21 h 58"/>
                <a:gd name="T68" fmla="*/ 125 w 125"/>
                <a:gd name="T69" fmla="*/ 12 h 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5" h="58">
                  <a:moveTo>
                    <a:pt x="125" y="12"/>
                  </a:moveTo>
                  <a:lnTo>
                    <a:pt x="125" y="12"/>
                  </a:lnTo>
                  <a:lnTo>
                    <a:pt x="125" y="11"/>
                  </a:lnTo>
                  <a:lnTo>
                    <a:pt x="122" y="6"/>
                  </a:lnTo>
                  <a:lnTo>
                    <a:pt x="120" y="2"/>
                  </a:lnTo>
                  <a:lnTo>
                    <a:pt x="119" y="0"/>
                  </a:lnTo>
                  <a:lnTo>
                    <a:pt x="109" y="0"/>
                  </a:lnTo>
                  <a:lnTo>
                    <a:pt x="96" y="0"/>
                  </a:lnTo>
                  <a:lnTo>
                    <a:pt x="82" y="3"/>
                  </a:lnTo>
                  <a:lnTo>
                    <a:pt x="69" y="8"/>
                  </a:lnTo>
                  <a:lnTo>
                    <a:pt x="56" y="14"/>
                  </a:lnTo>
                  <a:lnTo>
                    <a:pt x="43" y="21"/>
                  </a:lnTo>
                  <a:lnTo>
                    <a:pt x="29" y="30"/>
                  </a:lnTo>
                  <a:lnTo>
                    <a:pt x="18" y="39"/>
                  </a:lnTo>
                  <a:lnTo>
                    <a:pt x="9" y="47"/>
                  </a:lnTo>
                  <a:lnTo>
                    <a:pt x="1" y="55"/>
                  </a:lnTo>
                  <a:lnTo>
                    <a:pt x="0" y="58"/>
                  </a:lnTo>
                  <a:lnTo>
                    <a:pt x="3" y="58"/>
                  </a:lnTo>
                  <a:lnTo>
                    <a:pt x="15" y="58"/>
                  </a:lnTo>
                  <a:lnTo>
                    <a:pt x="26" y="58"/>
                  </a:lnTo>
                  <a:lnTo>
                    <a:pt x="41" y="56"/>
                  </a:lnTo>
                  <a:lnTo>
                    <a:pt x="56" y="53"/>
                  </a:lnTo>
                  <a:lnTo>
                    <a:pt x="71" y="49"/>
                  </a:lnTo>
                  <a:lnTo>
                    <a:pt x="85" y="43"/>
                  </a:lnTo>
                  <a:lnTo>
                    <a:pt x="97" y="37"/>
                  </a:lnTo>
                  <a:lnTo>
                    <a:pt x="109" y="30"/>
                  </a:lnTo>
                  <a:lnTo>
                    <a:pt x="118" y="21"/>
                  </a:lnTo>
                  <a:lnTo>
                    <a:pt x="125" y="12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9" name="Freeform 1280"/>
            <p:cNvSpPr>
              <a:spLocks/>
            </p:cNvSpPr>
            <p:nvPr/>
          </p:nvSpPr>
          <p:spPr bwMode="auto">
            <a:xfrm>
              <a:off x="5400" y="4036"/>
              <a:ext cx="125" cy="58"/>
            </a:xfrm>
            <a:custGeom>
              <a:avLst/>
              <a:gdLst>
                <a:gd name="T0" fmla="*/ 125 w 125"/>
                <a:gd name="T1" fmla="*/ 12 h 58"/>
                <a:gd name="T2" fmla="*/ 125 w 125"/>
                <a:gd name="T3" fmla="*/ 12 h 58"/>
                <a:gd name="T4" fmla="*/ 125 w 125"/>
                <a:gd name="T5" fmla="*/ 11 h 58"/>
                <a:gd name="T6" fmla="*/ 125 w 125"/>
                <a:gd name="T7" fmla="*/ 11 h 58"/>
                <a:gd name="T8" fmla="*/ 122 w 125"/>
                <a:gd name="T9" fmla="*/ 6 h 58"/>
                <a:gd name="T10" fmla="*/ 122 w 125"/>
                <a:gd name="T11" fmla="*/ 6 h 58"/>
                <a:gd name="T12" fmla="*/ 120 w 125"/>
                <a:gd name="T13" fmla="*/ 2 h 58"/>
                <a:gd name="T14" fmla="*/ 120 w 125"/>
                <a:gd name="T15" fmla="*/ 2 h 58"/>
                <a:gd name="T16" fmla="*/ 119 w 125"/>
                <a:gd name="T17" fmla="*/ 0 h 58"/>
                <a:gd name="T18" fmla="*/ 119 w 125"/>
                <a:gd name="T19" fmla="*/ 0 h 58"/>
                <a:gd name="T20" fmla="*/ 109 w 125"/>
                <a:gd name="T21" fmla="*/ 0 h 58"/>
                <a:gd name="T22" fmla="*/ 96 w 125"/>
                <a:gd name="T23" fmla="*/ 0 h 58"/>
                <a:gd name="T24" fmla="*/ 82 w 125"/>
                <a:gd name="T25" fmla="*/ 3 h 58"/>
                <a:gd name="T26" fmla="*/ 69 w 125"/>
                <a:gd name="T27" fmla="*/ 8 h 58"/>
                <a:gd name="T28" fmla="*/ 56 w 125"/>
                <a:gd name="T29" fmla="*/ 14 h 58"/>
                <a:gd name="T30" fmla="*/ 43 w 125"/>
                <a:gd name="T31" fmla="*/ 21 h 58"/>
                <a:gd name="T32" fmla="*/ 29 w 125"/>
                <a:gd name="T33" fmla="*/ 30 h 58"/>
                <a:gd name="T34" fmla="*/ 18 w 125"/>
                <a:gd name="T35" fmla="*/ 39 h 58"/>
                <a:gd name="T36" fmla="*/ 18 w 125"/>
                <a:gd name="T37" fmla="*/ 39 h 58"/>
                <a:gd name="T38" fmla="*/ 9 w 125"/>
                <a:gd name="T39" fmla="*/ 47 h 58"/>
                <a:gd name="T40" fmla="*/ 1 w 125"/>
                <a:gd name="T41" fmla="*/ 55 h 58"/>
                <a:gd name="T42" fmla="*/ 0 w 125"/>
                <a:gd name="T43" fmla="*/ 58 h 58"/>
                <a:gd name="T44" fmla="*/ 3 w 125"/>
                <a:gd name="T45" fmla="*/ 58 h 58"/>
                <a:gd name="T46" fmla="*/ 3 w 125"/>
                <a:gd name="T47" fmla="*/ 58 h 58"/>
                <a:gd name="T48" fmla="*/ 15 w 125"/>
                <a:gd name="T49" fmla="*/ 58 h 58"/>
                <a:gd name="T50" fmla="*/ 26 w 125"/>
                <a:gd name="T51" fmla="*/ 58 h 58"/>
                <a:gd name="T52" fmla="*/ 26 w 125"/>
                <a:gd name="T53" fmla="*/ 58 h 58"/>
                <a:gd name="T54" fmla="*/ 41 w 125"/>
                <a:gd name="T55" fmla="*/ 56 h 58"/>
                <a:gd name="T56" fmla="*/ 56 w 125"/>
                <a:gd name="T57" fmla="*/ 53 h 58"/>
                <a:gd name="T58" fmla="*/ 71 w 125"/>
                <a:gd name="T59" fmla="*/ 49 h 58"/>
                <a:gd name="T60" fmla="*/ 85 w 125"/>
                <a:gd name="T61" fmla="*/ 43 h 58"/>
                <a:gd name="T62" fmla="*/ 97 w 125"/>
                <a:gd name="T63" fmla="*/ 37 h 58"/>
                <a:gd name="T64" fmla="*/ 109 w 125"/>
                <a:gd name="T65" fmla="*/ 30 h 58"/>
                <a:gd name="T66" fmla="*/ 118 w 125"/>
                <a:gd name="T67" fmla="*/ 21 h 58"/>
                <a:gd name="T68" fmla="*/ 125 w 125"/>
                <a:gd name="T69" fmla="*/ 12 h 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5" h="58">
                  <a:moveTo>
                    <a:pt x="125" y="12"/>
                  </a:moveTo>
                  <a:lnTo>
                    <a:pt x="125" y="12"/>
                  </a:lnTo>
                  <a:lnTo>
                    <a:pt x="125" y="11"/>
                  </a:lnTo>
                  <a:lnTo>
                    <a:pt x="122" y="6"/>
                  </a:lnTo>
                  <a:lnTo>
                    <a:pt x="120" y="2"/>
                  </a:lnTo>
                  <a:lnTo>
                    <a:pt x="119" y="0"/>
                  </a:lnTo>
                  <a:lnTo>
                    <a:pt x="109" y="0"/>
                  </a:lnTo>
                  <a:lnTo>
                    <a:pt x="96" y="0"/>
                  </a:lnTo>
                  <a:lnTo>
                    <a:pt x="82" y="3"/>
                  </a:lnTo>
                  <a:lnTo>
                    <a:pt x="69" y="8"/>
                  </a:lnTo>
                  <a:lnTo>
                    <a:pt x="56" y="14"/>
                  </a:lnTo>
                  <a:lnTo>
                    <a:pt x="43" y="21"/>
                  </a:lnTo>
                  <a:lnTo>
                    <a:pt x="29" y="30"/>
                  </a:lnTo>
                  <a:lnTo>
                    <a:pt x="18" y="39"/>
                  </a:lnTo>
                  <a:lnTo>
                    <a:pt x="9" y="47"/>
                  </a:lnTo>
                  <a:lnTo>
                    <a:pt x="1" y="55"/>
                  </a:lnTo>
                  <a:lnTo>
                    <a:pt x="0" y="58"/>
                  </a:lnTo>
                  <a:lnTo>
                    <a:pt x="3" y="58"/>
                  </a:lnTo>
                  <a:lnTo>
                    <a:pt x="15" y="58"/>
                  </a:lnTo>
                  <a:lnTo>
                    <a:pt x="26" y="58"/>
                  </a:lnTo>
                  <a:lnTo>
                    <a:pt x="41" y="56"/>
                  </a:lnTo>
                  <a:lnTo>
                    <a:pt x="56" y="53"/>
                  </a:lnTo>
                  <a:lnTo>
                    <a:pt x="71" y="49"/>
                  </a:lnTo>
                  <a:lnTo>
                    <a:pt x="85" y="43"/>
                  </a:lnTo>
                  <a:lnTo>
                    <a:pt x="97" y="37"/>
                  </a:lnTo>
                  <a:lnTo>
                    <a:pt x="109" y="30"/>
                  </a:lnTo>
                  <a:lnTo>
                    <a:pt x="118" y="21"/>
                  </a:lnTo>
                  <a:lnTo>
                    <a:pt x="125" y="12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0" name="Freeform 1281"/>
            <p:cNvSpPr>
              <a:spLocks/>
            </p:cNvSpPr>
            <p:nvPr/>
          </p:nvSpPr>
          <p:spPr bwMode="auto">
            <a:xfrm>
              <a:off x="5451" y="4061"/>
              <a:ext cx="91" cy="104"/>
            </a:xfrm>
            <a:custGeom>
              <a:avLst/>
              <a:gdLst>
                <a:gd name="T0" fmla="*/ 62 w 92"/>
                <a:gd name="T1" fmla="*/ 5 h 103"/>
                <a:gd name="T2" fmla="*/ 62 w 92"/>
                <a:gd name="T3" fmla="*/ 5 h 103"/>
                <a:gd name="T4" fmla="*/ 58 w 92"/>
                <a:gd name="T5" fmla="*/ 0 h 103"/>
                <a:gd name="T6" fmla="*/ 58 w 92"/>
                <a:gd name="T7" fmla="*/ 0 h 103"/>
                <a:gd name="T8" fmla="*/ 58 w 92"/>
                <a:gd name="T9" fmla="*/ 0 h 103"/>
                <a:gd name="T10" fmla="*/ 58 w 92"/>
                <a:gd name="T11" fmla="*/ 0 h 103"/>
                <a:gd name="T12" fmla="*/ 46 w 92"/>
                <a:gd name="T13" fmla="*/ 5 h 103"/>
                <a:gd name="T14" fmla="*/ 46 w 92"/>
                <a:gd name="T15" fmla="*/ 11 h 103"/>
                <a:gd name="T16" fmla="*/ 46 w 92"/>
                <a:gd name="T17" fmla="*/ 18 h 103"/>
                <a:gd name="T18" fmla="*/ 40 w 92"/>
                <a:gd name="T19" fmla="*/ 28 h 103"/>
                <a:gd name="T20" fmla="*/ 30 w 92"/>
                <a:gd name="T21" fmla="*/ 40 h 103"/>
                <a:gd name="T22" fmla="*/ 21 w 92"/>
                <a:gd name="T23" fmla="*/ 77 h 103"/>
                <a:gd name="T24" fmla="*/ 14 w 92"/>
                <a:gd name="T25" fmla="*/ 90 h 103"/>
                <a:gd name="T26" fmla="*/ 8 w 92"/>
                <a:gd name="T27" fmla="*/ 105 h 103"/>
                <a:gd name="T28" fmla="*/ 8 w 92"/>
                <a:gd name="T29" fmla="*/ 105 h 103"/>
                <a:gd name="T30" fmla="*/ 3 w 92"/>
                <a:gd name="T31" fmla="*/ 115 h 103"/>
                <a:gd name="T32" fmla="*/ 0 w 92"/>
                <a:gd name="T33" fmla="*/ 125 h 103"/>
                <a:gd name="T34" fmla="*/ 0 w 92"/>
                <a:gd name="T35" fmla="*/ 128 h 103"/>
                <a:gd name="T36" fmla="*/ 2 w 92"/>
                <a:gd name="T37" fmla="*/ 127 h 103"/>
                <a:gd name="T38" fmla="*/ 2 w 92"/>
                <a:gd name="T39" fmla="*/ 127 h 103"/>
                <a:gd name="T40" fmla="*/ 12 w 92"/>
                <a:gd name="T41" fmla="*/ 122 h 103"/>
                <a:gd name="T42" fmla="*/ 22 w 92"/>
                <a:gd name="T43" fmla="*/ 118 h 103"/>
                <a:gd name="T44" fmla="*/ 22 w 92"/>
                <a:gd name="T45" fmla="*/ 118 h 103"/>
                <a:gd name="T46" fmla="*/ 36 w 92"/>
                <a:gd name="T47" fmla="*/ 109 h 103"/>
                <a:gd name="T48" fmla="*/ 46 w 92"/>
                <a:gd name="T49" fmla="*/ 100 h 103"/>
                <a:gd name="T50" fmla="*/ 46 w 92"/>
                <a:gd name="T51" fmla="*/ 90 h 103"/>
                <a:gd name="T52" fmla="*/ 46 w 92"/>
                <a:gd name="T53" fmla="*/ 78 h 103"/>
                <a:gd name="T54" fmla="*/ 53 w 92"/>
                <a:gd name="T55" fmla="*/ 41 h 103"/>
                <a:gd name="T56" fmla="*/ 59 w 92"/>
                <a:gd name="T57" fmla="*/ 30 h 103"/>
                <a:gd name="T58" fmla="*/ 64 w 92"/>
                <a:gd name="T59" fmla="*/ 19 h 103"/>
                <a:gd name="T60" fmla="*/ 67 w 92"/>
                <a:gd name="T61" fmla="*/ 8 h 103"/>
                <a:gd name="T62" fmla="*/ 67 w 92"/>
                <a:gd name="T63" fmla="*/ 8 h 103"/>
                <a:gd name="T64" fmla="*/ 67 w 92"/>
                <a:gd name="T65" fmla="*/ 6 h 103"/>
                <a:gd name="T66" fmla="*/ 67 w 92"/>
                <a:gd name="T67" fmla="*/ 6 h 103"/>
                <a:gd name="T68" fmla="*/ 62 w 92"/>
                <a:gd name="T69" fmla="*/ 5 h 10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2" h="103">
                  <a:moveTo>
                    <a:pt x="87" y="5"/>
                  </a:moveTo>
                  <a:lnTo>
                    <a:pt x="87" y="5"/>
                  </a:lnTo>
                  <a:lnTo>
                    <a:pt x="83" y="0"/>
                  </a:lnTo>
                  <a:lnTo>
                    <a:pt x="71" y="5"/>
                  </a:lnTo>
                  <a:lnTo>
                    <a:pt x="61" y="11"/>
                  </a:lnTo>
                  <a:lnTo>
                    <a:pt x="50" y="18"/>
                  </a:lnTo>
                  <a:lnTo>
                    <a:pt x="40" y="28"/>
                  </a:lnTo>
                  <a:lnTo>
                    <a:pt x="30" y="40"/>
                  </a:lnTo>
                  <a:lnTo>
                    <a:pt x="21" y="52"/>
                  </a:lnTo>
                  <a:lnTo>
                    <a:pt x="14" y="65"/>
                  </a:lnTo>
                  <a:lnTo>
                    <a:pt x="8" y="80"/>
                  </a:lnTo>
                  <a:lnTo>
                    <a:pt x="3" y="90"/>
                  </a:lnTo>
                  <a:lnTo>
                    <a:pt x="0" y="100"/>
                  </a:lnTo>
                  <a:lnTo>
                    <a:pt x="0" y="103"/>
                  </a:lnTo>
                  <a:lnTo>
                    <a:pt x="2" y="102"/>
                  </a:lnTo>
                  <a:lnTo>
                    <a:pt x="12" y="97"/>
                  </a:lnTo>
                  <a:lnTo>
                    <a:pt x="22" y="93"/>
                  </a:lnTo>
                  <a:lnTo>
                    <a:pt x="36" y="84"/>
                  </a:lnTo>
                  <a:lnTo>
                    <a:pt x="49" y="75"/>
                  </a:lnTo>
                  <a:lnTo>
                    <a:pt x="59" y="65"/>
                  </a:lnTo>
                  <a:lnTo>
                    <a:pt x="69" y="53"/>
                  </a:lnTo>
                  <a:lnTo>
                    <a:pt x="78" y="41"/>
                  </a:lnTo>
                  <a:lnTo>
                    <a:pt x="84" y="30"/>
                  </a:lnTo>
                  <a:lnTo>
                    <a:pt x="89" y="19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87" y="5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1" name="Freeform 1282"/>
            <p:cNvSpPr>
              <a:spLocks/>
            </p:cNvSpPr>
            <p:nvPr/>
          </p:nvSpPr>
          <p:spPr bwMode="auto">
            <a:xfrm>
              <a:off x="5451" y="4061"/>
              <a:ext cx="91" cy="104"/>
            </a:xfrm>
            <a:custGeom>
              <a:avLst/>
              <a:gdLst>
                <a:gd name="T0" fmla="*/ 62 w 92"/>
                <a:gd name="T1" fmla="*/ 5 h 103"/>
                <a:gd name="T2" fmla="*/ 62 w 92"/>
                <a:gd name="T3" fmla="*/ 5 h 103"/>
                <a:gd name="T4" fmla="*/ 58 w 92"/>
                <a:gd name="T5" fmla="*/ 0 h 103"/>
                <a:gd name="T6" fmla="*/ 58 w 92"/>
                <a:gd name="T7" fmla="*/ 0 h 103"/>
                <a:gd name="T8" fmla="*/ 58 w 92"/>
                <a:gd name="T9" fmla="*/ 0 h 103"/>
                <a:gd name="T10" fmla="*/ 58 w 92"/>
                <a:gd name="T11" fmla="*/ 0 h 103"/>
                <a:gd name="T12" fmla="*/ 46 w 92"/>
                <a:gd name="T13" fmla="*/ 5 h 103"/>
                <a:gd name="T14" fmla="*/ 46 w 92"/>
                <a:gd name="T15" fmla="*/ 11 h 103"/>
                <a:gd name="T16" fmla="*/ 46 w 92"/>
                <a:gd name="T17" fmla="*/ 18 h 103"/>
                <a:gd name="T18" fmla="*/ 40 w 92"/>
                <a:gd name="T19" fmla="*/ 28 h 103"/>
                <a:gd name="T20" fmla="*/ 30 w 92"/>
                <a:gd name="T21" fmla="*/ 40 h 103"/>
                <a:gd name="T22" fmla="*/ 21 w 92"/>
                <a:gd name="T23" fmla="*/ 77 h 103"/>
                <a:gd name="T24" fmla="*/ 14 w 92"/>
                <a:gd name="T25" fmla="*/ 90 h 103"/>
                <a:gd name="T26" fmla="*/ 8 w 92"/>
                <a:gd name="T27" fmla="*/ 105 h 103"/>
                <a:gd name="T28" fmla="*/ 8 w 92"/>
                <a:gd name="T29" fmla="*/ 105 h 103"/>
                <a:gd name="T30" fmla="*/ 3 w 92"/>
                <a:gd name="T31" fmla="*/ 115 h 103"/>
                <a:gd name="T32" fmla="*/ 0 w 92"/>
                <a:gd name="T33" fmla="*/ 125 h 103"/>
                <a:gd name="T34" fmla="*/ 0 w 92"/>
                <a:gd name="T35" fmla="*/ 128 h 103"/>
                <a:gd name="T36" fmla="*/ 2 w 92"/>
                <a:gd name="T37" fmla="*/ 127 h 103"/>
                <a:gd name="T38" fmla="*/ 2 w 92"/>
                <a:gd name="T39" fmla="*/ 127 h 103"/>
                <a:gd name="T40" fmla="*/ 12 w 92"/>
                <a:gd name="T41" fmla="*/ 122 h 103"/>
                <a:gd name="T42" fmla="*/ 22 w 92"/>
                <a:gd name="T43" fmla="*/ 118 h 103"/>
                <a:gd name="T44" fmla="*/ 22 w 92"/>
                <a:gd name="T45" fmla="*/ 118 h 103"/>
                <a:gd name="T46" fmla="*/ 36 w 92"/>
                <a:gd name="T47" fmla="*/ 109 h 103"/>
                <a:gd name="T48" fmla="*/ 46 w 92"/>
                <a:gd name="T49" fmla="*/ 100 h 103"/>
                <a:gd name="T50" fmla="*/ 46 w 92"/>
                <a:gd name="T51" fmla="*/ 90 h 103"/>
                <a:gd name="T52" fmla="*/ 46 w 92"/>
                <a:gd name="T53" fmla="*/ 78 h 103"/>
                <a:gd name="T54" fmla="*/ 53 w 92"/>
                <a:gd name="T55" fmla="*/ 41 h 103"/>
                <a:gd name="T56" fmla="*/ 59 w 92"/>
                <a:gd name="T57" fmla="*/ 30 h 103"/>
                <a:gd name="T58" fmla="*/ 64 w 92"/>
                <a:gd name="T59" fmla="*/ 19 h 103"/>
                <a:gd name="T60" fmla="*/ 67 w 92"/>
                <a:gd name="T61" fmla="*/ 8 h 103"/>
                <a:gd name="T62" fmla="*/ 67 w 92"/>
                <a:gd name="T63" fmla="*/ 8 h 103"/>
                <a:gd name="T64" fmla="*/ 67 w 92"/>
                <a:gd name="T65" fmla="*/ 6 h 103"/>
                <a:gd name="T66" fmla="*/ 67 w 92"/>
                <a:gd name="T67" fmla="*/ 6 h 103"/>
                <a:gd name="T68" fmla="*/ 62 w 92"/>
                <a:gd name="T69" fmla="*/ 5 h 10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2" h="103">
                  <a:moveTo>
                    <a:pt x="87" y="5"/>
                  </a:moveTo>
                  <a:lnTo>
                    <a:pt x="87" y="5"/>
                  </a:lnTo>
                  <a:lnTo>
                    <a:pt x="83" y="0"/>
                  </a:lnTo>
                  <a:lnTo>
                    <a:pt x="71" y="5"/>
                  </a:lnTo>
                  <a:lnTo>
                    <a:pt x="61" y="11"/>
                  </a:lnTo>
                  <a:lnTo>
                    <a:pt x="50" y="18"/>
                  </a:lnTo>
                  <a:lnTo>
                    <a:pt x="40" y="28"/>
                  </a:lnTo>
                  <a:lnTo>
                    <a:pt x="30" y="40"/>
                  </a:lnTo>
                  <a:lnTo>
                    <a:pt x="21" y="52"/>
                  </a:lnTo>
                  <a:lnTo>
                    <a:pt x="14" y="65"/>
                  </a:lnTo>
                  <a:lnTo>
                    <a:pt x="8" y="80"/>
                  </a:lnTo>
                  <a:lnTo>
                    <a:pt x="3" y="90"/>
                  </a:lnTo>
                  <a:lnTo>
                    <a:pt x="0" y="100"/>
                  </a:lnTo>
                  <a:lnTo>
                    <a:pt x="0" y="103"/>
                  </a:lnTo>
                  <a:lnTo>
                    <a:pt x="2" y="102"/>
                  </a:lnTo>
                  <a:lnTo>
                    <a:pt x="12" y="97"/>
                  </a:lnTo>
                  <a:lnTo>
                    <a:pt x="22" y="93"/>
                  </a:lnTo>
                  <a:lnTo>
                    <a:pt x="36" y="84"/>
                  </a:lnTo>
                  <a:lnTo>
                    <a:pt x="49" y="75"/>
                  </a:lnTo>
                  <a:lnTo>
                    <a:pt x="59" y="65"/>
                  </a:lnTo>
                  <a:lnTo>
                    <a:pt x="69" y="53"/>
                  </a:lnTo>
                  <a:lnTo>
                    <a:pt x="78" y="41"/>
                  </a:lnTo>
                  <a:lnTo>
                    <a:pt x="84" y="30"/>
                  </a:lnTo>
                  <a:lnTo>
                    <a:pt x="89" y="19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87" y="5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2" name="Freeform 1283"/>
            <p:cNvSpPr>
              <a:spLocks/>
            </p:cNvSpPr>
            <p:nvPr/>
          </p:nvSpPr>
          <p:spPr bwMode="auto">
            <a:xfrm>
              <a:off x="5496" y="3867"/>
              <a:ext cx="264" cy="334"/>
            </a:xfrm>
            <a:custGeom>
              <a:avLst/>
              <a:gdLst>
                <a:gd name="T0" fmla="*/ 263 w 264"/>
                <a:gd name="T1" fmla="*/ 171 h 334"/>
                <a:gd name="T2" fmla="*/ 264 w 264"/>
                <a:gd name="T3" fmla="*/ 146 h 334"/>
                <a:gd name="T4" fmla="*/ 236 w 264"/>
                <a:gd name="T5" fmla="*/ 137 h 334"/>
                <a:gd name="T6" fmla="*/ 207 w 264"/>
                <a:gd name="T7" fmla="*/ 133 h 334"/>
                <a:gd name="T8" fmla="*/ 221 w 264"/>
                <a:gd name="T9" fmla="*/ 109 h 334"/>
                <a:gd name="T10" fmla="*/ 238 w 264"/>
                <a:gd name="T11" fmla="*/ 97 h 334"/>
                <a:gd name="T12" fmla="*/ 245 w 264"/>
                <a:gd name="T13" fmla="*/ 72 h 334"/>
                <a:gd name="T14" fmla="*/ 221 w 264"/>
                <a:gd name="T15" fmla="*/ 63 h 334"/>
                <a:gd name="T16" fmla="*/ 201 w 264"/>
                <a:gd name="T17" fmla="*/ 68 h 334"/>
                <a:gd name="T18" fmla="*/ 174 w 264"/>
                <a:gd name="T19" fmla="*/ 65 h 334"/>
                <a:gd name="T20" fmla="*/ 189 w 264"/>
                <a:gd name="T21" fmla="*/ 40 h 334"/>
                <a:gd name="T22" fmla="*/ 198 w 264"/>
                <a:gd name="T23" fmla="*/ 13 h 334"/>
                <a:gd name="T24" fmla="*/ 142 w 264"/>
                <a:gd name="T25" fmla="*/ 68 h 334"/>
                <a:gd name="T26" fmla="*/ 154 w 264"/>
                <a:gd name="T27" fmla="*/ 78 h 334"/>
                <a:gd name="T28" fmla="*/ 173 w 264"/>
                <a:gd name="T29" fmla="*/ 103 h 334"/>
                <a:gd name="T30" fmla="*/ 182 w 264"/>
                <a:gd name="T31" fmla="*/ 131 h 334"/>
                <a:gd name="T32" fmla="*/ 185 w 264"/>
                <a:gd name="T33" fmla="*/ 152 h 334"/>
                <a:gd name="T34" fmla="*/ 180 w 264"/>
                <a:gd name="T35" fmla="*/ 181 h 334"/>
                <a:gd name="T36" fmla="*/ 167 w 264"/>
                <a:gd name="T37" fmla="*/ 209 h 334"/>
                <a:gd name="T38" fmla="*/ 154 w 264"/>
                <a:gd name="T39" fmla="*/ 224 h 334"/>
                <a:gd name="T40" fmla="*/ 130 w 264"/>
                <a:gd name="T41" fmla="*/ 243 h 334"/>
                <a:gd name="T42" fmla="*/ 101 w 264"/>
                <a:gd name="T43" fmla="*/ 253 h 334"/>
                <a:gd name="T44" fmla="*/ 82 w 264"/>
                <a:gd name="T45" fmla="*/ 255 h 334"/>
                <a:gd name="T46" fmla="*/ 49 w 264"/>
                <a:gd name="T47" fmla="*/ 250 h 334"/>
                <a:gd name="T48" fmla="*/ 0 w 264"/>
                <a:gd name="T49" fmla="*/ 315 h 334"/>
                <a:gd name="T50" fmla="*/ 30 w 264"/>
                <a:gd name="T51" fmla="*/ 310 h 334"/>
                <a:gd name="T52" fmla="*/ 42 w 264"/>
                <a:gd name="T53" fmla="*/ 293 h 334"/>
                <a:gd name="T54" fmla="*/ 64 w 264"/>
                <a:gd name="T55" fmla="*/ 278 h 334"/>
                <a:gd name="T56" fmla="*/ 70 w 264"/>
                <a:gd name="T57" fmla="*/ 308 h 334"/>
                <a:gd name="T58" fmla="*/ 80 w 264"/>
                <a:gd name="T59" fmla="*/ 334 h 334"/>
                <a:gd name="T60" fmla="*/ 107 w 264"/>
                <a:gd name="T61" fmla="*/ 333 h 334"/>
                <a:gd name="T62" fmla="*/ 111 w 264"/>
                <a:gd name="T63" fmla="*/ 315 h 334"/>
                <a:gd name="T64" fmla="*/ 113 w 264"/>
                <a:gd name="T65" fmla="*/ 275 h 334"/>
                <a:gd name="T66" fmla="*/ 126 w 264"/>
                <a:gd name="T67" fmla="*/ 271 h 334"/>
                <a:gd name="T68" fmla="*/ 151 w 264"/>
                <a:gd name="T69" fmla="*/ 302 h 334"/>
                <a:gd name="T70" fmla="*/ 166 w 264"/>
                <a:gd name="T71" fmla="*/ 313 h 334"/>
                <a:gd name="T72" fmla="*/ 188 w 264"/>
                <a:gd name="T73" fmla="*/ 300 h 334"/>
                <a:gd name="T74" fmla="*/ 180 w 264"/>
                <a:gd name="T75" fmla="*/ 272 h 334"/>
                <a:gd name="T76" fmla="*/ 167 w 264"/>
                <a:gd name="T77" fmla="*/ 246 h 334"/>
                <a:gd name="T78" fmla="*/ 193 w 264"/>
                <a:gd name="T79" fmla="*/ 244 h 334"/>
                <a:gd name="T80" fmla="*/ 213 w 264"/>
                <a:gd name="T81" fmla="*/ 252 h 334"/>
                <a:gd name="T82" fmla="*/ 239 w 264"/>
                <a:gd name="T83" fmla="*/ 244 h 334"/>
                <a:gd name="T84" fmla="*/ 233 w 264"/>
                <a:gd name="T85" fmla="*/ 218 h 334"/>
                <a:gd name="T86" fmla="*/ 217 w 264"/>
                <a:gd name="T87" fmla="*/ 205 h 334"/>
                <a:gd name="T88" fmla="*/ 204 w 264"/>
                <a:gd name="T89" fmla="*/ 181 h 334"/>
                <a:gd name="T90" fmla="*/ 235 w 264"/>
                <a:gd name="T91" fmla="*/ 180 h 33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64" h="334">
                  <a:moveTo>
                    <a:pt x="245" y="177"/>
                  </a:moveTo>
                  <a:lnTo>
                    <a:pt x="245" y="177"/>
                  </a:lnTo>
                  <a:lnTo>
                    <a:pt x="263" y="171"/>
                  </a:lnTo>
                  <a:lnTo>
                    <a:pt x="264" y="146"/>
                  </a:lnTo>
                  <a:lnTo>
                    <a:pt x="246" y="138"/>
                  </a:lnTo>
                  <a:lnTo>
                    <a:pt x="236" y="137"/>
                  </a:lnTo>
                  <a:lnTo>
                    <a:pt x="226" y="136"/>
                  </a:lnTo>
                  <a:lnTo>
                    <a:pt x="207" y="133"/>
                  </a:lnTo>
                  <a:lnTo>
                    <a:pt x="204" y="119"/>
                  </a:lnTo>
                  <a:lnTo>
                    <a:pt x="221" y="109"/>
                  </a:lnTo>
                  <a:lnTo>
                    <a:pt x="230" y="103"/>
                  </a:lnTo>
                  <a:lnTo>
                    <a:pt x="238" y="97"/>
                  </a:lnTo>
                  <a:lnTo>
                    <a:pt x="251" y="84"/>
                  </a:lnTo>
                  <a:lnTo>
                    <a:pt x="245" y="72"/>
                  </a:lnTo>
                  <a:lnTo>
                    <a:pt x="239" y="61"/>
                  </a:lnTo>
                  <a:lnTo>
                    <a:pt x="221" y="63"/>
                  </a:lnTo>
                  <a:lnTo>
                    <a:pt x="211" y="65"/>
                  </a:lnTo>
                  <a:lnTo>
                    <a:pt x="201" y="68"/>
                  </a:lnTo>
                  <a:lnTo>
                    <a:pt x="183" y="77"/>
                  </a:lnTo>
                  <a:lnTo>
                    <a:pt x="174" y="65"/>
                  </a:lnTo>
                  <a:lnTo>
                    <a:pt x="185" y="49"/>
                  </a:lnTo>
                  <a:lnTo>
                    <a:pt x="189" y="40"/>
                  </a:lnTo>
                  <a:lnTo>
                    <a:pt x="193" y="30"/>
                  </a:lnTo>
                  <a:lnTo>
                    <a:pt x="198" y="13"/>
                  </a:lnTo>
                  <a:lnTo>
                    <a:pt x="182" y="0"/>
                  </a:lnTo>
                  <a:lnTo>
                    <a:pt x="142" y="68"/>
                  </a:lnTo>
                  <a:lnTo>
                    <a:pt x="154" y="78"/>
                  </a:lnTo>
                  <a:lnTo>
                    <a:pt x="161" y="87"/>
                  </a:lnTo>
                  <a:lnTo>
                    <a:pt x="167" y="94"/>
                  </a:lnTo>
                  <a:lnTo>
                    <a:pt x="173" y="103"/>
                  </a:lnTo>
                  <a:lnTo>
                    <a:pt x="176" y="112"/>
                  </a:lnTo>
                  <a:lnTo>
                    <a:pt x="180" y="121"/>
                  </a:lnTo>
                  <a:lnTo>
                    <a:pt x="182" y="131"/>
                  </a:lnTo>
                  <a:lnTo>
                    <a:pt x="183" y="141"/>
                  </a:lnTo>
                  <a:lnTo>
                    <a:pt x="185" y="152"/>
                  </a:lnTo>
                  <a:lnTo>
                    <a:pt x="183" y="162"/>
                  </a:lnTo>
                  <a:lnTo>
                    <a:pt x="182" y="172"/>
                  </a:lnTo>
                  <a:lnTo>
                    <a:pt x="180" y="181"/>
                  </a:lnTo>
                  <a:lnTo>
                    <a:pt x="176" y="191"/>
                  </a:lnTo>
                  <a:lnTo>
                    <a:pt x="173" y="200"/>
                  </a:lnTo>
                  <a:lnTo>
                    <a:pt x="167" y="209"/>
                  </a:lnTo>
                  <a:lnTo>
                    <a:pt x="161" y="216"/>
                  </a:lnTo>
                  <a:lnTo>
                    <a:pt x="154" y="224"/>
                  </a:lnTo>
                  <a:lnTo>
                    <a:pt x="146" y="231"/>
                  </a:lnTo>
                  <a:lnTo>
                    <a:pt x="139" y="237"/>
                  </a:lnTo>
                  <a:lnTo>
                    <a:pt x="130" y="243"/>
                  </a:lnTo>
                  <a:lnTo>
                    <a:pt x="121" y="247"/>
                  </a:lnTo>
                  <a:lnTo>
                    <a:pt x="111" y="250"/>
                  </a:lnTo>
                  <a:lnTo>
                    <a:pt x="101" y="253"/>
                  </a:lnTo>
                  <a:lnTo>
                    <a:pt x="92" y="255"/>
                  </a:lnTo>
                  <a:lnTo>
                    <a:pt x="82" y="255"/>
                  </a:lnTo>
                  <a:lnTo>
                    <a:pt x="70" y="255"/>
                  </a:lnTo>
                  <a:lnTo>
                    <a:pt x="60" y="252"/>
                  </a:lnTo>
                  <a:lnTo>
                    <a:pt x="49" y="250"/>
                  </a:lnTo>
                  <a:lnTo>
                    <a:pt x="39" y="246"/>
                  </a:lnTo>
                  <a:lnTo>
                    <a:pt x="0" y="315"/>
                  </a:lnTo>
                  <a:lnTo>
                    <a:pt x="19" y="322"/>
                  </a:lnTo>
                  <a:lnTo>
                    <a:pt x="30" y="310"/>
                  </a:lnTo>
                  <a:lnTo>
                    <a:pt x="36" y="302"/>
                  </a:lnTo>
                  <a:lnTo>
                    <a:pt x="42" y="293"/>
                  </a:lnTo>
                  <a:lnTo>
                    <a:pt x="51" y="275"/>
                  </a:lnTo>
                  <a:lnTo>
                    <a:pt x="64" y="278"/>
                  </a:lnTo>
                  <a:lnTo>
                    <a:pt x="67" y="297"/>
                  </a:lnTo>
                  <a:lnTo>
                    <a:pt x="70" y="308"/>
                  </a:lnTo>
                  <a:lnTo>
                    <a:pt x="73" y="318"/>
                  </a:lnTo>
                  <a:lnTo>
                    <a:pt x="80" y="334"/>
                  </a:lnTo>
                  <a:lnTo>
                    <a:pt x="91" y="334"/>
                  </a:lnTo>
                  <a:lnTo>
                    <a:pt x="107" y="333"/>
                  </a:lnTo>
                  <a:lnTo>
                    <a:pt x="111" y="315"/>
                  </a:lnTo>
                  <a:lnTo>
                    <a:pt x="113" y="306"/>
                  </a:lnTo>
                  <a:lnTo>
                    <a:pt x="113" y="294"/>
                  </a:lnTo>
                  <a:lnTo>
                    <a:pt x="113" y="275"/>
                  </a:lnTo>
                  <a:lnTo>
                    <a:pt x="126" y="271"/>
                  </a:lnTo>
                  <a:lnTo>
                    <a:pt x="138" y="287"/>
                  </a:lnTo>
                  <a:lnTo>
                    <a:pt x="144" y="294"/>
                  </a:lnTo>
                  <a:lnTo>
                    <a:pt x="151" y="302"/>
                  </a:lnTo>
                  <a:lnTo>
                    <a:pt x="166" y="313"/>
                  </a:lnTo>
                  <a:lnTo>
                    <a:pt x="177" y="306"/>
                  </a:lnTo>
                  <a:lnTo>
                    <a:pt x="188" y="300"/>
                  </a:lnTo>
                  <a:lnTo>
                    <a:pt x="183" y="283"/>
                  </a:lnTo>
                  <a:lnTo>
                    <a:pt x="180" y="272"/>
                  </a:lnTo>
                  <a:lnTo>
                    <a:pt x="176" y="263"/>
                  </a:lnTo>
                  <a:lnTo>
                    <a:pt x="167" y="246"/>
                  </a:lnTo>
                  <a:lnTo>
                    <a:pt x="176" y="235"/>
                  </a:lnTo>
                  <a:lnTo>
                    <a:pt x="193" y="244"/>
                  </a:lnTo>
                  <a:lnTo>
                    <a:pt x="204" y="249"/>
                  </a:lnTo>
                  <a:lnTo>
                    <a:pt x="213" y="252"/>
                  </a:lnTo>
                  <a:lnTo>
                    <a:pt x="232" y="255"/>
                  </a:lnTo>
                  <a:lnTo>
                    <a:pt x="239" y="244"/>
                  </a:lnTo>
                  <a:lnTo>
                    <a:pt x="245" y="233"/>
                  </a:lnTo>
                  <a:lnTo>
                    <a:pt x="233" y="218"/>
                  </a:lnTo>
                  <a:lnTo>
                    <a:pt x="226" y="212"/>
                  </a:lnTo>
                  <a:lnTo>
                    <a:pt x="217" y="205"/>
                  </a:lnTo>
                  <a:lnTo>
                    <a:pt x="201" y="194"/>
                  </a:lnTo>
                  <a:lnTo>
                    <a:pt x="204" y="181"/>
                  </a:lnTo>
                  <a:lnTo>
                    <a:pt x="224" y="180"/>
                  </a:lnTo>
                  <a:lnTo>
                    <a:pt x="235" y="180"/>
                  </a:lnTo>
                  <a:lnTo>
                    <a:pt x="245" y="177"/>
                  </a:lnTo>
                  <a:close/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3" name="Freeform 1284"/>
            <p:cNvSpPr>
              <a:spLocks/>
            </p:cNvSpPr>
            <p:nvPr/>
          </p:nvSpPr>
          <p:spPr bwMode="auto">
            <a:xfrm>
              <a:off x="5496" y="3867"/>
              <a:ext cx="264" cy="334"/>
            </a:xfrm>
            <a:custGeom>
              <a:avLst/>
              <a:gdLst>
                <a:gd name="T0" fmla="*/ 263 w 264"/>
                <a:gd name="T1" fmla="*/ 171 h 334"/>
                <a:gd name="T2" fmla="*/ 264 w 264"/>
                <a:gd name="T3" fmla="*/ 146 h 334"/>
                <a:gd name="T4" fmla="*/ 236 w 264"/>
                <a:gd name="T5" fmla="*/ 137 h 334"/>
                <a:gd name="T6" fmla="*/ 207 w 264"/>
                <a:gd name="T7" fmla="*/ 133 h 334"/>
                <a:gd name="T8" fmla="*/ 221 w 264"/>
                <a:gd name="T9" fmla="*/ 109 h 334"/>
                <a:gd name="T10" fmla="*/ 238 w 264"/>
                <a:gd name="T11" fmla="*/ 97 h 334"/>
                <a:gd name="T12" fmla="*/ 245 w 264"/>
                <a:gd name="T13" fmla="*/ 72 h 334"/>
                <a:gd name="T14" fmla="*/ 221 w 264"/>
                <a:gd name="T15" fmla="*/ 63 h 334"/>
                <a:gd name="T16" fmla="*/ 201 w 264"/>
                <a:gd name="T17" fmla="*/ 68 h 334"/>
                <a:gd name="T18" fmla="*/ 174 w 264"/>
                <a:gd name="T19" fmla="*/ 65 h 334"/>
                <a:gd name="T20" fmla="*/ 189 w 264"/>
                <a:gd name="T21" fmla="*/ 40 h 334"/>
                <a:gd name="T22" fmla="*/ 198 w 264"/>
                <a:gd name="T23" fmla="*/ 13 h 334"/>
                <a:gd name="T24" fmla="*/ 142 w 264"/>
                <a:gd name="T25" fmla="*/ 68 h 334"/>
                <a:gd name="T26" fmla="*/ 154 w 264"/>
                <a:gd name="T27" fmla="*/ 78 h 334"/>
                <a:gd name="T28" fmla="*/ 173 w 264"/>
                <a:gd name="T29" fmla="*/ 103 h 334"/>
                <a:gd name="T30" fmla="*/ 182 w 264"/>
                <a:gd name="T31" fmla="*/ 131 h 334"/>
                <a:gd name="T32" fmla="*/ 185 w 264"/>
                <a:gd name="T33" fmla="*/ 152 h 334"/>
                <a:gd name="T34" fmla="*/ 180 w 264"/>
                <a:gd name="T35" fmla="*/ 181 h 334"/>
                <a:gd name="T36" fmla="*/ 167 w 264"/>
                <a:gd name="T37" fmla="*/ 209 h 334"/>
                <a:gd name="T38" fmla="*/ 154 w 264"/>
                <a:gd name="T39" fmla="*/ 224 h 334"/>
                <a:gd name="T40" fmla="*/ 130 w 264"/>
                <a:gd name="T41" fmla="*/ 243 h 334"/>
                <a:gd name="T42" fmla="*/ 101 w 264"/>
                <a:gd name="T43" fmla="*/ 253 h 334"/>
                <a:gd name="T44" fmla="*/ 82 w 264"/>
                <a:gd name="T45" fmla="*/ 255 h 334"/>
                <a:gd name="T46" fmla="*/ 49 w 264"/>
                <a:gd name="T47" fmla="*/ 250 h 334"/>
                <a:gd name="T48" fmla="*/ 0 w 264"/>
                <a:gd name="T49" fmla="*/ 315 h 334"/>
                <a:gd name="T50" fmla="*/ 30 w 264"/>
                <a:gd name="T51" fmla="*/ 310 h 334"/>
                <a:gd name="T52" fmla="*/ 42 w 264"/>
                <a:gd name="T53" fmla="*/ 293 h 334"/>
                <a:gd name="T54" fmla="*/ 64 w 264"/>
                <a:gd name="T55" fmla="*/ 278 h 334"/>
                <a:gd name="T56" fmla="*/ 70 w 264"/>
                <a:gd name="T57" fmla="*/ 308 h 334"/>
                <a:gd name="T58" fmla="*/ 80 w 264"/>
                <a:gd name="T59" fmla="*/ 334 h 334"/>
                <a:gd name="T60" fmla="*/ 107 w 264"/>
                <a:gd name="T61" fmla="*/ 333 h 334"/>
                <a:gd name="T62" fmla="*/ 111 w 264"/>
                <a:gd name="T63" fmla="*/ 315 h 334"/>
                <a:gd name="T64" fmla="*/ 113 w 264"/>
                <a:gd name="T65" fmla="*/ 275 h 334"/>
                <a:gd name="T66" fmla="*/ 126 w 264"/>
                <a:gd name="T67" fmla="*/ 271 h 334"/>
                <a:gd name="T68" fmla="*/ 151 w 264"/>
                <a:gd name="T69" fmla="*/ 302 h 334"/>
                <a:gd name="T70" fmla="*/ 166 w 264"/>
                <a:gd name="T71" fmla="*/ 313 h 334"/>
                <a:gd name="T72" fmla="*/ 188 w 264"/>
                <a:gd name="T73" fmla="*/ 300 h 334"/>
                <a:gd name="T74" fmla="*/ 180 w 264"/>
                <a:gd name="T75" fmla="*/ 272 h 334"/>
                <a:gd name="T76" fmla="*/ 167 w 264"/>
                <a:gd name="T77" fmla="*/ 246 h 334"/>
                <a:gd name="T78" fmla="*/ 193 w 264"/>
                <a:gd name="T79" fmla="*/ 244 h 334"/>
                <a:gd name="T80" fmla="*/ 213 w 264"/>
                <a:gd name="T81" fmla="*/ 252 h 334"/>
                <a:gd name="T82" fmla="*/ 239 w 264"/>
                <a:gd name="T83" fmla="*/ 244 h 334"/>
                <a:gd name="T84" fmla="*/ 233 w 264"/>
                <a:gd name="T85" fmla="*/ 218 h 334"/>
                <a:gd name="T86" fmla="*/ 217 w 264"/>
                <a:gd name="T87" fmla="*/ 205 h 334"/>
                <a:gd name="T88" fmla="*/ 204 w 264"/>
                <a:gd name="T89" fmla="*/ 181 h 334"/>
                <a:gd name="T90" fmla="*/ 235 w 264"/>
                <a:gd name="T91" fmla="*/ 180 h 33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64" h="334">
                  <a:moveTo>
                    <a:pt x="245" y="177"/>
                  </a:moveTo>
                  <a:lnTo>
                    <a:pt x="245" y="177"/>
                  </a:lnTo>
                  <a:lnTo>
                    <a:pt x="263" y="171"/>
                  </a:lnTo>
                  <a:lnTo>
                    <a:pt x="264" y="146"/>
                  </a:lnTo>
                  <a:lnTo>
                    <a:pt x="246" y="138"/>
                  </a:lnTo>
                  <a:lnTo>
                    <a:pt x="236" y="137"/>
                  </a:lnTo>
                  <a:lnTo>
                    <a:pt x="226" y="136"/>
                  </a:lnTo>
                  <a:lnTo>
                    <a:pt x="207" y="133"/>
                  </a:lnTo>
                  <a:lnTo>
                    <a:pt x="204" y="119"/>
                  </a:lnTo>
                  <a:lnTo>
                    <a:pt x="221" y="109"/>
                  </a:lnTo>
                  <a:lnTo>
                    <a:pt x="230" y="103"/>
                  </a:lnTo>
                  <a:lnTo>
                    <a:pt x="238" y="97"/>
                  </a:lnTo>
                  <a:lnTo>
                    <a:pt x="251" y="84"/>
                  </a:lnTo>
                  <a:lnTo>
                    <a:pt x="245" y="72"/>
                  </a:lnTo>
                  <a:lnTo>
                    <a:pt x="239" y="61"/>
                  </a:lnTo>
                  <a:lnTo>
                    <a:pt x="221" y="63"/>
                  </a:lnTo>
                  <a:lnTo>
                    <a:pt x="211" y="65"/>
                  </a:lnTo>
                  <a:lnTo>
                    <a:pt x="201" y="68"/>
                  </a:lnTo>
                  <a:lnTo>
                    <a:pt x="183" y="77"/>
                  </a:lnTo>
                  <a:lnTo>
                    <a:pt x="174" y="65"/>
                  </a:lnTo>
                  <a:lnTo>
                    <a:pt x="185" y="49"/>
                  </a:lnTo>
                  <a:lnTo>
                    <a:pt x="189" y="40"/>
                  </a:lnTo>
                  <a:lnTo>
                    <a:pt x="193" y="30"/>
                  </a:lnTo>
                  <a:lnTo>
                    <a:pt x="198" y="13"/>
                  </a:lnTo>
                  <a:lnTo>
                    <a:pt x="182" y="0"/>
                  </a:lnTo>
                  <a:lnTo>
                    <a:pt x="142" y="68"/>
                  </a:lnTo>
                  <a:lnTo>
                    <a:pt x="154" y="78"/>
                  </a:lnTo>
                  <a:lnTo>
                    <a:pt x="161" y="87"/>
                  </a:lnTo>
                  <a:lnTo>
                    <a:pt x="167" y="94"/>
                  </a:lnTo>
                  <a:lnTo>
                    <a:pt x="173" y="103"/>
                  </a:lnTo>
                  <a:lnTo>
                    <a:pt x="176" y="112"/>
                  </a:lnTo>
                  <a:lnTo>
                    <a:pt x="180" y="121"/>
                  </a:lnTo>
                  <a:lnTo>
                    <a:pt x="182" y="131"/>
                  </a:lnTo>
                  <a:lnTo>
                    <a:pt x="183" y="141"/>
                  </a:lnTo>
                  <a:lnTo>
                    <a:pt x="185" y="152"/>
                  </a:lnTo>
                  <a:lnTo>
                    <a:pt x="183" y="162"/>
                  </a:lnTo>
                  <a:lnTo>
                    <a:pt x="182" y="172"/>
                  </a:lnTo>
                  <a:lnTo>
                    <a:pt x="180" y="181"/>
                  </a:lnTo>
                  <a:lnTo>
                    <a:pt x="176" y="191"/>
                  </a:lnTo>
                  <a:lnTo>
                    <a:pt x="173" y="200"/>
                  </a:lnTo>
                  <a:lnTo>
                    <a:pt x="167" y="209"/>
                  </a:lnTo>
                  <a:lnTo>
                    <a:pt x="161" y="216"/>
                  </a:lnTo>
                  <a:lnTo>
                    <a:pt x="154" y="224"/>
                  </a:lnTo>
                  <a:lnTo>
                    <a:pt x="146" y="231"/>
                  </a:lnTo>
                  <a:lnTo>
                    <a:pt x="139" y="237"/>
                  </a:lnTo>
                  <a:lnTo>
                    <a:pt x="130" y="243"/>
                  </a:lnTo>
                  <a:lnTo>
                    <a:pt x="121" y="247"/>
                  </a:lnTo>
                  <a:lnTo>
                    <a:pt x="111" y="250"/>
                  </a:lnTo>
                  <a:lnTo>
                    <a:pt x="101" y="253"/>
                  </a:lnTo>
                  <a:lnTo>
                    <a:pt x="92" y="255"/>
                  </a:lnTo>
                  <a:lnTo>
                    <a:pt x="82" y="255"/>
                  </a:lnTo>
                  <a:lnTo>
                    <a:pt x="70" y="255"/>
                  </a:lnTo>
                  <a:lnTo>
                    <a:pt x="60" y="252"/>
                  </a:lnTo>
                  <a:lnTo>
                    <a:pt x="49" y="250"/>
                  </a:lnTo>
                  <a:lnTo>
                    <a:pt x="39" y="246"/>
                  </a:lnTo>
                  <a:lnTo>
                    <a:pt x="0" y="315"/>
                  </a:lnTo>
                  <a:lnTo>
                    <a:pt x="19" y="322"/>
                  </a:lnTo>
                  <a:lnTo>
                    <a:pt x="30" y="310"/>
                  </a:lnTo>
                  <a:lnTo>
                    <a:pt x="36" y="302"/>
                  </a:lnTo>
                  <a:lnTo>
                    <a:pt x="42" y="293"/>
                  </a:lnTo>
                  <a:lnTo>
                    <a:pt x="51" y="275"/>
                  </a:lnTo>
                  <a:lnTo>
                    <a:pt x="64" y="278"/>
                  </a:lnTo>
                  <a:lnTo>
                    <a:pt x="67" y="297"/>
                  </a:lnTo>
                  <a:lnTo>
                    <a:pt x="70" y="308"/>
                  </a:lnTo>
                  <a:lnTo>
                    <a:pt x="73" y="318"/>
                  </a:lnTo>
                  <a:lnTo>
                    <a:pt x="80" y="334"/>
                  </a:lnTo>
                  <a:lnTo>
                    <a:pt x="91" y="334"/>
                  </a:lnTo>
                  <a:lnTo>
                    <a:pt x="107" y="333"/>
                  </a:lnTo>
                  <a:lnTo>
                    <a:pt x="111" y="315"/>
                  </a:lnTo>
                  <a:lnTo>
                    <a:pt x="113" y="306"/>
                  </a:lnTo>
                  <a:lnTo>
                    <a:pt x="113" y="294"/>
                  </a:lnTo>
                  <a:lnTo>
                    <a:pt x="113" y="275"/>
                  </a:lnTo>
                  <a:lnTo>
                    <a:pt x="126" y="271"/>
                  </a:lnTo>
                  <a:lnTo>
                    <a:pt x="138" y="287"/>
                  </a:lnTo>
                  <a:lnTo>
                    <a:pt x="144" y="294"/>
                  </a:lnTo>
                  <a:lnTo>
                    <a:pt x="151" y="302"/>
                  </a:lnTo>
                  <a:lnTo>
                    <a:pt x="166" y="313"/>
                  </a:lnTo>
                  <a:lnTo>
                    <a:pt x="177" y="306"/>
                  </a:lnTo>
                  <a:lnTo>
                    <a:pt x="188" y="300"/>
                  </a:lnTo>
                  <a:lnTo>
                    <a:pt x="183" y="283"/>
                  </a:lnTo>
                  <a:lnTo>
                    <a:pt x="180" y="272"/>
                  </a:lnTo>
                  <a:lnTo>
                    <a:pt x="176" y="263"/>
                  </a:lnTo>
                  <a:lnTo>
                    <a:pt x="167" y="246"/>
                  </a:lnTo>
                  <a:lnTo>
                    <a:pt x="176" y="235"/>
                  </a:lnTo>
                  <a:lnTo>
                    <a:pt x="193" y="244"/>
                  </a:lnTo>
                  <a:lnTo>
                    <a:pt x="204" y="249"/>
                  </a:lnTo>
                  <a:lnTo>
                    <a:pt x="213" y="252"/>
                  </a:lnTo>
                  <a:lnTo>
                    <a:pt x="232" y="255"/>
                  </a:lnTo>
                  <a:lnTo>
                    <a:pt x="239" y="244"/>
                  </a:lnTo>
                  <a:lnTo>
                    <a:pt x="245" y="233"/>
                  </a:lnTo>
                  <a:lnTo>
                    <a:pt x="233" y="218"/>
                  </a:lnTo>
                  <a:lnTo>
                    <a:pt x="226" y="212"/>
                  </a:lnTo>
                  <a:lnTo>
                    <a:pt x="217" y="205"/>
                  </a:lnTo>
                  <a:lnTo>
                    <a:pt x="201" y="194"/>
                  </a:lnTo>
                  <a:lnTo>
                    <a:pt x="204" y="181"/>
                  </a:lnTo>
                  <a:lnTo>
                    <a:pt x="224" y="180"/>
                  </a:lnTo>
                  <a:lnTo>
                    <a:pt x="235" y="180"/>
                  </a:lnTo>
                  <a:lnTo>
                    <a:pt x="245" y="177"/>
                  </a:lnTo>
                </a:path>
              </a:pathLst>
            </a:custGeom>
            <a:solidFill>
              <a:srgbClr val="3D6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Arial" charset="0"/>
              </a:endParaRPr>
            </a:p>
          </p:txBody>
        </p:sp>
      </p:grpSp>
      <p:pic>
        <p:nvPicPr>
          <p:cNvPr id="102" name="Picture 2" descr="C:\Users\bjacobsen\Desktop\WIS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23027"/>
            <a:ext cx="998319" cy="63748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3" name="Rectangle 102"/>
          <p:cNvSpPr/>
          <p:nvPr/>
        </p:nvSpPr>
        <p:spPr>
          <a:xfrm>
            <a:off x="461370" y="2632986"/>
            <a:ext cx="7416824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The current UWW information tools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b="1" kern="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a</a:t>
            </a:r>
            <a:r>
              <a:rPr lang="en-GB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vailable from WISE water data centre at EEA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in progress ..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b="1" kern="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i</a:t>
            </a:r>
            <a:r>
              <a:rPr lang="en-GB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n general on SIIF / WISE relations</a:t>
            </a:r>
            <a:r>
              <a:rPr lang="en-GB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 </a:t>
            </a:r>
            <a:endParaRPr lang="da-DK" dirty="0">
              <a:solidFill>
                <a:schemeClr val="accent3"/>
              </a:solidFill>
            </a:endParaRPr>
          </a:p>
        </p:txBody>
      </p:sp>
      <p:sp>
        <p:nvSpPr>
          <p:cNvPr id="104" name="Title 3"/>
          <p:cNvSpPr txBox="1">
            <a:spLocks/>
          </p:cNvSpPr>
          <p:nvPr/>
        </p:nvSpPr>
        <p:spPr>
          <a:xfrm>
            <a:off x="367206" y="328457"/>
            <a:ext cx="8352928" cy="540060"/>
          </a:xfrm>
        </p:spPr>
        <p:txBody>
          <a:bodyPr/>
          <a:lstStyle>
            <a:lvl1pPr marL="177800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pitchFamily="34" charset="0"/>
                <a:ea typeface="+mj-ea"/>
                <a:cs typeface="+mj-cs"/>
              </a:defRPr>
            </a:lvl1pPr>
            <a:lvl2pPr marL="177800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pitchFamily="34" charset="0"/>
              </a:defRPr>
            </a:lvl2pPr>
            <a:lvl3pPr marL="177800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pitchFamily="34" charset="0"/>
              </a:defRPr>
            </a:lvl3pPr>
            <a:lvl4pPr marL="177800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pitchFamily="34" charset="0"/>
              </a:defRPr>
            </a:lvl4pPr>
            <a:lvl5pPr marL="177800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 Unicode MS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400" b="1" i="1" kern="0" dirty="0" smtClean="0"/>
              <a:t>2nd SIIF UWWTD workshop, 20 October 2013, Brussels</a:t>
            </a:r>
            <a:endParaRPr lang="en-GB" sz="1400" b="1" i="1" kern="0" dirty="0"/>
          </a:p>
        </p:txBody>
      </p:sp>
      <p:sp>
        <p:nvSpPr>
          <p:cNvPr id="105" name="Subtitle 4"/>
          <p:cNvSpPr txBox="1">
            <a:spLocks/>
          </p:cNvSpPr>
          <p:nvPr/>
        </p:nvSpPr>
        <p:spPr>
          <a:xfrm>
            <a:off x="723892" y="4881684"/>
            <a:ext cx="6400800" cy="488234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B4CB4C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B4CB4C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B4CB4C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B4CB4C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kern="0" dirty="0" smtClean="0">
                <a:solidFill>
                  <a:schemeClr val="accent3"/>
                </a:solidFill>
              </a:rPr>
              <a:t>Bo N Jacobsen</a:t>
            </a:r>
            <a:endParaRPr lang="en-GB" kern="0" dirty="0">
              <a:solidFill>
                <a:schemeClr val="accent3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724128" y="5660937"/>
            <a:ext cx="3188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>
                <a:solidFill>
                  <a:schemeClr val="tx2"/>
                </a:solidFill>
                <a:hlinkClick r:id="rId4"/>
              </a:rPr>
              <a:t>bo.jacobsen@eea.europa.eu</a:t>
            </a:r>
            <a:r>
              <a:rPr lang="da-DK" sz="1600" dirty="0" smtClean="0">
                <a:solidFill>
                  <a:schemeClr val="tx2"/>
                </a:solidFill>
              </a:rPr>
              <a:t> 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98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395536" y="1267744"/>
            <a:ext cx="5832648" cy="3673423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411760" y="1234043"/>
            <a:ext cx="6264696" cy="3673423"/>
          </a:xfrm>
          <a:prstGeom prst="ellipse">
            <a:avLst/>
          </a:prstGeom>
          <a:solidFill>
            <a:srgbClr val="3399FF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794658" cy="1143000"/>
          </a:xfrm>
        </p:spPr>
        <p:txBody>
          <a:bodyPr/>
          <a:lstStyle/>
          <a:p>
            <a:r>
              <a:rPr lang="en-GB" sz="2400" b="1" dirty="0" smtClean="0"/>
              <a:t>Information for better implementation in the policy cycle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289646"/>
            <a:ext cx="19442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Compliance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-   Exemption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Transposition</a:t>
            </a:r>
          </a:p>
          <a:p>
            <a:pPr marL="285750" indent="-285750">
              <a:buFontTx/>
              <a:buChar char="-"/>
            </a:pPr>
            <a:r>
              <a:rPr lang="de-DE" sz="1600" dirty="0" err="1" smtClean="0"/>
              <a:t>deadlines</a:t>
            </a:r>
            <a:r>
              <a:rPr lang="de-DE" sz="1600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de-DE" sz="1600" dirty="0" err="1" smtClean="0"/>
              <a:t>Infringement</a:t>
            </a:r>
            <a:r>
              <a:rPr lang="de-DE" sz="1600" dirty="0" smtClean="0"/>
              <a:t> </a:t>
            </a:r>
            <a:br>
              <a:rPr lang="de-DE" sz="1600" dirty="0" smtClean="0"/>
            </a:br>
            <a:r>
              <a:rPr lang="de-DE" sz="1600" dirty="0" err="1" smtClean="0"/>
              <a:t>procdures</a:t>
            </a:r>
            <a:endParaRPr lang="en-GB" sz="1600" dirty="0" smtClean="0"/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2060848"/>
            <a:ext cx="239841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SOE </a:t>
            </a:r>
            <a:r>
              <a:rPr lang="de-DE" b="1" dirty="0" err="1" smtClean="0"/>
              <a:t>information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dirty="0" smtClean="0"/>
              <a:t>- 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term</a:t>
            </a:r>
            <a:r>
              <a:rPr lang="de-DE" dirty="0" smtClean="0"/>
              <a:t> </a:t>
            </a:r>
            <a:r>
              <a:rPr lang="de-DE" dirty="0" err="1" smtClean="0"/>
              <a:t>trends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err="1" smtClean="0"/>
              <a:t>soil</a:t>
            </a:r>
            <a:r>
              <a:rPr lang="de-DE" dirty="0" smtClean="0"/>
              <a:t>, </a:t>
            </a:r>
            <a:r>
              <a:rPr lang="de-DE" dirty="0" err="1" smtClean="0"/>
              <a:t>forest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land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, 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Research </a:t>
            </a:r>
            <a:r>
              <a:rPr lang="de-DE" dirty="0" err="1" smtClean="0"/>
              <a:t>info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Public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Outside EU 28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79730" y="1988840"/>
            <a:ext cx="217239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Implementation </a:t>
            </a:r>
            <a:br>
              <a:rPr lang="de-DE" sz="1600" b="1" dirty="0" smtClean="0"/>
            </a:br>
            <a:r>
              <a:rPr lang="de-DE" sz="1600" b="1" dirty="0" err="1" smtClean="0"/>
              <a:t>assessment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-   </a:t>
            </a:r>
            <a:r>
              <a:rPr lang="de-DE" sz="1600" dirty="0" err="1" smtClean="0"/>
              <a:t>good</a:t>
            </a:r>
            <a:r>
              <a:rPr lang="de-DE" sz="1600" dirty="0" smtClean="0"/>
              <a:t> </a:t>
            </a:r>
            <a:r>
              <a:rPr lang="de-DE" sz="1600" dirty="0" err="1" smtClean="0"/>
              <a:t>status</a:t>
            </a: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err="1" smtClean="0"/>
              <a:t>Loads</a:t>
            </a: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err="1" smtClean="0"/>
              <a:t>Concentrations</a:t>
            </a: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smtClean="0"/>
              <a:t>Pressures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Impacts</a:t>
            </a:r>
          </a:p>
          <a:p>
            <a:pPr marL="285750" indent="-285750">
              <a:buFontTx/>
              <a:buChar char="-"/>
            </a:pPr>
            <a:r>
              <a:rPr lang="de-DE" sz="1600" dirty="0" err="1" smtClean="0"/>
              <a:t>Measures</a:t>
            </a:r>
            <a:endParaRPr lang="de-DE" sz="1600" dirty="0" smtClean="0"/>
          </a:p>
          <a:p>
            <a:pPr algn="ctr"/>
            <a:r>
              <a:rPr lang="de-DE" sz="1600" b="1" dirty="0" smtClean="0">
                <a:solidFill>
                  <a:srgbClr val="FF0000"/>
                </a:solidFill>
              </a:rPr>
              <a:t>Messages on </a:t>
            </a:r>
            <a:r>
              <a:rPr lang="de-DE" sz="1600" b="1" dirty="0" err="1" smtClean="0">
                <a:solidFill>
                  <a:srgbClr val="FF0000"/>
                </a:solidFill>
              </a:rPr>
              <a:t>the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br>
              <a:rPr lang="de-DE" sz="1600" b="1" dirty="0" smtClean="0">
                <a:solidFill>
                  <a:srgbClr val="FF0000"/>
                </a:solidFill>
              </a:rPr>
            </a:br>
            <a:r>
              <a:rPr lang="de-DE" sz="1600" b="1" dirty="0" err="1" smtClean="0">
                <a:solidFill>
                  <a:srgbClr val="FF0000"/>
                </a:solidFill>
              </a:rPr>
              <a:t>problem</a:t>
            </a:r>
            <a:endParaRPr lang="en-GB" sz="1600" b="1" dirty="0">
              <a:solidFill>
                <a:srgbClr val="FF0000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033120" y="3388925"/>
            <a:ext cx="3869042" cy="2659658"/>
            <a:chOff x="5033120" y="3388925"/>
            <a:chExt cx="3869042" cy="2659658"/>
          </a:xfrm>
        </p:grpSpPr>
        <p:sp>
          <p:nvSpPr>
            <p:cNvPr id="15" name="Arc 14"/>
            <p:cNvSpPr/>
            <p:nvPr/>
          </p:nvSpPr>
          <p:spPr bwMode="auto">
            <a:xfrm rot="5574491">
              <a:off x="5325670" y="3096375"/>
              <a:ext cx="1711118" cy="2296218"/>
            </a:xfrm>
            <a:prstGeom prst="arc">
              <a:avLst>
                <a:gd name="adj1" fmla="val 15569713"/>
                <a:gd name="adj2" fmla="val 447542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20272" y="4725144"/>
              <a:ext cx="188189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i="1" dirty="0" smtClean="0"/>
                <a:t>Information </a:t>
              </a:r>
              <a:r>
                <a:rPr lang="de-DE" sz="1600" i="1" dirty="0" err="1" smtClean="0"/>
                <a:t>needed</a:t>
              </a:r>
              <a:r>
                <a:rPr lang="de-DE" sz="1600" i="1" dirty="0" smtClean="0"/>
                <a:t> </a:t>
              </a:r>
              <a:r>
                <a:rPr lang="de-DE" sz="1600" i="1" dirty="0" err="1" smtClean="0"/>
                <a:t>to</a:t>
              </a:r>
              <a:r>
                <a:rPr lang="de-DE" sz="1600" i="1" dirty="0" smtClean="0"/>
                <a:t> </a:t>
              </a:r>
              <a:r>
                <a:rPr lang="de-DE" sz="1600" i="1" dirty="0" err="1" smtClean="0"/>
                <a:t>interpret</a:t>
              </a:r>
              <a:r>
                <a:rPr lang="de-DE" sz="1600" i="1" dirty="0" smtClean="0"/>
                <a:t> on wider </a:t>
              </a:r>
              <a:r>
                <a:rPr lang="de-DE" sz="1600" i="1" dirty="0" err="1" smtClean="0"/>
                <a:t>ecosystem</a:t>
              </a:r>
              <a:r>
                <a:rPr lang="de-DE" sz="1600" i="1" dirty="0" smtClean="0"/>
                <a:t> </a:t>
              </a:r>
              <a:r>
                <a:rPr lang="de-DE" sz="1600" i="1" dirty="0" err="1" smtClean="0"/>
                <a:t>basis</a:t>
              </a:r>
              <a:r>
                <a:rPr lang="de-DE" sz="1600" i="1" dirty="0" smtClean="0"/>
                <a:t> </a:t>
              </a:r>
              <a:endParaRPr lang="en-GB" sz="1600" i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821513" y="1473458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ENV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1436565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EEA</a:t>
            </a:r>
            <a:endParaRPr lang="en-GB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251520" y="4543387"/>
            <a:ext cx="6188476" cy="1559201"/>
            <a:chOff x="251520" y="4543387"/>
            <a:chExt cx="6188476" cy="1559201"/>
          </a:xfrm>
        </p:grpSpPr>
        <p:sp>
          <p:nvSpPr>
            <p:cNvPr id="10" name="TextBox 9"/>
            <p:cNvSpPr txBox="1"/>
            <p:nvPr/>
          </p:nvSpPr>
          <p:spPr>
            <a:xfrm>
              <a:off x="323528" y="5013176"/>
              <a:ext cx="29177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‘Policy performance’</a:t>
              </a:r>
            </a:p>
            <a:p>
              <a:r>
                <a:rPr lang="de-DE" dirty="0" smtClean="0"/>
                <a:t>- Compliance </a:t>
              </a:r>
              <a:r>
                <a:rPr lang="de-DE" dirty="0" err="1" smtClean="0"/>
                <a:t>indicators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91880" y="5021470"/>
              <a:ext cx="28761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‘Policy effectiveness’</a:t>
              </a:r>
              <a:br>
                <a:rPr lang="en-GB" dirty="0" smtClean="0"/>
              </a:br>
              <a:r>
                <a:rPr lang="en-GB" dirty="0" smtClean="0"/>
                <a:t>- compliance indicators</a:t>
              </a:r>
              <a:endParaRPr lang="en-GB" dirty="0"/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V="1">
              <a:off x="4522771" y="4543387"/>
              <a:ext cx="1" cy="55009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Left-Right Arrow 16"/>
            <p:cNvSpPr/>
            <p:nvPr/>
          </p:nvSpPr>
          <p:spPr bwMode="auto">
            <a:xfrm>
              <a:off x="2987824" y="5165984"/>
              <a:ext cx="333591" cy="130369"/>
            </a:xfrm>
            <a:prstGeom prst="left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4" name="Right Brace 23"/>
            <p:cNvSpPr/>
            <p:nvPr/>
          </p:nvSpPr>
          <p:spPr bwMode="auto">
            <a:xfrm rot="5400000">
              <a:off x="3188325" y="2580427"/>
              <a:ext cx="314866" cy="6188476"/>
            </a:xfrm>
            <a:prstGeom prst="rightBrace">
              <a:avLst>
                <a:gd name="adj1" fmla="val 258811"/>
                <a:gd name="adj2" fmla="val 50185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55576" y="5733256"/>
              <a:ext cx="5383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Initial </a:t>
              </a:r>
              <a:r>
                <a:rPr lang="de-DE" dirty="0" err="1" smtClean="0"/>
                <a:t>assessment</a:t>
              </a:r>
              <a:r>
                <a:rPr lang="de-DE" dirty="0" smtClean="0"/>
                <a:t> </a:t>
              </a:r>
              <a:r>
                <a:rPr lang="de-DE" dirty="0" err="1" smtClean="0"/>
                <a:t>and</a:t>
              </a:r>
              <a:r>
                <a:rPr lang="de-DE" dirty="0" smtClean="0"/>
                <a:t> </a:t>
              </a:r>
              <a:r>
                <a:rPr lang="de-DE" dirty="0" err="1" smtClean="0"/>
                <a:t>review</a:t>
              </a:r>
              <a:r>
                <a:rPr lang="de-DE" dirty="0" smtClean="0"/>
                <a:t> </a:t>
              </a:r>
              <a:r>
                <a:rPr lang="de-DE" dirty="0" err="1" smtClean="0"/>
                <a:t>of</a:t>
              </a:r>
              <a:r>
                <a:rPr lang="de-DE" dirty="0" smtClean="0"/>
                <a:t> </a:t>
              </a:r>
              <a:r>
                <a:rPr lang="de-DE" dirty="0" err="1" smtClean="0"/>
                <a:t>assessment</a:t>
              </a:r>
              <a:endParaRPr lang="en-GB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64087" y="2132856"/>
            <a:ext cx="864097" cy="720080"/>
            <a:chOff x="5292080" y="2708920"/>
            <a:chExt cx="864097" cy="720080"/>
          </a:xfrm>
        </p:grpSpPr>
        <p:sp>
          <p:nvSpPr>
            <p:cNvPr id="30" name="Arc 29"/>
            <p:cNvSpPr/>
            <p:nvPr/>
          </p:nvSpPr>
          <p:spPr bwMode="auto">
            <a:xfrm>
              <a:off x="5292080" y="2708920"/>
              <a:ext cx="864097" cy="720080"/>
            </a:xfrm>
            <a:prstGeom prst="arc">
              <a:avLst>
                <a:gd name="adj1" fmla="val 16200000"/>
                <a:gd name="adj2" fmla="val 8642963"/>
              </a:avLst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23897" y="2833191"/>
              <a:ext cx="832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DPSIR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47664" y="1404210"/>
            <a:ext cx="2606729" cy="3185484"/>
            <a:chOff x="1547664" y="1404210"/>
            <a:chExt cx="2606729" cy="3185484"/>
          </a:xfrm>
        </p:grpSpPr>
        <p:grpSp>
          <p:nvGrpSpPr>
            <p:cNvPr id="33" name="Group 32"/>
            <p:cNvGrpSpPr/>
            <p:nvPr/>
          </p:nvGrpSpPr>
          <p:grpSpPr>
            <a:xfrm>
              <a:off x="1547664" y="1404210"/>
              <a:ext cx="2606729" cy="3185484"/>
              <a:chOff x="1547664" y="1404210"/>
              <a:chExt cx="2606729" cy="3185484"/>
            </a:xfrm>
          </p:grpSpPr>
          <p:sp>
            <p:nvSpPr>
              <p:cNvPr id="26" name="Arc 25"/>
              <p:cNvSpPr/>
              <p:nvPr/>
            </p:nvSpPr>
            <p:spPr bwMode="auto">
              <a:xfrm>
                <a:off x="1547664" y="1404210"/>
                <a:ext cx="2573555" cy="1808766"/>
              </a:xfrm>
              <a:prstGeom prst="arc">
                <a:avLst>
                  <a:gd name="adj1" fmla="val 10731172"/>
                  <a:gd name="adj2" fmla="val 20788180"/>
                </a:avLst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rgbClr val="00007E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9" name="Arc 28"/>
              <p:cNvSpPr/>
              <p:nvPr/>
            </p:nvSpPr>
            <p:spPr bwMode="auto">
              <a:xfrm flipV="1">
                <a:off x="1580838" y="2780928"/>
                <a:ext cx="2573555" cy="1808766"/>
              </a:xfrm>
              <a:prstGeom prst="arc">
                <a:avLst>
                  <a:gd name="adj1" fmla="val 11629718"/>
                  <a:gd name="adj2" fmla="val 19528565"/>
                </a:avLst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rgbClr val="00007E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013600" y="4092173"/>
              <a:ext cx="15215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err="1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Policy</a:t>
              </a:r>
              <a:r>
                <a:rPr lang="de-DE" sz="16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1600" b="1" dirty="0" err="1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cycle</a:t>
              </a:r>
              <a:endParaRPr lang="en-GB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7415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395536" y="1305761"/>
            <a:ext cx="6542994" cy="3673423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195736" y="1234043"/>
            <a:ext cx="6480720" cy="3673423"/>
          </a:xfrm>
          <a:prstGeom prst="ellipse">
            <a:avLst/>
          </a:prstGeom>
          <a:solidFill>
            <a:srgbClr val="3399FF">
              <a:alpha val="4549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794658" cy="1143000"/>
          </a:xfrm>
        </p:spPr>
        <p:txBody>
          <a:bodyPr/>
          <a:lstStyle/>
          <a:p>
            <a:r>
              <a:rPr lang="en-GB" sz="2400" b="1" dirty="0" smtClean="0"/>
              <a:t>Joint efforts with SIIF and WISE</a:t>
            </a:r>
            <a:br>
              <a:rPr lang="en-GB" sz="2400" b="1" dirty="0" smtClean="0"/>
            </a:br>
            <a:r>
              <a:rPr lang="en-GB" sz="2400" b="1" dirty="0" smtClean="0"/>
              <a:t/>
            </a:r>
            <a:br>
              <a:rPr lang="en-GB" sz="2400" b="1" dirty="0" smtClean="0"/>
            </a:br>
            <a:endParaRPr lang="en-GB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422392"/>
            <a:ext cx="1944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-   legal cases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document management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938530" y="2289646"/>
            <a:ext cx="147508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1600" dirty="0" smtClean="0"/>
              <a:t>-  modelling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QC</a:t>
            </a:r>
            <a:endParaRPr lang="de-DE" sz="1600" dirty="0"/>
          </a:p>
          <a:p>
            <a:pPr marL="285750" indent="-285750">
              <a:buFontTx/>
              <a:buChar char="-"/>
            </a:pPr>
            <a:r>
              <a:rPr lang="de-DE" sz="1600" dirty="0" smtClean="0"/>
              <a:t>indicators</a:t>
            </a:r>
            <a:br>
              <a:rPr lang="de-DE" sz="1600" dirty="0" smtClean="0"/>
            </a:b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479730" y="1988840"/>
            <a:ext cx="2962799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Common issues</a:t>
            </a:r>
          </a:p>
          <a:p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-   </a:t>
            </a:r>
            <a:r>
              <a:rPr lang="de-DE" sz="2000" dirty="0" smtClean="0"/>
              <a:t>data models</a:t>
            </a:r>
          </a:p>
          <a:p>
            <a:pPr marL="285750" indent="-285750">
              <a:buFontTx/>
              <a:buChar char="-"/>
            </a:pPr>
            <a:r>
              <a:rPr lang="de-DE" sz="2000" dirty="0" smtClean="0"/>
              <a:t>Reporting / sharing</a:t>
            </a:r>
          </a:p>
          <a:p>
            <a:pPr marL="285750" indent="-285750">
              <a:buFontTx/>
              <a:buChar char="-"/>
            </a:pPr>
            <a:r>
              <a:rPr lang="de-DE" sz="2000" dirty="0" smtClean="0"/>
              <a:t>QA</a:t>
            </a:r>
          </a:p>
          <a:p>
            <a:pPr marL="285750" indent="-285750">
              <a:buFontTx/>
              <a:buChar char="-"/>
            </a:pPr>
            <a:r>
              <a:rPr lang="de-DE" sz="2000" dirty="0" smtClean="0"/>
              <a:t>dissemination</a:t>
            </a:r>
          </a:p>
          <a:p>
            <a:pPr marL="285750" indent="-285750">
              <a:buFontTx/>
              <a:buChar char="-"/>
            </a:pPr>
            <a:endParaRPr lang="de-DE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069384" y="1473458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SIIF</a:t>
            </a:r>
            <a:endParaRPr lang="en-GB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158795" y="1451337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WISE</a:t>
            </a:r>
            <a:endParaRPr lang="en-GB" sz="2400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197432" y="4979184"/>
            <a:ext cx="8617763" cy="3600986"/>
            <a:chOff x="-6157937" y="5747193"/>
            <a:chExt cx="8617763" cy="3600986"/>
          </a:xfrm>
        </p:grpSpPr>
        <p:sp>
          <p:nvSpPr>
            <p:cNvPr id="10" name="TextBox 9"/>
            <p:cNvSpPr txBox="1"/>
            <p:nvPr/>
          </p:nvSpPr>
          <p:spPr>
            <a:xfrm>
              <a:off x="-6157937" y="5747193"/>
              <a:ext cx="3571812" cy="36009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‘Structured Implementation and </a:t>
              </a:r>
            </a:p>
            <a:p>
              <a:r>
                <a:rPr lang="en-GB" sz="1600" dirty="0" smtClean="0"/>
                <a:t>Information Framework</a:t>
              </a:r>
              <a:r>
                <a:rPr lang="en-GB" sz="1600" dirty="0">
                  <a:solidFill>
                    <a:srgbClr val="000000"/>
                  </a:solidFill>
                </a:rPr>
                <a:t> ’</a:t>
              </a:r>
              <a:endParaRPr lang="en-GB" sz="1600" dirty="0" smtClean="0"/>
            </a:p>
            <a:p>
              <a:endParaRPr lang="en-GB" sz="1600" dirty="0"/>
            </a:p>
            <a:p>
              <a:endParaRPr lang="en-GB" dirty="0" smtClean="0"/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  <a:p>
              <a:r>
                <a:rPr lang="en-GB" dirty="0" smtClean="0"/>
                <a:t>Policy performance’</a:t>
              </a:r>
            </a:p>
            <a:p>
              <a:r>
                <a:rPr lang="de-DE" dirty="0" smtClean="0"/>
                <a:t>- Compliance </a:t>
              </a:r>
              <a:r>
                <a:rPr lang="de-DE" dirty="0" err="1" smtClean="0"/>
                <a:t>indicators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1724140" y="5853193"/>
              <a:ext cx="41839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‘Water Information System for Europe’</a:t>
              </a:r>
              <a:br>
                <a:rPr lang="en-GB" sz="1600" dirty="0" smtClean="0"/>
              </a:br>
              <a:endParaRPr lang="en-GB" sz="16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46054" y="692696"/>
            <a:ext cx="877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kern="0" dirty="0">
                <a:solidFill>
                  <a:srgbClr val="00007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SIIF is implementing distributed/decentralised systems in WISE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13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838"/>
            <a:ext cx="4579938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2492375"/>
            <a:ext cx="475615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0" name="Title 2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64235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a-DK" altLang="en-US" sz="2000" smtClean="0"/>
              <a:t>Additional data on actual emissions reported in UWWTD dataflow give added value for new water related resource efficiency indicators (WREIs)</a:t>
            </a:r>
            <a:endParaRPr lang="en-GB" altLang="en-US" sz="2000" smtClean="0"/>
          </a:p>
        </p:txBody>
      </p:sp>
      <p:sp>
        <p:nvSpPr>
          <p:cNvPr id="96261" name="TextBox 3"/>
          <p:cNvSpPr txBox="1">
            <a:spLocks noChangeArrowheads="1"/>
          </p:cNvSpPr>
          <p:nvPr/>
        </p:nvSpPr>
        <p:spPr bwMode="auto">
          <a:xfrm>
            <a:off x="250825" y="2101850"/>
            <a:ext cx="3057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altLang="en-US" smtClean="0">
                <a:solidFill>
                  <a:srgbClr val="FFFFFF"/>
                </a:solidFill>
              </a:rPr>
              <a:t>(draft in Eionet consultation)</a:t>
            </a:r>
            <a:endParaRPr lang="en-GB" altLang="en-US" smtClean="0">
              <a:solidFill>
                <a:srgbClr val="FFFFFF"/>
              </a:solidFill>
            </a:endParaRPr>
          </a:p>
        </p:txBody>
      </p:sp>
      <p:sp>
        <p:nvSpPr>
          <p:cNvPr id="96262" name="TextBox 4"/>
          <p:cNvSpPr txBox="1">
            <a:spLocks noChangeArrowheads="1"/>
          </p:cNvSpPr>
          <p:nvPr/>
        </p:nvSpPr>
        <p:spPr bwMode="auto">
          <a:xfrm>
            <a:off x="8043863" y="1916113"/>
            <a:ext cx="608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altLang="en-US" smtClean="0">
                <a:solidFill>
                  <a:srgbClr val="000000"/>
                </a:solidFill>
                <a:hlinkClick r:id="rId4"/>
              </a:rPr>
              <a:t>Link</a:t>
            </a: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96263" name="TextBox 5"/>
          <p:cNvSpPr txBox="1">
            <a:spLocks noChangeArrowheads="1"/>
          </p:cNvSpPr>
          <p:nvPr/>
        </p:nvSpPr>
        <p:spPr bwMode="auto">
          <a:xfrm>
            <a:off x="1187450" y="1268413"/>
            <a:ext cx="46085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altLang="en-US" smtClean="0">
                <a:solidFill>
                  <a:srgbClr val="FFFF00"/>
                </a:solidFill>
              </a:rPr>
              <a:t>Would be a pity if lost with SIIF approach</a:t>
            </a:r>
            <a:endParaRPr lang="en-GB" altLang="en-US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6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SIIF development</a:t>
            </a:r>
            <a:br>
              <a:rPr lang="da-DK" dirty="0" smtClean="0"/>
            </a:br>
            <a:r>
              <a:rPr lang="da-DK" sz="2400" dirty="0" smtClean="0"/>
              <a:t>– potentials to gain and concerns to overcome with distributed / decentralised systems 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844824"/>
            <a:ext cx="8820472" cy="4105127"/>
          </a:xfrm>
        </p:spPr>
        <p:txBody>
          <a:bodyPr/>
          <a:lstStyle/>
          <a:p>
            <a:pPr marL="0" indent="0">
              <a:buNone/>
            </a:pPr>
            <a:r>
              <a:rPr lang="da-DK" sz="2000" dirty="0" smtClean="0">
                <a:solidFill>
                  <a:srgbClr val="00B050"/>
                </a:solidFill>
              </a:rPr>
              <a:t>Potentials</a:t>
            </a:r>
          </a:p>
          <a:p>
            <a:pPr lvl="1"/>
            <a:r>
              <a:rPr lang="da-DK" sz="1800" dirty="0" smtClean="0"/>
              <a:t>Easier access to updated information</a:t>
            </a:r>
          </a:p>
          <a:p>
            <a:pPr lvl="1"/>
            <a:r>
              <a:rPr lang="da-DK" sz="1800" dirty="0" smtClean="0"/>
              <a:t>Enabling automated procedures as input to EU-level compliance assessment</a:t>
            </a:r>
          </a:p>
          <a:p>
            <a:pPr lvl="2"/>
            <a:r>
              <a:rPr lang="da-DK" sz="1800" dirty="0" smtClean="0"/>
              <a:t>Agglomerations – infrastructure in place</a:t>
            </a:r>
          </a:p>
          <a:p>
            <a:pPr lvl="2"/>
            <a:r>
              <a:rPr lang="da-DK" sz="1800" dirty="0" smtClean="0"/>
              <a:t>Treatment plants – annual performance </a:t>
            </a:r>
            <a:endParaRPr lang="en-GB" sz="1800" dirty="0"/>
          </a:p>
          <a:p>
            <a:pPr marL="0" indent="0">
              <a:buNone/>
            </a:pPr>
            <a:r>
              <a:rPr lang="da-DK" sz="2000" dirty="0" smtClean="0">
                <a:solidFill>
                  <a:srgbClr val="FF0000"/>
                </a:solidFill>
              </a:rPr>
              <a:t>Concerns</a:t>
            </a:r>
          </a:p>
          <a:p>
            <a:r>
              <a:rPr lang="da-DK" sz="1800" dirty="0" smtClean="0"/>
              <a:t>Keep QA/QC in advance of machine-to-machine exchanges</a:t>
            </a:r>
          </a:p>
          <a:p>
            <a:r>
              <a:rPr lang="da-DK" sz="1800" dirty="0" smtClean="0"/>
              <a:t>Depends on ”perfect” datasets </a:t>
            </a:r>
          </a:p>
          <a:p>
            <a:r>
              <a:rPr lang="da-DK" sz="1800" dirty="0" smtClean="0"/>
              <a:t>Not to lose current/update information on pressure to the environment</a:t>
            </a:r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598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841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Text Placeholder 2"/>
          <p:cNvSpPr>
            <a:spLocks noGrp="1"/>
          </p:cNvSpPr>
          <p:nvPr>
            <p:ph type="body" sz="quarter" idx="4294967295"/>
          </p:nvPr>
        </p:nvSpPr>
        <p:spPr bwMode="auto">
          <a:xfrm>
            <a:off x="357188" y="214313"/>
            <a:ext cx="5214937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Flows of information</a:t>
            </a:r>
          </a:p>
        </p:txBody>
      </p:sp>
      <p:pic>
        <p:nvPicPr>
          <p:cNvPr id="829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1604963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Isosceles Triangle 10"/>
          <p:cNvSpPr/>
          <p:nvPr/>
        </p:nvSpPr>
        <p:spPr>
          <a:xfrm rot="7209835">
            <a:off x="1955007" y="2355056"/>
            <a:ext cx="1250950" cy="1608137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2950" name="Isosceles Triangle 11"/>
          <p:cNvSpPr>
            <a:spLocks noChangeArrowheads="1"/>
          </p:cNvSpPr>
          <p:nvPr/>
        </p:nvSpPr>
        <p:spPr bwMode="auto">
          <a:xfrm rot="7209835">
            <a:off x="5398294" y="4329906"/>
            <a:ext cx="1250950" cy="1608138"/>
          </a:xfrm>
          <a:prstGeom prst="triangle">
            <a:avLst>
              <a:gd name="adj" fmla="val 50000"/>
            </a:avLst>
          </a:prstGeom>
          <a:solidFill>
            <a:srgbClr val="B7DEE8"/>
          </a:solidFill>
          <a:ln w="25400" algn="ctr">
            <a:solidFill>
              <a:srgbClr val="CCC1DA"/>
            </a:solidFill>
            <a:miter lim="800000"/>
            <a:headEnd/>
            <a:tailEnd/>
          </a:ln>
        </p:spPr>
        <p:txBody>
          <a:bodyPr rot="10800000" vert="eaVert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FFFFFF"/>
              </a:solidFill>
            </a:endParaRPr>
          </a:p>
        </p:txBody>
      </p:sp>
      <p:sp>
        <p:nvSpPr>
          <p:cNvPr id="22536" name="TextBox 12"/>
          <p:cNvSpPr txBox="1">
            <a:spLocks noChangeArrowheads="1"/>
          </p:cNvSpPr>
          <p:nvPr/>
        </p:nvSpPr>
        <p:spPr bwMode="auto">
          <a:xfrm>
            <a:off x="1671638" y="2889250"/>
            <a:ext cx="1643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dirty="0" smtClean="0">
                <a:solidFill>
                  <a:srgbClr val="00B050"/>
                </a:solidFill>
                <a:latin typeface="Verdana" pitchFamily="34" charset="0"/>
              </a:rPr>
              <a:t>Reporting</a:t>
            </a:r>
          </a:p>
        </p:txBody>
      </p:sp>
      <p:sp>
        <p:nvSpPr>
          <p:cNvPr id="22537" name="TextBox 14"/>
          <p:cNvSpPr txBox="1">
            <a:spLocks noChangeArrowheads="1"/>
          </p:cNvSpPr>
          <p:nvPr/>
        </p:nvSpPr>
        <p:spPr bwMode="auto">
          <a:xfrm>
            <a:off x="5094288" y="4600575"/>
            <a:ext cx="1857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altLang="en-US" dirty="0" smtClean="0">
                <a:solidFill>
                  <a:srgbClr val="00B050"/>
                </a:solidFill>
                <a:latin typeface="Verdana" pitchFamily="34" charset="0"/>
              </a:rPr>
              <a:t>Analyses,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altLang="en-US" dirty="0" smtClean="0">
                <a:solidFill>
                  <a:srgbClr val="00B050"/>
                </a:solidFill>
                <a:latin typeface="Verdana" pitchFamily="34" charset="0"/>
              </a:rPr>
              <a:t>Indicators</a:t>
            </a:r>
            <a:r>
              <a:rPr lang="da-DK" altLang="en-US" dirty="0" smtClean="0">
                <a:solidFill>
                  <a:srgbClr val="FFFFFF"/>
                </a:solidFill>
                <a:latin typeface="Verdana" pitchFamily="34" charset="0"/>
              </a:rPr>
              <a:t>,.. </a:t>
            </a:r>
            <a:endParaRPr lang="en-GB" altLang="en-US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 rot="2799180">
            <a:off x="5433219" y="2189956"/>
            <a:ext cx="1250950" cy="1608138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2539" name="TextBox 16"/>
          <p:cNvSpPr txBox="1">
            <a:spLocks noChangeArrowheads="1"/>
          </p:cNvSpPr>
          <p:nvPr/>
        </p:nvSpPr>
        <p:spPr bwMode="auto">
          <a:xfrm>
            <a:off x="4995863" y="2887663"/>
            <a:ext cx="185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dirty="0" smtClean="0">
                <a:solidFill>
                  <a:srgbClr val="00B050"/>
                </a:solidFill>
                <a:latin typeface="Verdana" pitchFamily="34" charset="0"/>
              </a:rPr>
              <a:t>Compliance</a:t>
            </a:r>
          </a:p>
        </p:txBody>
      </p:sp>
      <p:sp>
        <p:nvSpPr>
          <p:cNvPr id="2" name="Isosceles Triangle 10"/>
          <p:cNvSpPr>
            <a:spLocks noChangeArrowheads="1"/>
          </p:cNvSpPr>
          <p:nvPr/>
        </p:nvSpPr>
        <p:spPr bwMode="auto">
          <a:xfrm rot="-7890518">
            <a:off x="2062957" y="4104481"/>
            <a:ext cx="1250950" cy="1608137"/>
          </a:xfrm>
          <a:prstGeom prst="triangle">
            <a:avLst>
              <a:gd name="adj" fmla="val 50000"/>
            </a:avLst>
          </a:prstGeom>
          <a:solidFill>
            <a:srgbClr val="B7DEE8"/>
          </a:solidFill>
          <a:ln w="25400" algn="ctr">
            <a:solidFill>
              <a:srgbClr val="CCC1DA"/>
            </a:solidFill>
            <a:miter lim="800000"/>
            <a:headEnd/>
            <a:tailEnd/>
          </a:ln>
        </p:spPr>
        <p:txBody>
          <a:bodyPr vert="eaVert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FFFFFF"/>
              </a:solidFill>
            </a:endParaRPr>
          </a:p>
        </p:txBody>
      </p:sp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2195513" y="4497388"/>
            <a:ext cx="1643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dirty="0" smtClean="0">
                <a:solidFill>
                  <a:srgbClr val="00B050"/>
                </a:solidFill>
                <a:latin typeface="Verdana" pitchFamily="34" charset="0"/>
              </a:rPr>
              <a:t>Visualisation</a:t>
            </a:r>
          </a:p>
        </p:txBody>
      </p:sp>
      <p:pic>
        <p:nvPicPr>
          <p:cNvPr id="8295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4387850"/>
            <a:ext cx="2008187" cy="160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82" name="Picture 6" descr="C:\Users\bjacobsen\Desktop\CSI020-fig01abcd.eps.75dpi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77038" y="4184650"/>
            <a:ext cx="1620837" cy="1949450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67275" y="600075"/>
            <a:ext cx="2998788" cy="800100"/>
          </a:xfrm>
          <a:prstGeom prst="rect">
            <a:avLst/>
          </a:prstGeom>
          <a:noFill/>
        </p:spPr>
        <p:txBody>
          <a:bodyPr wrap="none" lIns="91434" tIns="45717" rIns="91434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Expansions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Floods Directive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Marine Strategy Framework Dir.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95513" y="1187450"/>
            <a:ext cx="2214562" cy="800100"/>
          </a:xfrm>
          <a:prstGeom prst="rect">
            <a:avLst/>
          </a:prstGeom>
          <a:noFill/>
        </p:spPr>
        <p:txBody>
          <a:bodyPr wrap="none" lIns="91434" tIns="45717" rIns="91434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Sharing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Additional paramaters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Prof. organisations</a:t>
            </a:r>
            <a:endParaRPr lang="en-GB" sz="1400" dirty="0">
              <a:solidFill>
                <a:srgbClr val="FFC0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050" y="3071813"/>
            <a:ext cx="1946275" cy="1016000"/>
          </a:xfrm>
          <a:prstGeom prst="rect">
            <a:avLst/>
          </a:prstGeom>
          <a:noFill/>
        </p:spPr>
        <p:txBody>
          <a:bodyPr wrap="none" lIns="91434" tIns="45717" rIns="91434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Tools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Ditributed systems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Linked open data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SensorWeb</a:t>
            </a:r>
            <a:endParaRPr lang="en-GB" sz="1400" dirty="0">
              <a:solidFill>
                <a:srgbClr val="FFC0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3238" y="2887663"/>
            <a:ext cx="2033587" cy="1016000"/>
          </a:xfrm>
          <a:prstGeom prst="rect">
            <a:avLst/>
          </a:prstGeom>
          <a:noFill/>
        </p:spPr>
        <p:txBody>
          <a:bodyPr wrap="none" lIns="91434" tIns="45717" rIns="91434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Performance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Actual emissions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Resource efficiency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C000"/>
                </a:solidFill>
                <a:latin typeface="Arial" charset="0"/>
                <a:ea typeface="MS PGothic" pitchFamily="34" charset="-128"/>
              </a:rPr>
              <a:t>Energy intensity</a:t>
            </a:r>
            <a:endParaRPr lang="en-GB" sz="1400" dirty="0">
              <a:solidFill>
                <a:srgbClr val="FFC0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1913" y="5072063"/>
            <a:ext cx="1628960" cy="800213"/>
          </a:xfrm>
          <a:prstGeom prst="rect">
            <a:avLst/>
          </a:prstGeom>
          <a:noFill/>
        </p:spPr>
        <p:txBody>
          <a:bodyPr wrap="none" lIns="91434" tIns="45717" rIns="91434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 dirty="0">
                <a:solidFill>
                  <a:srgbClr val="FF9900"/>
                </a:solidFill>
                <a:latin typeface="Arial" charset="0"/>
                <a:ea typeface="MS PGothic" pitchFamily="34" charset="-128"/>
              </a:rPr>
              <a:t>Web-services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srgbClr val="FF9900"/>
                </a:solidFill>
                <a:latin typeface="Arial" charset="0"/>
                <a:ea typeface="MS PGothic" pitchFamily="34" charset="-128"/>
              </a:rPr>
              <a:t>Open API’s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 smtClean="0">
                <a:solidFill>
                  <a:srgbClr val="FF9900"/>
                </a:solidFill>
                <a:latin typeface="Arial" charset="0"/>
                <a:ea typeface="MS PGothic" pitchFamily="34" charset="-128"/>
              </a:rPr>
              <a:t>ArcGISonline</a:t>
            </a:r>
            <a:endParaRPr lang="en-GB" sz="1400" dirty="0">
              <a:solidFill>
                <a:srgbClr val="FF99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67275" y="5595938"/>
            <a:ext cx="1768475" cy="800100"/>
          </a:xfrm>
          <a:prstGeom prst="rect">
            <a:avLst/>
          </a:prstGeom>
          <a:noFill/>
        </p:spPr>
        <p:txBody>
          <a:bodyPr wrap="none" lIns="91434" tIns="45717" rIns="91434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 dirty="0">
                <a:solidFill>
                  <a:prstClr val="white"/>
                </a:solidFill>
                <a:latin typeface="Arial" charset="0"/>
                <a:ea typeface="MS PGothic" pitchFamily="34" charset="-128"/>
              </a:rPr>
              <a:t>Modelling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prstClr val="white"/>
                </a:solidFill>
                <a:latin typeface="Arial" charset="0"/>
                <a:ea typeface="MS PGothic" pitchFamily="34" charset="-128"/>
              </a:rPr>
              <a:t>Policy scenarios</a:t>
            </a:r>
          </a:p>
          <a:p>
            <a:pPr marL="285730" indent="-28573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da-DK" sz="1400" dirty="0">
                <a:solidFill>
                  <a:prstClr val="white"/>
                </a:solidFill>
                <a:latin typeface="Arial" charset="0"/>
                <a:ea typeface="MS PGothic" pitchFamily="34" charset="-128"/>
              </a:rPr>
              <a:t>CC scenarios</a:t>
            </a:r>
            <a:endParaRPr lang="en-GB" sz="1400" dirty="0">
              <a:solidFill>
                <a:prstClr val="white"/>
              </a:solidFill>
              <a:latin typeface="Arial" charset="0"/>
              <a:ea typeface="MS PGothic" pitchFamily="34" charset="-128"/>
            </a:endParaRPr>
          </a:p>
        </p:txBody>
      </p:sp>
      <p:pic>
        <p:nvPicPr>
          <p:cNvPr id="82965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038" y="1595438"/>
            <a:ext cx="1303337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bjacobsen\Desktop\WISE-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959" y="3475265"/>
            <a:ext cx="1581150" cy="10096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77028883"/>
      </p:ext>
    </p:extLst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>
          <a:xfrm>
            <a:off x="827088" y="260351"/>
            <a:ext cx="8316912" cy="576362"/>
          </a:xfrm>
        </p:spPr>
        <p:txBody>
          <a:bodyPr/>
          <a:lstStyle/>
          <a:p>
            <a:r>
              <a:rPr lang="cs-CZ" altLang="en-US" dirty="0" smtClean="0"/>
              <a:t>UWWTD map viewer-agglomerations </a:t>
            </a:r>
            <a:endParaRPr lang="en-GB" altLang="en-US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1111250"/>
            <a:ext cx="4752975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349500"/>
            <a:ext cx="4751387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Zástupný symbol pro zápatí 3"/>
          <p:cNvSpPr>
            <a:spLocks noGrp="1"/>
          </p:cNvSpPr>
          <p:nvPr>
            <p:ph type="ftr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hlink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hlink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hlink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hlink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hlink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en-US" sz="1400" smtClean="0">
                <a:solidFill>
                  <a:srgbClr val="333399"/>
                </a:solidFill>
              </a:rPr>
              <a:t>Event/ date: UWWTD Committee Meeting, 10.10.13, Brussels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s-CZ" altLang="en-US" sz="1400" smtClean="0">
                <a:solidFill>
                  <a:srgbClr val="333399"/>
                </a:solidFill>
              </a:rPr>
              <a:t>Author: Petra Ronen, Anita K</a:t>
            </a:r>
            <a:r>
              <a:rPr lang="de-DE" altLang="en-US" sz="1400" smtClean="0">
                <a:solidFill>
                  <a:srgbClr val="333399"/>
                </a:solidFill>
              </a:rPr>
              <a:t>ü</a:t>
            </a:r>
            <a:r>
              <a:rPr lang="cs-CZ" altLang="en-US" sz="1400" smtClean="0">
                <a:solidFill>
                  <a:srgbClr val="333399"/>
                </a:solidFill>
              </a:rPr>
              <a:t>nitzer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78812" y="1274276"/>
            <a:ext cx="3228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smtClean="0">
                <a:solidFill>
                  <a:srgbClr val="00B050"/>
                </a:solidFill>
              </a:rPr>
              <a:t>Overview of treatment pathways for about </a:t>
            </a:r>
          </a:p>
          <a:p>
            <a:r>
              <a:rPr lang="da-DK" sz="1200" dirty="0" smtClean="0">
                <a:solidFill>
                  <a:srgbClr val="00B050"/>
                </a:solidFill>
              </a:rPr>
              <a:t>26,000   agglomerations on a background of </a:t>
            </a:r>
          </a:p>
          <a:p>
            <a:r>
              <a:rPr lang="da-DK" sz="1200" dirty="0" smtClean="0">
                <a:solidFill>
                  <a:srgbClr val="00B050"/>
                </a:solidFill>
              </a:rPr>
              <a:t>designated sensitive areas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8262" y="4475344"/>
            <a:ext cx="211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smtClean="0">
                <a:solidFill>
                  <a:srgbClr val="00B050"/>
                </a:solidFill>
              </a:rPr>
              <a:t>Further details are available </a:t>
            </a:r>
          </a:p>
          <a:p>
            <a:r>
              <a:rPr lang="da-DK" sz="1200" dirty="0" smtClean="0">
                <a:solidFill>
                  <a:srgbClr val="00B050"/>
                </a:solidFill>
              </a:rPr>
              <a:t>in pop-up windows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0" name="Content Placeholder 9"/>
          <p:cNvSpPr txBox="1">
            <a:spLocks noGrp="1"/>
          </p:cNvSpPr>
          <p:nvPr>
            <p:ph idx="1"/>
          </p:nvPr>
        </p:nvSpPr>
        <p:spPr>
          <a:xfrm>
            <a:off x="6448296" y="764704"/>
            <a:ext cx="2587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a-DK" sz="1200" dirty="0" smtClean="0">
                <a:solidFill>
                  <a:srgbClr val="FF0000"/>
                </a:solidFill>
              </a:rPr>
              <a:t>As currently displayed using FLEX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12613" y="187618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97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Migration of UWWTD map viewer</a:t>
            </a:r>
            <a:br>
              <a:rPr lang="da-DK" dirty="0" smtClean="0"/>
            </a:br>
            <a:r>
              <a:rPr lang="da-DK" sz="2000" dirty="0" smtClean="0"/>
              <a:t>FLEX -&gt; Arc GIS online in progress</a:t>
            </a:r>
            <a:br>
              <a:rPr lang="da-DK" sz="2000" dirty="0" smtClean="0"/>
            </a:br>
            <a:r>
              <a:rPr lang="da-DK" sz="2000" dirty="0"/>
              <a:t/>
            </a:r>
            <a:br>
              <a:rPr lang="da-DK" sz="2000" dirty="0"/>
            </a:br>
            <a:r>
              <a:rPr lang="da-DK" sz="2000" dirty="0" smtClean="0"/>
              <a:t>Development and testing of new layer on compliance in progress</a:t>
            </a:r>
            <a:endParaRPr lang="en-GB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8989080" cy="337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9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New UWWTD data viewer </a:t>
            </a:r>
            <a:br>
              <a:rPr lang="da-DK" dirty="0" smtClean="0"/>
            </a:br>
            <a:r>
              <a:rPr lang="da-DK" sz="2000" dirty="0" smtClean="0"/>
              <a:t>for pre-defined queries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95658"/>
            <a:ext cx="6637065" cy="554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00392" y="476672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hlinkClick r:id="rId3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5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Siz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474767" cy="40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182" y="2276872"/>
            <a:ext cx="4687050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872" y="4509120"/>
            <a:ext cx="41354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solidFill>
                  <a:schemeClr val="bg1"/>
                </a:solidFill>
              </a:rPr>
              <a:t>Size distrubition and type of treatment for</a:t>
            </a:r>
          </a:p>
          <a:p>
            <a:r>
              <a:rPr lang="da-DK" dirty="0" smtClean="0">
                <a:solidFill>
                  <a:schemeClr val="bg1"/>
                </a:solidFill>
              </a:rPr>
              <a:t> entering p.e. load, 2010 situation</a:t>
            </a:r>
          </a:p>
          <a:p>
            <a:r>
              <a:rPr lang="da-DK" dirty="0" smtClean="0">
                <a:solidFill>
                  <a:schemeClr val="bg1"/>
                </a:solidFill>
              </a:rPr>
              <a:t>- </a:t>
            </a:r>
            <a:r>
              <a:rPr lang="da-DK" sz="1400" dirty="0" smtClean="0">
                <a:solidFill>
                  <a:schemeClr val="bg1"/>
                </a:solidFill>
              </a:rPr>
              <a:t>here selected for UK and IT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173831"/>
            <a:ext cx="2801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 smtClean="0">
                <a:solidFill>
                  <a:schemeClr val="bg1"/>
                </a:solidFill>
              </a:rPr>
              <a:t>UWWTD data viewer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72400" y="749485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>
                <a:hlinkClick r:id="rId4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40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260353"/>
            <a:ext cx="7057280" cy="648367"/>
          </a:xfrm>
        </p:spPr>
        <p:txBody>
          <a:bodyPr/>
          <a:lstStyle/>
          <a:p>
            <a:r>
              <a:rPr lang="da-DK" dirty="0" smtClean="0"/>
              <a:t>Overview list of national web-sites in UWWTD data viewer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6531582" cy="5377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717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79512" y="2492896"/>
            <a:ext cx="8895616" cy="41764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72008"/>
            <a:ext cx="8568952" cy="980728"/>
          </a:xfrm>
        </p:spPr>
        <p:txBody>
          <a:bodyPr>
            <a:noAutofit/>
          </a:bodyPr>
          <a:lstStyle/>
          <a:p>
            <a:r>
              <a:rPr lang="da-DK" sz="2400" dirty="0" smtClean="0"/>
              <a:t>WISE  data </a:t>
            </a:r>
            <a:r>
              <a:rPr lang="da-DK" sz="2400" dirty="0" err="1" smtClean="0"/>
              <a:t>maintanance</a:t>
            </a:r>
            <a:r>
              <a:rPr lang="da-DK" sz="2400" dirty="0" smtClean="0"/>
              <a:t>  - </a:t>
            </a:r>
            <a:r>
              <a:rPr lang="da-DK" sz="2400" dirty="0" err="1" smtClean="0"/>
              <a:t>need</a:t>
            </a:r>
            <a:r>
              <a:rPr lang="da-DK" sz="2400" dirty="0" smtClean="0"/>
              <a:t> for </a:t>
            </a:r>
            <a:br>
              <a:rPr lang="da-DK" sz="2400" dirty="0" smtClean="0"/>
            </a:br>
            <a:r>
              <a:rPr lang="da-DK" sz="2400" dirty="0" smtClean="0"/>
              <a:t>- INSPIRE-compliant spatial datasets  and </a:t>
            </a:r>
            <a:br>
              <a:rPr lang="da-DK" sz="2400" dirty="0" smtClean="0"/>
            </a:br>
            <a:r>
              <a:rPr lang="da-DK" sz="2400" dirty="0" smtClean="0"/>
              <a:t>- tabular datasets fit for integrated asessments</a:t>
            </a:r>
            <a:endParaRPr lang="en-GB" sz="2400" dirty="0"/>
          </a:p>
        </p:txBody>
      </p:sp>
      <p:sp>
        <p:nvSpPr>
          <p:cNvPr id="7" name="Cube 6"/>
          <p:cNvSpPr/>
          <p:nvPr/>
        </p:nvSpPr>
        <p:spPr>
          <a:xfrm>
            <a:off x="492207" y="5805264"/>
            <a:ext cx="1800200" cy="673224"/>
          </a:xfrm>
          <a:prstGeom prst="cube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200" dirty="0" smtClean="0">
                <a:solidFill>
                  <a:prstClr val="white"/>
                </a:solidFill>
              </a:rPr>
              <a:t>Country boarders</a:t>
            </a:r>
          </a:p>
          <a:p>
            <a:pPr algn="ctr"/>
            <a:r>
              <a:rPr lang="da-DK" sz="1100" dirty="0" smtClean="0">
                <a:solidFill>
                  <a:prstClr val="white"/>
                </a:solidFill>
              </a:rPr>
              <a:t>(shapefiles)</a:t>
            </a: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99" y="5060032"/>
            <a:ext cx="2592288" cy="673224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da-DK" sz="1200" dirty="0" smtClean="0">
                <a:solidFill>
                  <a:schemeClr val="tx1"/>
                </a:solidFill>
              </a:rPr>
              <a:t>WFD River Basin Districts </a:t>
            </a:r>
          </a:p>
          <a:p>
            <a:pPr marL="0" indent="0" algn="ctr">
              <a:buNone/>
            </a:pPr>
            <a:r>
              <a:rPr lang="da-DK" sz="1000" dirty="0" smtClean="0">
                <a:solidFill>
                  <a:schemeClr val="tx1"/>
                </a:solidFill>
              </a:rPr>
              <a:t>(ID, shapefiles, attributes)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399710" y="4221088"/>
            <a:ext cx="2864904" cy="752947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200" dirty="0" smtClean="0">
                <a:solidFill>
                  <a:schemeClr val="tx1"/>
                </a:solidFill>
              </a:rPr>
              <a:t>WISE Main Rivers, Main Lakes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schemeClr val="tx1"/>
                </a:solidFill>
              </a:rPr>
              <a:t>(ID, shapefiles, attributes)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5793000" y="1445644"/>
            <a:ext cx="2674640" cy="897102"/>
          </a:xfrm>
          <a:prstGeom prst="cube">
            <a:avLst/>
          </a:prstGeom>
          <a:solidFill>
            <a:srgbClr val="92D050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prstClr val="white"/>
                </a:solidFill>
              </a:rPr>
              <a:t>Reported data, - emissions, treatment type, compliance,..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050" dirty="0" smtClean="0">
                <a:solidFill>
                  <a:prstClr val="white"/>
                </a:solidFill>
              </a:rPr>
              <a:t>(ID, parameter values)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2615630" y="5857892"/>
            <a:ext cx="1608484" cy="641077"/>
          </a:xfrm>
          <a:prstGeom prst="cube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200" dirty="0" smtClean="0">
                <a:solidFill>
                  <a:prstClr val="white"/>
                </a:solidFill>
              </a:rPr>
              <a:t>Coastline(s)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prstClr val="white"/>
                </a:solidFill>
              </a:rPr>
              <a:t>(shapefiles)</a:t>
            </a: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411963" y="1445643"/>
            <a:ext cx="2674640" cy="897103"/>
          </a:xfrm>
          <a:prstGeom prst="cube">
            <a:avLst/>
          </a:prstGeom>
          <a:solidFill>
            <a:srgbClr val="92D050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prstClr val="white"/>
                </a:solidFill>
              </a:rPr>
              <a:t>Monitoring data, status info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prstClr val="white"/>
                </a:solidFill>
              </a:rPr>
              <a:t> – water quality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050" dirty="0" smtClean="0">
                <a:solidFill>
                  <a:prstClr val="white"/>
                </a:solidFill>
              </a:rPr>
              <a:t>(ID, parameter values)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3" name="Content Placeholder 7"/>
          <p:cNvSpPr txBox="1">
            <a:spLocks/>
          </p:cNvSpPr>
          <p:nvPr/>
        </p:nvSpPr>
        <p:spPr>
          <a:xfrm>
            <a:off x="3264614" y="5085184"/>
            <a:ext cx="2316592" cy="615205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200" dirty="0" smtClean="0">
                <a:solidFill>
                  <a:schemeClr val="tx1"/>
                </a:solidFill>
              </a:rPr>
              <a:t>NUTS1, NUTS2, NUTS3,..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schemeClr val="tx1"/>
                </a:solidFill>
              </a:rPr>
              <a:t>(ID, shapefiles, attributes)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490668" y="2492896"/>
            <a:ext cx="2497156" cy="531124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000" dirty="0" smtClean="0">
                <a:solidFill>
                  <a:schemeClr val="tx1"/>
                </a:solidFill>
              </a:rPr>
              <a:t>Monitoring stations - quality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900" dirty="0" smtClean="0">
                <a:solidFill>
                  <a:schemeClr val="tx1"/>
                </a:solidFill>
              </a:rPr>
              <a:t>(ID, ID-WB, coordinates, stablie attributes)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5" name="Content Placeholder 7"/>
          <p:cNvSpPr txBox="1">
            <a:spLocks/>
          </p:cNvSpPr>
          <p:nvPr/>
        </p:nvSpPr>
        <p:spPr>
          <a:xfrm>
            <a:off x="370384" y="3225009"/>
            <a:ext cx="3625552" cy="924530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200" dirty="0" smtClean="0">
                <a:solidFill>
                  <a:schemeClr val="tx1"/>
                </a:solidFill>
              </a:rPr>
              <a:t>WFD surface water bodies (WB)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200" dirty="0" smtClean="0">
                <a:solidFill>
                  <a:schemeClr val="tx1"/>
                </a:solidFill>
              </a:rPr>
              <a:t>Rivers, lakes, transitional, coastal 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schemeClr val="tx1"/>
                </a:solidFill>
              </a:rPr>
              <a:t>(ID, shapefiles, attributes)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6" name="Content Placeholder 7"/>
          <p:cNvSpPr txBox="1">
            <a:spLocks/>
          </p:cNvSpPr>
          <p:nvPr/>
        </p:nvSpPr>
        <p:spPr>
          <a:xfrm>
            <a:off x="3041959" y="2492896"/>
            <a:ext cx="2592288" cy="531124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000" dirty="0" smtClean="0">
                <a:solidFill>
                  <a:schemeClr val="tx1"/>
                </a:solidFill>
              </a:rPr>
              <a:t>Monitoring stations - quantiity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900" dirty="0" smtClean="0">
                <a:solidFill>
                  <a:schemeClr val="tx1"/>
                </a:solidFill>
              </a:rPr>
              <a:t>(ID, ID-WB, coordinates, stabile attributes)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7" name="Content Placeholder 7"/>
          <p:cNvSpPr txBox="1">
            <a:spLocks/>
          </p:cNvSpPr>
          <p:nvPr/>
        </p:nvSpPr>
        <p:spPr>
          <a:xfrm>
            <a:off x="3995936" y="3208165"/>
            <a:ext cx="2964904" cy="924530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200" dirty="0" smtClean="0">
                <a:solidFill>
                  <a:schemeClr val="tx1"/>
                </a:solidFill>
              </a:rPr>
              <a:t>WFD ground water bodies (WB)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schemeClr val="tx1"/>
                </a:solidFill>
              </a:rPr>
              <a:t>(ID, shapefiles, attributes)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9" name="Content Placeholder 7"/>
          <p:cNvSpPr txBox="1">
            <a:spLocks/>
          </p:cNvSpPr>
          <p:nvPr/>
        </p:nvSpPr>
        <p:spPr>
          <a:xfrm>
            <a:off x="3014898" y="1445644"/>
            <a:ext cx="2586610" cy="897102"/>
          </a:xfrm>
          <a:prstGeom prst="cube">
            <a:avLst/>
          </a:prstGeom>
          <a:solidFill>
            <a:srgbClr val="92D050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prstClr val="white"/>
                </a:solidFill>
              </a:rPr>
              <a:t>Monitoring data, status info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100" dirty="0" smtClean="0">
                <a:solidFill>
                  <a:prstClr val="white"/>
                </a:solidFill>
              </a:rPr>
              <a:t> – water quantity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050" dirty="0" smtClean="0">
                <a:solidFill>
                  <a:prstClr val="white"/>
                </a:solidFill>
              </a:rPr>
              <a:t>(ID, parameter values)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24128" y="6021288"/>
            <a:ext cx="1837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>
                <a:solidFill>
                  <a:srgbClr val="4F81BD">
                    <a:lumMod val="75000"/>
                  </a:srgbClr>
                </a:solidFill>
                <a:ea typeface="ＭＳ Ｐゴシック" pitchFamily="34" charset="-128"/>
              </a:rPr>
              <a:t>Spatial datasets</a:t>
            </a:r>
            <a:endParaRPr lang="en-GB" sz="1600" dirty="0">
              <a:solidFill>
                <a:srgbClr val="4F81BD">
                  <a:lumMod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1520" y="1124744"/>
            <a:ext cx="8783269" cy="1218002"/>
          </a:xfrm>
          <a:prstGeom prst="rect">
            <a:avLst/>
          </a:pr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99628" y="1124744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>
                <a:solidFill>
                  <a:srgbClr val="92D050"/>
                </a:solidFill>
                <a:ea typeface="ＭＳ Ｐゴシック" pitchFamily="34" charset="-128"/>
              </a:rPr>
              <a:t>Tabular datasets</a:t>
            </a:r>
            <a:endParaRPr lang="en-GB" sz="1600" dirty="0">
              <a:solidFill>
                <a:srgbClr val="92D050"/>
              </a:solidFill>
              <a:ea typeface="ＭＳ Ｐゴシック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6056" y="4293096"/>
            <a:ext cx="2609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smtClean="0">
                <a:solidFill>
                  <a:srgbClr val="4F81BD">
                    <a:lumMod val="75000"/>
                  </a:srgbClr>
                </a:solidFill>
                <a:ea typeface="ＭＳ Ｐゴシック" pitchFamily="34" charset="-128"/>
              </a:rPr>
              <a:t>Reference GIS datasets</a:t>
            </a:r>
            <a:endParaRPr lang="en-GB" sz="1600" dirty="0">
              <a:solidFill>
                <a:srgbClr val="4F81BD">
                  <a:lumMod val="75000"/>
                </a:srgbClr>
              </a:solidFill>
              <a:ea typeface="ＭＳ Ｐゴシック" pitchFamily="34" charset="-128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 rot="10800000">
            <a:off x="8323534" y="1916714"/>
            <a:ext cx="624539" cy="458225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wordArtVert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100" b="1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7588884" y="3781588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Udate</a:t>
            </a:r>
            <a:r>
              <a:rPr lang="en-GB" dirty="0" smtClean="0"/>
              <a:t> frequency</a:t>
            </a:r>
            <a:endParaRPr lang="en-GB" dirty="0"/>
          </a:p>
        </p:txBody>
      </p:sp>
      <p:sp>
        <p:nvSpPr>
          <p:cNvPr id="18" name="Content Placeholder 7"/>
          <p:cNvSpPr txBox="1">
            <a:spLocks/>
          </p:cNvSpPr>
          <p:nvPr/>
        </p:nvSpPr>
        <p:spPr>
          <a:xfrm>
            <a:off x="5724128" y="2492896"/>
            <a:ext cx="3240360" cy="504056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da-DK" sz="1050" dirty="0" smtClean="0">
                <a:solidFill>
                  <a:schemeClr val="tx1"/>
                </a:solidFill>
              </a:rPr>
              <a:t>Facilities (industries, treatment plants,..)</a:t>
            </a:r>
          </a:p>
          <a:p>
            <a:pPr marL="0" indent="0" algn="ctr">
              <a:buFont typeface="Arial" pitchFamily="34" charset="0"/>
              <a:buNone/>
            </a:pPr>
            <a:r>
              <a:rPr lang="da-DK" sz="1000" dirty="0" smtClean="0">
                <a:solidFill>
                  <a:schemeClr val="tx1"/>
                </a:solidFill>
              </a:rPr>
              <a:t>(ID, ID-WB, coordinates, stablie attributes)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12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1614966" y="2010854"/>
            <a:ext cx="5953986" cy="3775774"/>
          </a:xfrm>
          <a:prstGeom prst="rect">
            <a:avLst/>
          </a:prstGeom>
          <a:gradFill flip="none" rotWithShape="1">
            <a:gsLst>
              <a:gs pos="19000">
                <a:srgbClr val="66FFCC">
                  <a:lumMod val="66000"/>
                  <a:alpha val="97000"/>
                </a:srgbClr>
              </a:gs>
              <a:gs pos="49000">
                <a:srgbClr val="FFC000">
                  <a:lumMod val="92000"/>
                  <a:alpha val="82000"/>
                </a:srgbClr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Perspective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Input/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versus 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geospatial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tabular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attribute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85863" y="1628800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</a:t>
            </a:r>
            <a:endParaRPr lang="en-GB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1628800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122548" y="1977574"/>
            <a:ext cx="1953508" cy="3842334"/>
            <a:chOff x="3122548" y="1977574"/>
            <a:chExt cx="1953508" cy="3842334"/>
          </a:xfrm>
        </p:grpSpPr>
        <p:sp>
          <p:nvSpPr>
            <p:cNvPr id="15" name="Right Arrow 14"/>
            <p:cNvSpPr/>
            <p:nvPr/>
          </p:nvSpPr>
          <p:spPr bwMode="auto">
            <a:xfrm>
              <a:off x="3470671" y="3304009"/>
              <a:ext cx="1605385" cy="917079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7E"/>
                  </a:solidFill>
                  <a:effectLst/>
                  <a:latin typeface="Verdana" pitchFamily="34" charset="0"/>
                </a:rPr>
                <a:t>Common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7E"/>
                  </a:solidFill>
                  <a:effectLst/>
                  <a:latin typeface="Verdana" pitchFamily="34" charset="0"/>
                </a:rPr>
                <a:t>data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7E"/>
                  </a:solidFill>
                  <a:effectLst/>
                  <a:latin typeface="Verdana" pitchFamily="34" charset="0"/>
                </a:rPr>
                <a:t>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7E"/>
                  </a:solidFill>
                  <a:effectLst/>
                  <a:latin typeface="Verdana" pitchFamily="34" charset="0"/>
                </a:rPr>
                <a:t>structure</a:t>
              </a:r>
              <a:endPara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1386047" y="3714075"/>
              <a:ext cx="3842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Quality assurance; MS dialogue</a:t>
              </a: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668344" y="1556792"/>
            <a:ext cx="147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7342" y="2564904"/>
            <a:ext cx="3337589" cy="2518539"/>
            <a:chOff x="17342" y="2564904"/>
            <a:chExt cx="3337589" cy="2518539"/>
          </a:xfrm>
        </p:grpSpPr>
        <p:sp>
          <p:nvSpPr>
            <p:cNvPr id="6" name="TextBox 5"/>
            <p:cNvSpPr txBox="1"/>
            <p:nvPr/>
          </p:nvSpPr>
          <p:spPr>
            <a:xfrm>
              <a:off x="179512" y="4437112"/>
              <a:ext cx="13949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TABULAR</a:t>
              </a:r>
              <a:b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de-DE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attribute</a:t>
              </a:r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342" y="2564904"/>
              <a:ext cx="1651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GEOSPATIAL</a:t>
              </a: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1614966" y="2564904"/>
              <a:ext cx="975100" cy="369332"/>
            </a:xfrm>
            <a:prstGeom prst="rightArrow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 rot="19081104">
              <a:off x="2346819" y="4168465"/>
              <a:ext cx="1008112" cy="369332"/>
            </a:xfrm>
            <a:prstGeom prst="rightArrow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" name="Right Arrow 8"/>
            <p:cNvSpPr/>
            <p:nvPr/>
          </p:nvSpPr>
          <p:spPr bwMode="auto">
            <a:xfrm>
              <a:off x="1614966" y="4575611"/>
              <a:ext cx="963670" cy="369332"/>
            </a:xfrm>
            <a:prstGeom prst="rightArrow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 rot="2881104">
              <a:off x="2310129" y="3027906"/>
              <a:ext cx="1008112" cy="369332"/>
            </a:xfrm>
            <a:prstGeom prst="rightArrow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05893" y="3465874"/>
              <a:ext cx="1418145" cy="64633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Central </a:t>
              </a:r>
              <a:r>
                <a:rPr lang="de-DE" dirty="0" err="1" smtClean="0"/>
                <a:t>or</a:t>
              </a:r>
              <a:r>
                <a:rPr lang="de-DE" dirty="0" smtClean="0"/>
                <a:t> </a:t>
              </a:r>
              <a:br>
                <a:rPr lang="de-DE" dirty="0" smtClean="0"/>
              </a:br>
              <a:r>
                <a:rPr lang="de-DE" dirty="0" err="1" smtClean="0"/>
                <a:t>Decentral</a:t>
              </a:r>
              <a:endParaRPr lang="en-GB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649847" y="2714355"/>
            <a:ext cx="4530665" cy="2553754"/>
            <a:chOff x="4649847" y="2714355"/>
            <a:chExt cx="4530665" cy="2553754"/>
          </a:xfrm>
        </p:grpSpPr>
        <p:sp>
          <p:nvSpPr>
            <p:cNvPr id="16" name="Right Arrow 15"/>
            <p:cNvSpPr/>
            <p:nvPr/>
          </p:nvSpPr>
          <p:spPr bwMode="auto">
            <a:xfrm rot="19723730" flipV="1">
              <a:off x="4743086" y="2839992"/>
              <a:ext cx="1005526" cy="741965"/>
            </a:xfrm>
            <a:prstGeom prst="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 rot="2518896" flipV="1">
              <a:off x="4649847" y="4282069"/>
              <a:ext cx="1008112" cy="369332"/>
            </a:xfrm>
            <a:prstGeom prst="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24128" y="4898777"/>
              <a:ext cx="1574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Data </a:t>
              </a:r>
              <a:r>
                <a:rPr lang="de-DE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viewer</a:t>
              </a: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24128" y="2714355"/>
              <a:ext cx="16289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Map</a:t>
              </a:r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viewer</a:t>
              </a:r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b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de-DE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and</a:t>
              </a:r>
              <a:r>
                <a:rPr lang="de-D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services</a:t>
              </a: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68345" y="2852936"/>
              <a:ext cx="151216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Visuali-sation</a:t>
              </a:r>
              <a:r>
                <a:rPr lang="de-DE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/>
              </a:r>
              <a:br>
                <a:rPr lang="de-DE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de-DE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/>
              </a:r>
              <a:br>
                <a:rPr lang="de-DE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de-DE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Down-</a:t>
              </a:r>
              <a:r>
                <a:rPr lang="de-DE" sz="24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loads</a:t>
              </a:r>
              <a:endPara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7452320" y="3290208"/>
              <a:ext cx="234192" cy="1218912"/>
            </a:xfrm>
            <a:prstGeom prst="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24" name="Oval 23"/>
          <p:cNvSpPr/>
          <p:nvPr/>
        </p:nvSpPr>
        <p:spPr bwMode="auto">
          <a:xfrm rot="2053071">
            <a:off x="1509699" y="3521193"/>
            <a:ext cx="3678786" cy="1687890"/>
          </a:xfrm>
          <a:prstGeom prst="ellipse">
            <a:avLst/>
          </a:prstGeom>
          <a:solidFill>
            <a:srgbClr val="D2D2F4">
              <a:alpha val="8117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rPr>
              <a:t>SIIF - PILOT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 rot="2053071">
            <a:off x="4028751" y="2517084"/>
            <a:ext cx="3678786" cy="1687890"/>
          </a:xfrm>
          <a:prstGeom prst="ellipse">
            <a:avLst/>
          </a:prstGeom>
          <a:solidFill>
            <a:srgbClr val="D2D2F4">
              <a:alpha val="8117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normalizeH="0" baseline="0" dirty="0" err="1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rPr>
              <a:t>Arc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00007E"/>
                </a:solidFill>
                <a:effectLst/>
                <a:latin typeface="Verdana" pitchFamily="34" charset="0"/>
              </a:rPr>
              <a:t> GIS Online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0007E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9608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</p:bldLst>
  </p:timing>
</p:sld>
</file>

<file path=ppt/theme/theme1.xml><?xml version="1.0" encoding="utf-8"?>
<a:theme xmlns:a="http://schemas.openxmlformats.org/drawingml/2006/main" name="EEA1-WhiteBackground">
  <a:themeElements>
    <a:clrScheme name="EEA1-WhiteBackgrou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EA1-WhiteBackground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7E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7E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EA1-White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1-White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1-White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1-White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1-White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1-White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1-White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SOER presentation_blue_white">
  <a:themeElements>
    <a:clrScheme name="EEA_GENEREL_P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EA_GENEREL_P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ablona final">
  <a:themeElements>
    <a:clrScheme name="sablona fin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ablona 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blona 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 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 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 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 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 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 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 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 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 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 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 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SOER presentation_blue_white">
  <a:themeElements>
    <a:clrScheme name="EEA_GENEREL_P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SOER presentation_blue_whi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EA_GENEREL_P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A_GENEREL_P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A_GENEREL_P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WISE-NFP-EIONET May 2007</Template>
  <TotalTime>1905</TotalTime>
  <Words>801</Words>
  <Application>Microsoft Office PowerPoint</Application>
  <PresentationFormat>On-screen Show (4:3)</PresentationFormat>
  <Paragraphs>186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EEA1-WhiteBackground</vt:lpstr>
      <vt:lpstr>7_SOER presentation_blue_white</vt:lpstr>
      <vt:lpstr>sablona final</vt:lpstr>
      <vt:lpstr>6_SOER presentation_blue_white</vt:lpstr>
      <vt:lpstr>PowerPoint Presentation</vt:lpstr>
      <vt:lpstr>PowerPoint Presentation</vt:lpstr>
      <vt:lpstr>UWWTD map viewer-agglomerations </vt:lpstr>
      <vt:lpstr>Migration of UWWTD map viewer FLEX -&gt; Arc GIS online in progress  Development and testing of new layer on compliance in progress</vt:lpstr>
      <vt:lpstr>New UWWTD data viewer  for pre-defined queries</vt:lpstr>
      <vt:lpstr>Siz</vt:lpstr>
      <vt:lpstr>Overview list of national web-sites in UWWTD data viewer</vt:lpstr>
      <vt:lpstr>WISE  data maintanance  - need for  - INSPIRE-compliant spatial datasets  and  - tabular datasets fit for integrated asessments</vt:lpstr>
      <vt:lpstr>Perspective of Input/output versus geospatial/tabular (attribute) data</vt:lpstr>
      <vt:lpstr>Information for better implementation in the policy cycle</vt:lpstr>
      <vt:lpstr>Joint efforts with SIIF and WISE  </vt:lpstr>
      <vt:lpstr>Additional data on actual emissions reported in UWWTD dataflow give added value for new water related resource efficiency indicators (WREIs)</vt:lpstr>
      <vt:lpstr>SIIF development – potentials to gain and concerns to overcome with distributed / decentralised systems </vt:lpstr>
      <vt:lpstr>Thank you for your attention</vt:lpstr>
    </vt:vector>
  </TitlesOfParts>
  <Company>European Environment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Agnieszka Romanowicz</dc:creator>
  <cp:lastModifiedBy>env-meeting</cp:lastModifiedBy>
  <cp:revision>95</cp:revision>
  <cp:lastPrinted>2013-10-21T14:41:40Z</cp:lastPrinted>
  <dcterms:created xsi:type="dcterms:W3CDTF">2013-03-17T15:12:21Z</dcterms:created>
  <dcterms:modified xsi:type="dcterms:W3CDTF">2013-10-24T15:13:39Z</dcterms:modified>
</cp:coreProperties>
</file>