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9"/>
  </p:notesMasterIdLst>
  <p:sldIdLst>
    <p:sldId id="256" r:id="rId3"/>
    <p:sldId id="267" r:id="rId4"/>
    <p:sldId id="271" r:id="rId5"/>
    <p:sldId id="272" r:id="rId6"/>
    <p:sldId id="273" r:id="rId7"/>
    <p:sldId id="264" r:id="rId8"/>
  </p:sldIdLst>
  <p:sldSz cx="9144000" cy="6858000" type="screen4x3"/>
  <p:notesSz cx="6858000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038" y="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BE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BE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BE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BE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A403ACE4-B387-408B-9974-BD3B49DDC833}" type="slidenum">
              <a:rPr lang="fr-BE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9162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3883680" y="9378360"/>
            <a:ext cx="2972160" cy="49392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2C75B73E-B1A2-45A8-BD63-11C0C987B807}" type="slidenum">
              <a:rPr lang="fr-BE" sz="1200">
                <a:solidFill>
                  <a:srgbClr val="000000"/>
                </a:solidFill>
                <a:latin typeface="Arial"/>
                <a:ea typeface="+mn-ea"/>
              </a:rPr>
              <a:t>1</a:t>
            </a:fld>
            <a:endParaRPr/>
          </a:p>
        </p:txBody>
      </p:sp>
      <p:sp>
        <p:nvSpPr>
          <p:cNvPr id="103" name="CustomShape 2"/>
          <p:cNvSpPr/>
          <p:nvPr/>
        </p:nvSpPr>
        <p:spPr>
          <a:xfrm>
            <a:off x="1003680" y="750600"/>
            <a:ext cx="4848480" cy="370152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85440" y="4690080"/>
            <a:ext cx="5475240" cy="44330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3883680" y="9378360"/>
            <a:ext cx="2972160" cy="49392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907971AB-1D26-44FB-9012-59E7FCEA2177}" type="slidenum">
              <a:rPr lang="fr-BE" sz="1200">
                <a:solidFill>
                  <a:srgbClr val="000000"/>
                </a:solidFill>
                <a:latin typeface="Arial"/>
                <a:ea typeface="+mn-ea"/>
              </a:rPr>
              <a:t>6</a:t>
            </a:fld>
            <a:endParaRPr/>
          </a:p>
        </p:txBody>
      </p:sp>
      <p:sp>
        <p:nvSpPr>
          <p:cNvPr id="109" name="CustomShape 2"/>
          <p:cNvSpPr/>
          <p:nvPr/>
        </p:nvSpPr>
        <p:spPr>
          <a:xfrm>
            <a:off x="925920" y="740520"/>
            <a:ext cx="5006880" cy="37029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85440" y="4690080"/>
            <a:ext cx="5475240" cy="44330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  <p:pic>
        <p:nvPicPr>
          <p:cNvPr id="41" name="Picture 40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67640" y="3933000"/>
            <a:ext cx="3744000" cy="1872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140000" y="1641600"/>
            <a:ext cx="4536000" cy="9680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67640" y="3933000"/>
            <a:ext cx="3744000" cy="1872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2" name="Picture 81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  <p:pic>
        <p:nvPicPr>
          <p:cNvPr id="83" name="Picture 82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140000" y="1641600"/>
            <a:ext cx="4536000" cy="9680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0" y="1125360"/>
            <a:ext cx="9143640" cy="5732280"/>
          </a:xfrm>
          <a:prstGeom prst="rect">
            <a:avLst/>
          </a:prstGeom>
          <a:solidFill>
            <a:srgbClr val="0F5494"/>
          </a:solidFill>
          <a:ln w="73080">
            <a:solidFill>
              <a:srgbClr val="0F5494"/>
            </a:solidFill>
            <a:miter/>
          </a:ln>
        </p:spPr>
      </p:sp>
      <p:pic>
        <p:nvPicPr>
          <p:cNvPr id="9" name="Picture 6"/>
          <p:cNvPicPr/>
          <p:nvPr/>
        </p:nvPicPr>
        <p:blipFill>
          <a:blip r:embed="rId14"/>
          <a:stretch>
            <a:fillRect/>
          </a:stretch>
        </p:blipFill>
        <p:spPr>
          <a:xfrm>
            <a:off x="3906000" y="309600"/>
            <a:ext cx="1584000" cy="1099800"/>
          </a:xfrm>
          <a:prstGeom prst="rect">
            <a:avLst/>
          </a:prstGeom>
          <a:ln w="9360">
            <a:noFill/>
          </a:ln>
        </p:spPr>
      </p:pic>
      <p:sp>
        <p:nvSpPr>
          <p:cNvPr id="2" name="CustomShape 2"/>
          <p:cNvSpPr/>
          <p:nvPr/>
        </p:nvSpPr>
        <p:spPr>
          <a:xfrm>
            <a:off x="4230000" y="6669360"/>
            <a:ext cx="684000" cy="215640"/>
          </a:xfrm>
          <a:prstGeom prst="rect">
            <a:avLst/>
          </a:prstGeom>
          <a:solidFill>
            <a:srgbClr val="133176"/>
          </a:solidFill>
          <a:ln w="9360">
            <a:solidFill>
              <a:srgbClr val="133176"/>
            </a:solidFill>
            <a:round/>
          </a:ln>
        </p:spPr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4140000" y="1641600"/>
            <a:ext cx="4536000" cy="20880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4800" b="1">
                <a:solidFill>
                  <a:srgbClr val="FFD624"/>
                </a:solidFill>
                <a:latin typeface="Verdana"/>
              </a:rPr>
              <a:t>Click to edit the title text formatTitle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Seventh Outline LevelSubtitle</a:t>
            </a:r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PlaceHolder 6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PlaceHolder 7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52D9D5AF-3B65-4287-BB05-843F410E1057}" type="slidenum">
              <a:rPr lang="fr-BE" sz="1400">
                <a:solidFill>
                  <a:srgbClr val="FFFFFF"/>
                </a:solidFill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0"/>
            <a:ext cx="9143640" cy="988560"/>
          </a:xfrm>
          <a:prstGeom prst="rect">
            <a:avLst/>
          </a:prstGeom>
          <a:solidFill>
            <a:srgbClr val="0F5494"/>
          </a:solidFill>
          <a:ln w="9360">
            <a:solidFill>
              <a:srgbClr val="0F5494"/>
            </a:solidFill>
            <a:round/>
          </a:ln>
        </p:spPr>
      </p:sp>
      <p:pic>
        <p:nvPicPr>
          <p:cNvPr id="43" name="Picture 5"/>
          <p:cNvPicPr/>
          <p:nvPr/>
        </p:nvPicPr>
        <p:blipFill>
          <a:blip r:embed="rId14"/>
          <a:stretch>
            <a:fillRect/>
          </a:stretch>
        </p:blipFill>
        <p:spPr>
          <a:xfrm>
            <a:off x="3920400" y="3600"/>
            <a:ext cx="1510920" cy="1510920"/>
          </a:xfrm>
          <a:prstGeom prst="rect">
            <a:avLst/>
          </a:prstGeom>
          <a:ln w="9360">
            <a:noFill/>
          </a:ln>
        </p:spPr>
      </p:pic>
      <p:sp>
        <p:nvSpPr>
          <p:cNvPr id="44" name="CustomShape 2"/>
          <p:cNvSpPr/>
          <p:nvPr/>
        </p:nvSpPr>
        <p:spPr>
          <a:xfrm>
            <a:off x="4262400" y="6669360"/>
            <a:ext cx="596520" cy="198000"/>
          </a:xfrm>
          <a:prstGeom prst="rect">
            <a:avLst/>
          </a:prstGeom>
          <a:solidFill>
            <a:srgbClr val="133176"/>
          </a:solidFill>
          <a:ln w="9360">
            <a:solidFill>
              <a:srgbClr val="133176"/>
            </a:solidFill>
            <a:round/>
          </a:ln>
        </p:spPr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68360" y="1556280"/>
            <a:ext cx="8229240" cy="9363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3000" b="1">
                <a:solidFill>
                  <a:srgbClr val="0F5494"/>
                </a:solidFill>
                <a:latin typeface="Verdana"/>
              </a:rPr>
              <a:t>Click to edit the title text formatClick to edit Master title style</a:t>
            </a:r>
            <a:endParaRPr/>
          </a:p>
        </p:txBody>
      </p:sp>
      <p:sp>
        <p:nvSpPr>
          <p:cNvPr id="46" name="PlaceHolder 4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" name="PlaceHolder 5"/>
          <p:cNvSpPr>
            <a:spLocks noGrp="1"/>
          </p:cNvSpPr>
          <p:nvPr>
            <p:ph type="ftr"/>
          </p:nvPr>
        </p:nvSpPr>
        <p:spPr>
          <a:xfrm>
            <a:off x="3124080" y="6237360"/>
            <a:ext cx="2895120" cy="483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5545D363-30E6-449A-B47D-1703E9036D9B}" type="slidenum">
              <a:rPr lang="fr-BE" sz="1400">
                <a:solidFill>
                  <a:srgbClr val="000000"/>
                </a:solidFill>
                <a:latin typeface="Arial"/>
              </a:rPr>
              <a:t>‹#›</a:t>
            </a:fld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457200" y="2565000"/>
            <a:ext cx="8229240" cy="363348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"/>
            </a:pPr>
            <a:r>
              <a:rPr lang="en-GB" sz="2000" b="1">
                <a:solidFill>
                  <a:srgbClr val="0F5494"/>
                </a:solidFill>
                <a:latin typeface="Verdana"/>
              </a:rPr>
              <a:t>Second level</a:t>
            </a:r>
            <a:endParaRPr/>
          </a:p>
          <a:p>
            <a:r>
              <a:rPr lang="en-GB" sz="1400">
                <a:solidFill>
                  <a:srgbClr val="0F5494"/>
                </a:solidFill>
                <a:latin typeface="Verdana"/>
              </a:rPr>
              <a:t>Third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2"/>
          <p:cNvSpPr/>
          <p:nvPr/>
        </p:nvSpPr>
        <p:spPr>
          <a:xfrm>
            <a:off x="4143672" y="1412776"/>
            <a:ext cx="4515480" cy="5445224"/>
          </a:xfrm>
          <a:prstGeom prst="rect">
            <a:avLst/>
          </a:prstGeom>
          <a:noFill/>
          <a:ln>
            <a:noFill/>
          </a:ln>
        </p:spPr>
        <p:txBody>
          <a:bodyPr lIns="81720" tIns="40680" rIns="81720" bIns="40680"/>
          <a:lstStyle/>
          <a:p>
            <a:pPr algn="ctr">
              <a:lnSpc>
                <a:spcPct val="78000"/>
              </a:lnSpc>
            </a:pPr>
            <a:endParaRPr dirty="0"/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UWWTD expert group meeting</a:t>
            </a:r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9 </a:t>
            </a:r>
            <a:r>
              <a:rPr lang="fr-BE" sz="2500" b="1" dirty="0" err="1" smtClean="0">
                <a:solidFill>
                  <a:srgbClr val="FFFFFF"/>
                </a:solidFill>
                <a:latin typeface="Calibri"/>
              </a:rPr>
              <a:t>November</a:t>
            </a: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 2015</a:t>
            </a:r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Point 3.1.</a:t>
            </a:r>
          </a:p>
          <a:p>
            <a:pPr algn="ctr">
              <a:lnSpc>
                <a:spcPct val="78000"/>
              </a:lnSpc>
            </a:pPr>
            <a:endParaRPr lang="fr-BE" sz="2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Article </a:t>
            </a: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17 tables</a:t>
            </a:r>
          </a:p>
          <a:p>
            <a:pPr algn="ctr">
              <a:lnSpc>
                <a:spcPct val="78000"/>
              </a:lnSpc>
            </a:pPr>
            <a:endParaRPr lang="fr-BE" sz="2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endParaRPr dirty="0"/>
          </a:p>
          <a:p>
            <a:pPr algn="ctr">
              <a:lnSpc>
                <a:spcPct val="78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European</a:t>
            </a:r>
            <a:r>
              <a:rPr lang="fr-BE" sz="1500" b="1" dirty="0">
                <a:solidFill>
                  <a:srgbClr val="FFFFFF"/>
                </a:solidFill>
                <a:latin typeface="Calibri"/>
              </a:rPr>
              <a:t> Commission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Directorate</a:t>
            </a:r>
            <a:r>
              <a:rPr lang="fr-BE" sz="1500" b="1" dirty="0">
                <a:solidFill>
                  <a:srgbClr val="FFFFFF"/>
                </a:solidFill>
                <a:latin typeface="Calibri"/>
              </a:rPr>
              <a:t> General for the </a:t>
            </a: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Environment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BE" sz="1500" b="1" dirty="0">
                <a:solidFill>
                  <a:srgbClr val="FFFFFF"/>
                </a:solidFill>
                <a:latin typeface="Calibri"/>
              </a:rPr>
              <a:t>unit C.2 - Marine </a:t>
            </a: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Environment</a:t>
            </a:r>
            <a:r>
              <a:rPr lang="fr-BE" sz="1500" b="1" dirty="0">
                <a:solidFill>
                  <a:srgbClr val="FFFFFF"/>
                </a:solidFill>
                <a:latin typeface="Calibri"/>
              </a:rPr>
              <a:t> &amp; Water </a:t>
            </a:r>
            <a:r>
              <a:rPr lang="fr-BE" sz="1500" b="1" dirty="0" err="1" smtClean="0">
                <a:solidFill>
                  <a:srgbClr val="FFFFFF"/>
                </a:solidFill>
                <a:latin typeface="Calibri"/>
              </a:rPr>
              <a:t>Industry</a:t>
            </a:r>
            <a:endParaRPr lang="fr-BE" sz="1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fr-BE" sz="1500" b="1" dirty="0" smtClean="0">
                <a:solidFill>
                  <a:srgbClr val="FFFFFF"/>
                </a:solidFill>
                <a:latin typeface="Calibri"/>
              </a:rPr>
              <a:t>Bruno </a:t>
            </a:r>
            <a:r>
              <a:rPr lang="fr-BE" sz="1500" b="1" dirty="0" err="1" smtClean="0">
                <a:solidFill>
                  <a:srgbClr val="FFFFFF"/>
                </a:solidFill>
                <a:latin typeface="Calibri"/>
              </a:rPr>
              <a:t>Rakedjian</a:t>
            </a:r>
            <a:endParaRPr lang="fr-BE" sz="1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BE" sz="1500" b="1" dirty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BE" sz="1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endParaRPr dirty="0"/>
          </a:p>
        </p:txBody>
      </p:sp>
      <p:pic>
        <p:nvPicPr>
          <p:cNvPr id="9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-108520" y="1628640"/>
            <a:ext cx="3196080" cy="432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79512" y="1268640"/>
            <a:ext cx="8964488" cy="554473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BE" sz="2400" b="1" dirty="0" smtClean="0">
                <a:latin typeface="Verdana"/>
              </a:rPr>
              <a:t>Article 17 </a:t>
            </a:r>
            <a:r>
              <a:rPr lang="fr-BE" sz="2400" b="1" dirty="0" err="1" smtClean="0">
                <a:latin typeface="Verdana"/>
              </a:rPr>
              <a:t>reporting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>
                <a:solidFill>
                  <a:srgbClr val="000000"/>
                </a:solidFill>
                <a:latin typeface="Verdana"/>
              </a:rPr>
              <a:t>Addition of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three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new tables in the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dataset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corresponding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to tables 2a, 2b, 3a, 3b and 4 of the Commission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Implementing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Decision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2014/431/EU du 26 juin 2014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0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Objective 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to harmonise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this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with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the information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provided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under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Article 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15</a:t>
            </a:r>
            <a:endParaRPr lang="fr-BE" sz="20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0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Two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years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endParaRPr lang="fr-BE" sz="20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0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Tables 2a and 3a not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compulsory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be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reported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for MS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that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have a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level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of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compliance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of more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than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97%.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0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Next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30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June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2016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0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Articled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15 and 17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are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linked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but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there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will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be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two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different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044973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79512" y="1268640"/>
            <a:ext cx="8964488" cy="554473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BE" sz="2400" b="1" dirty="0" smtClean="0">
                <a:latin typeface="Verdana"/>
              </a:rPr>
              <a:t>Content of the table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Same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content and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same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order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than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the tables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proposed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in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decision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Change of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compulsory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parameters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:</a:t>
            </a: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Deletion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of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agglomeration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code and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name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in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treatment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plant table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considering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that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this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information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is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available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in the Article 15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especially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in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UwwtpAgglo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table.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Difficulty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to automatise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generation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of one line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when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 UWWTP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is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attached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several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agglomerations</a:t>
            </a: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Addition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of a code in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InvestmentJobs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table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codify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period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covered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0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0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7152785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79512" y="1268640"/>
            <a:ext cx="8964488" cy="554473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BE" sz="2400" b="1" dirty="0" smtClean="0">
                <a:latin typeface="Verdana"/>
              </a:rPr>
              <a:t>Content of the table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New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optional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parameters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were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added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in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three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tables:</a:t>
            </a: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Addition 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of a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possibility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to report information (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optional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) about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works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concerning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agglomerations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and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treatment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plants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that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are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still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compliant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but have to </a:t>
            </a:r>
            <a:r>
              <a:rPr lang="fr-BE" sz="2000" dirty="0" err="1">
                <a:solidFill>
                  <a:srgbClr val="000000"/>
                </a:solidFill>
                <a:latin typeface="Verdana"/>
              </a:rPr>
              <a:t>be</a:t>
            </a:r>
            <a:r>
              <a:rPr lang="fr-BE" sz="20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updated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.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Thus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,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there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is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now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a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possibility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to have  C in the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status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of the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agglomeration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and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treatment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plant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Possibility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give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information about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other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funds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or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loan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than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EU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funds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In the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investment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table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possibility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provide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information about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lenght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of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collecting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systems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,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operational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costs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of the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sanitation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systems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,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costs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of the IAS, </a:t>
            </a:r>
            <a:r>
              <a:rPr lang="fr-BE" sz="2000" dirty="0" err="1" smtClean="0">
                <a:solidFill>
                  <a:srgbClr val="000000"/>
                </a:solidFill>
                <a:latin typeface="Verdana"/>
              </a:rPr>
              <a:t>number</a:t>
            </a:r>
            <a:r>
              <a:rPr lang="fr-BE" sz="2000" dirty="0" smtClean="0">
                <a:solidFill>
                  <a:srgbClr val="000000"/>
                </a:solidFill>
                <a:latin typeface="Verdana"/>
              </a:rPr>
              <a:t> of jobs…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0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0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1145986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-36512" y="1268640"/>
            <a:ext cx="9180512" cy="554473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BE" sz="2400" b="1" dirty="0" err="1" smtClean="0">
                <a:latin typeface="Verdana"/>
              </a:rPr>
              <a:t>Other</a:t>
            </a:r>
            <a:r>
              <a:rPr lang="fr-BE" sz="2400" b="1" dirty="0" smtClean="0">
                <a:latin typeface="Verdana"/>
              </a:rPr>
              <a:t> </a:t>
            </a:r>
            <a:r>
              <a:rPr lang="fr-BE" sz="2400" b="1" dirty="0" err="1" smtClean="0">
                <a:latin typeface="Verdana"/>
              </a:rPr>
              <a:t>comments</a:t>
            </a:r>
            <a:endParaRPr dirty="0"/>
          </a:p>
          <a:p>
            <a:pPr>
              <a:lnSpc>
                <a:spcPct val="100000"/>
              </a:lnSpc>
            </a:pPr>
            <a:endParaRPr lang="fr-BE" sz="28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It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is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not possible to have the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same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code of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agglomeration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in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different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lines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of the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agglomeration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table.  If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you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have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several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collecting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systems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works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in one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agglomeration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it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has to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be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added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in one line and not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separate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lines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.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Same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approach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with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UWWTPs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1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1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In the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InvestmentJob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table,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Investments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include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all the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projects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not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only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those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achieve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compliance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under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UWWTD.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E.g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.,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it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includes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projects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related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to the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quality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objectives of the water bodies,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projects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related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renewal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or extension of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sanitation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systems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,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project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related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agglomerations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less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than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2000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p.e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.,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projects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related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reduction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of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storm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 water </a:t>
            </a:r>
            <a:r>
              <a:rPr lang="fr-BE" sz="2100" dirty="0" err="1" smtClean="0">
                <a:solidFill>
                  <a:srgbClr val="000000"/>
                </a:solidFill>
                <a:latin typeface="Verdana"/>
              </a:rPr>
              <a:t>overflows</a:t>
            </a:r>
            <a:r>
              <a:rPr lang="fr-BE" sz="2100" dirty="0" smtClean="0">
                <a:solidFill>
                  <a:srgbClr val="000000"/>
                </a:solidFill>
                <a:latin typeface="Verdana"/>
              </a:rPr>
              <a:t>,… </a:t>
            </a:r>
          </a:p>
          <a:p>
            <a:endParaRPr lang="fr-BE" sz="21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1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fr-BE" sz="21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fr-BE" sz="21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100" dirty="0" smtClean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262856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342720" y="5661360"/>
            <a:ext cx="8197560" cy="977400"/>
          </a:xfrm>
          <a:prstGeom prst="rect">
            <a:avLst/>
          </a:prstGeom>
        </p:spPr>
        <p:txBody>
          <a:bodyPr lIns="81720" tIns="42480" rIns="81720" bIns="42480"/>
          <a:lstStyle/>
          <a:p>
            <a:pPr algn="ctr">
              <a:lnSpc>
                <a:spcPct val="100000"/>
              </a:lnSpc>
              <a:buFont typeface="StarSymbol"/>
              <a:buChar char=""/>
            </a:pPr>
            <a:r>
              <a:rPr lang="en-GB" sz="2500" i="1">
                <a:solidFill>
                  <a:srgbClr val="0F5494"/>
                </a:solidFill>
                <a:latin typeface="Verdana"/>
              </a:rPr>
              <a:t>Thank you for your attention.</a:t>
            </a:r>
            <a:endParaRPr/>
          </a:p>
        </p:txBody>
      </p:sp>
      <p:sp>
        <p:nvSpPr>
          <p:cNvPr id="100" name="CustomShape 2"/>
          <p:cNvSpPr/>
          <p:nvPr/>
        </p:nvSpPr>
        <p:spPr>
          <a:xfrm>
            <a:off x="532800" y="152640"/>
            <a:ext cx="8229240" cy="679320"/>
          </a:xfrm>
          <a:prstGeom prst="rect">
            <a:avLst/>
          </a:prstGeom>
          <a:noFill/>
          <a:ln>
            <a:noFill/>
          </a:ln>
        </p:spPr>
        <p:txBody>
          <a:bodyPr lIns="81720" tIns="42480" rIns="81720" bIns="4248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0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131840" y="1484640"/>
            <a:ext cx="2808456" cy="3148204"/>
          </a:xfrm>
          <a:prstGeom prst="rect">
            <a:avLst/>
          </a:prstGeom>
          <a:ln>
            <a:noFill/>
          </a:ln>
        </p:spPr>
      </p:pic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342720" y="5517232"/>
            <a:ext cx="8197920" cy="97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639" tIns="42452" rIns="81639" bIns="42452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58775" indent="0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r>
              <a:rPr lang="en-GB" sz="4100" dirty="0" smtClean="0">
                <a:solidFill>
                  <a:srgbClr val="FFC000"/>
                </a:solidFill>
              </a:rPr>
              <a:t>Thank you for your attention</a:t>
            </a:r>
          </a:p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endParaRPr lang="en-GB" sz="2500" dirty="0" smtClean="0"/>
          </a:p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r>
              <a:rPr lang="fr-BE" sz="2500" dirty="0" smtClean="0">
                <a:solidFill>
                  <a:srgbClr val="FFC000"/>
                </a:solidFill>
              </a:rPr>
              <a:t>bruno.rakedjian@ec.europa.eu</a:t>
            </a:r>
            <a:endParaRPr lang="en-GB" sz="25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431</Words>
  <Application>Microsoft Office PowerPoint</Application>
  <PresentationFormat>On-screen Show (4:3)</PresentationFormat>
  <Paragraphs>68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RAKEDJIAN Bruno (ENV)</dc:creator>
  <cp:lastModifiedBy>RAKEDJIAN Bruno (ENV)</cp:lastModifiedBy>
  <cp:revision>30</cp:revision>
  <dcterms:modified xsi:type="dcterms:W3CDTF">2015-11-06T14:40:10Z</dcterms:modified>
</cp:coreProperties>
</file>