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 id="2147483752" r:id="rId2"/>
  </p:sldMasterIdLst>
  <p:notesMasterIdLst>
    <p:notesMasterId r:id="rId48"/>
  </p:notesMasterIdLst>
  <p:handoutMasterIdLst>
    <p:handoutMasterId r:id="rId49"/>
  </p:handoutMasterIdLst>
  <p:sldIdLst>
    <p:sldId id="263" r:id="rId3"/>
    <p:sldId id="309" r:id="rId4"/>
    <p:sldId id="327" r:id="rId5"/>
    <p:sldId id="369" r:id="rId6"/>
    <p:sldId id="367" r:id="rId7"/>
    <p:sldId id="329" r:id="rId8"/>
    <p:sldId id="344" r:id="rId9"/>
    <p:sldId id="368" r:id="rId10"/>
    <p:sldId id="332" r:id="rId11"/>
    <p:sldId id="333" r:id="rId12"/>
    <p:sldId id="334" r:id="rId13"/>
    <p:sldId id="335" r:id="rId14"/>
    <p:sldId id="336" r:id="rId15"/>
    <p:sldId id="337" r:id="rId16"/>
    <p:sldId id="339" r:id="rId17"/>
    <p:sldId id="338" r:id="rId18"/>
    <p:sldId id="341" r:id="rId19"/>
    <p:sldId id="340" r:id="rId20"/>
    <p:sldId id="345" r:id="rId21"/>
    <p:sldId id="346" r:id="rId22"/>
    <p:sldId id="342" r:id="rId23"/>
    <p:sldId id="347" r:id="rId24"/>
    <p:sldId id="348" r:id="rId25"/>
    <p:sldId id="349" r:id="rId26"/>
    <p:sldId id="350" r:id="rId27"/>
    <p:sldId id="354" r:id="rId28"/>
    <p:sldId id="351" r:id="rId29"/>
    <p:sldId id="353" r:id="rId30"/>
    <p:sldId id="355" r:id="rId31"/>
    <p:sldId id="343" r:id="rId32"/>
    <p:sldId id="356" r:id="rId33"/>
    <p:sldId id="360" r:id="rId34"/>
    <p:sldId id="352" r:id="rId35"/>
    <p:sldId id="357" r:id="rId36"/>
    <p:sldId id="361" r:id="rId37"/>
    <p:sldId id="358" r:id="rId38"/>
    <p:sldId id="362" r:id="rId39"/>
    <p:sldId id="363" r:id="rId40"/>
    <p:sldId id="364" r:id="rId41"/>
    <p:sldId id="366" r:id="rId42"/>
    <p:sldId id="370" r:id="rId43"/>
    <p:sldId id="365" r:id="rId44"/>
    <p:sldId id="371" r:id="rId45"/>
    <p:sldId id="330" r:id="rId46"/>
    <p:sldId id="277" r:id="rId47"/>
  </p:sldIdLst>
  <p:sldSz cx="9144000" cy="6858000" type="screen4x3"/>
  <p:notesSz cx="6858000" cy="987425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DEFF"/>
    <a:srgbClr val="0F5494"/>
    <a:srgbClr val="FFD624"/>
    <a:srgbClr val="3166CF"/>
    <a:srgbClr val="3E6FD2"/>
    <a:srgbClr val="2D5EC1"/>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5" d="100"/>
          <a:sy n="125" d="100"/>
        </p:scale>
        <p:origin x="-72" y="63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2" d="100"/>
          <a:sy n="62" d="100"/>
        </p:scale>
        <p:origin x="-2850" y="-78"/>
      </p:cViewPr>
      <p:guideLst>
        <p:guide orient="horz" pos="311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3" y="1"/>
            <a:ext cx="2972547" cy="494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83855" y="1"/>
            <a:ext cx="2972547" cy="494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3" y="9378408"/>
            <a:ext cx="2972547"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83855" y="9378408"/>
            <a:ext cx="2972547"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dirty="0"/>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3" y="1"/>
            <a:ext cx="2972547" cy="494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83855" y="1"/>
            <a:ext cx="2972547" cy="494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8196" name="Rectangle 4"/>
          <p:cNvSpPr>
            <a:spLocks noGrp="1" noRot="1" noChangeAspect="1" noChangeArrowheads="1" noTextEdit="1"/>
          </p:cNvSpPr>
          <p:nvPr>
            <p:ph type="sldImg" idx="2"/>
          </p:nvPr>
        </p:nvSpPr>
        <p:spPr bwMode="auto">
          <a:xfrm>
            <a:off x="962025" y="741363"/>
            <a:ext cx="4937125" cy="370205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483" y="4689994"/>
            <a:ext cx="5487041" cy="44436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3" y="9378408"/>
            <a:ext cx="2972547"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83855" y="9378408"/>
            <a:ext cx="2972547"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dirty="0"/>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5621735A-DD0B-47AF-A5E1-2FC21653F342}" type="slidenum">
              <a:rPr lang="en-GB"/>
              <a:pPr/>
              <a:t>1</a:t>
            </a:fld>
            <a:endParaRPr lang="en-GB" dirty="0"/>
          </a:p>
        </p:txBody>
      </p:sp>
      <p:sp>
        <p:nvSpPr>
          <p:cNvPr id="24577" name="Text Box 1"/>
          <p:cNvSpPr txBox="1">
            <a:spLocks noChangeArrowheads="1"/>
          </p:cNvSpPr>
          <p:nvPr/>
        </p:nvSpPr>
        <p:spPr bwMode="auto">
          <a:xfrm>
            <a:off x="1003786" y="750651"/>
            <a:ext cx="4848988" cy="3701927"/>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2457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11</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12</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13</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14</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15</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16</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17</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18</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19</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20</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21</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22</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23</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24</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25</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26</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27</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28</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29</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30</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31</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32</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33</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34</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35</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36</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37</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38</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39</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40</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5</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41</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42</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43</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44</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5220CF1A-35AB-4736-9090-18C605B00D75}" type="slidenum">
              <a:rPr lang="en-GB"/>
              <a:pPr/>
              <a:t>45</a:t>
            </a:fld>
            <a:endParaRPr lang="en-GB" dirty="0"/>
          </a:p>
        </p:txBody>
      </p:sp>
      <p:sp>
        <p:nvSpPr>
          <p:cNvPr id="45057" name="Text Box 1"/>
          <p:cNvSpPr txBox="1">
            <a:spLocks noChangeArrowheads="1"/>
          </p:cNvSpPr>
          <p:nvPr/>
        </p:nvSpPr>
        <p:spPr bwMode="auto">
          <a:xfrm>
            <a:off x="926019" y="740387"/>
            <a:ext cx="5007406" cy="3703394"/>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4505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6</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7</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8</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9</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p:nvPr>
        </p:nvSpPr>
        <p:spPr>
          <a:ln/>
        </p:spPr>
        <p:txBody>
          <a:bodyPr/>
          <a:lstStyle/>
          <a:p>
            <a:fld id="{894C4DD1-7C65-47B0-8439-F90E8B66DFD6}" type="slidenum">
              <a:rPr lang="en-GB"/>
              <a:pPr/>
              <a:t>10</a:t>
            </a:fld>
            <a:endParaRPr lang="en-GB" dirty="0"/>
          </a:p>
        </p:txBody>
      </p:sp>
      <p:sp>
        <p:nvSpPr>
          <p:cNvPr id="34817" name="Text Box 1"/>
          <p:cNvSpPr txBox="1">
            <a:spLocks noChangeArrowheads="1"/>
          </p:cNvSpPr>
          <p:nvPr/>
        </p:nvSpPr>
        <p:spPr bwMode="auto">
          <a:xfrm>
            <a:off x="1003788" y="750651"/>
            <a:ext cx="4846109" cy="3700461"/>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3786" tIns="41893" rIns="83786" bIns="41893" anchor="ctr"/>
          <a:lstStyle/>
          <a:p>
            <a:endParaRPr lang="en-GB" dirty="0"/>
          </a:p>
        </p:txBody>
      </p:sp>
      <p:sp>
        <p:nvSpPr>
          <p:cNvPr id="34818" name="Rectangle 2"/>
          <p:cNvSpPr txBox="1">
            <a:spLocks noGrp="1" noChangeArrowheads="1"/>
          </p:cNvSpPr>
          <p:nvPr>
            <p:ph type="body"/>
          </p:nvPr>
        </p:nvSpPr>
        <p:spPr bwMode="auto">
          <a:xfrm>
            <a:off x="685516" y="4690087"/>
            <a:ext cx="5475455" cy="44335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AT"/>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hasCustomPrompt="1"/>
          </p:nvPr>
        </p:nvSpPr>
        <p:spPr>
          <a:xfrm>
            <a:off x="4139952" y="1641600"/>
            <a:ext cx="4536504" cy="2088232"/>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720639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44268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45631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68168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54983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052380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6990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4781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pPr>
                <a:defRPr/>
              </a:pPr>
              <a:t>‹#›</a:t>
            </a:fld>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08780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07454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43371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8834" name="Rectangle 2"/>
          <p:cNvSpPr>
            <a:spLocks noChangeArrowheads="1"/>
          </p:cNvSpPr>
          <p:nvPr userDrawn="1"/>
        </p:nvSpPr>
        <p:spPr bwMode="auto">
          <a:xfrm>
            <a:off x="0" y="0"/>
            <a:ext cx="647700" cy="6859588"/>
          </a:xfrm>
          <a:prstGeom prst="rect">
            <a:avLst/>
          </a:prstGeom>
          <a:solidFill>
            <a:srgbClr val="0168B5"/>
          </a:solidFill>
          <a:ln>
            <a:noFill/>
          </a:ln>
          <a:effectLst/>
          <a:extLst>
            <a:ext uri="{91240B29-F687-4F45-9708-019B960494DF}">
              <a14:hiddenLine xmlns:a14="http://schemas.microsoft.com/office/drawing/2010/main" w="25400" algn="ctr">
                <a:solidFill>
                  <a:schemeClr val="tx1"/>
                </a:solidFill>
                <a:miter lim="800000"/>
                <a:headEnd type="none" w="lg" len="lg"/>
                <a:tailEnd type="none" w="sm" len="sm"/>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lIns="90000" tIns="46800" rIns="90000" bIns="46800" anchor="ctr"/>
          <a:lstStyle/>
          <a:p>
            <a:pPr eaLnBrk="0" hangingPunct="0"/>
            <a:endParaRPr kumimoji="1" lang="en-GB" sz="2400" b="0" dirty="0">
              <a:solidFill>
                <a:srgbClr val="000000"/>
              </a:solidFill>
              <a:latin typeface="Times New Roman" pitchFamily="18" charset="0"/>
            </a:endParaRPr>
          </a:p>
        </p:txBody>
      </p:sp>
      <p:sp>
        <p:nvSpPr>
          <p:cNvPr id="248835" name="Text Box 3"/>
          <p:cNvSpPr txBox="1">
            <a:spLocks noChangeArrowheads="1"/>
          </p:cNvSpPr>
          <p:nvPr userDrawn="1"/>
        </p:nvSpPr>
        <p:spPr bwMode="auto">
          <a:xfrm rot="16200000">
            <a:off x="-2935287" y="3038475"/>
            <a:ext cx="6351588" cy="27463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200">
                <a:solidFill>
                  <a:srgbClr val="CCCCFF"/>
                </a:solidFill>
                <a:latin typeface="Arial" charset="0"/>
              </a:rPr>
              <a:t>PIA - Prüfinstitut für Abwassertechnik GmbH</a:t>
            </a:r>
          </a:p>
        </p:txBody>
      </p:sp>
      <p:sp>
        <p:nvSpPr>
          <p:cNvPr id="248836" name="Rectangle 4"/>
          <p:cNvSpPr>
            <a:spLocks noChangeArrowheads="1"/>
          </p:cNvSpPr>
          <p:nvPr userDrawn="1"/>
        </p:nvSpPr>
        <p:spPr bwMode="auto">
          <a:xfrm>
            <a:off x="103188" y="6356350"/>
            <a:ext cx="9040812" cy="503238"/>
          </a:xfrm>
          <a:prstGeom prst="rect">
            <a:avLst/>
          </a:prstGeom>
          <a:solidFill>
            <a:srgbClr val="8AAAD9"/>
          </a:solidFill>
          <a:ln>
            <a:noFill/>
          </a:ln>
          <a:effectLst/>
          <a:extLst>
            <a:ext uri="{91240B29-F687-4F45-9708-019B960494DF}">
              <a14:hiddenLine xmlns:a14="http://schemas.microsoft.com/office/drawing/2010/main" w="25400" algn="ctr">
                <a:solidFill>
                  <a:schemeClr val="tx1"/>
                </a:solidFill>
                <a:miter lim="800000"/>
                <a:headEnd type="none" w="lg" len="lg"/>
                <a:tailEnd type="none" w="sm" len="sm"/>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lIns="90000" tIns="46800" rIns="90000" bIns="46800" anchor="ctr"/>
          <a:lstStyle/>
          <a:p>
            <a:pPr eaLnBrk="0" hangingPunct="0"/>
            <a:endParaRPr kumimoji="1" lang="en-GB" sz="2400" b="0" dirty="0">
              <a:solidFill>
                <a:srgbClr val="000000"/>
              </a:solidFill>
              <a:latin typeface="Times New Roman" pitchFamily="18" charset="0"/>
            </a:endParaRPr>
          </a:p>
        </p:txBody>
      </p:sp>
      <p:sp>
        <p:nvSpPr>
          <p:cNvPr id="248839" name="Rectangle 7"/>
          <p:cNvSpPr>
            <a:spLocks noChangeArrowheads="1"/>
          </p:cNvSpPr>
          <p:nvPr userDrawn="1"/>
        </p:nvSpPr>
        <p:spPr bwMode="auto">
          <a:xfrm>
            <a:off x="0" y="6354763"/>
            <a:ext cx="647700" cy="503237"/>
          </a:xfrm>
          <a:prstGeom prst="rect">
            <a:avLst/>
          </a:prstGeom>
          <a:solidFill>
            <a:schemeClr val="bg1"/>
          </a:solidFill>
          <a:ln>
            <a:noFill/>
          </a:ln>
          <a:effectLst/>
          <a:extLst>
            <a:ext uri="{91240B29-F687-4F45-9708-019B960494DF}">
              <a14:hiddenLine xmlns:a14="http://schemas.microsoft.com/office/drawing/2010/main" w="25400" algn="ctr">
                <a:solidFill>
                  <a:schemeClr val="tx1"/>
                </a:solidFill>
                <a:miter lim="800000"/>
                <a:headEnd type="none" w="lg" len="lg"/>
                <a:tailEnd type="none" w="sm" len="sm"/>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lIns="90000" tIns="46800" rIns="90000" bIns="46800" anchor="ctr"/>
          <a:lstStyle/>
          <a:p>
            <a:pPr eaLnBrk="0" hangingPunct="0"/>
            <a:endParaRPr kumimoji="1" lang="en-GB" sz="2400" b="0" dirty="0">
              <a:solidFill>
                <a:srgbClr val="000000"/>
              </a:solidFill>
              <a:latin typeface="Times New Roman" pitchFamily="18" charset="0"/>
            </a:endParaRPr>
          </a:p>
        </p:txBody>
      </p:sp>
      <p:sp>
        <p:nvSpPr>
          <p:cNvPr id="248840" name="WordArt 8"/>
          <p:cNvSpPr>
            <a:spLocks noChangeAspect="1" noChangeArrowheads="1" noChangeShapeType="1"/>
          </p:cNvSpPr>
          <p:nvPr userDrawn="1"/>
        </p:nvSpPr>
        <p:spPr bwMode="auto">
          <a:xfrm>
            <a:off x="166688" y="6462713"/>
            <a:ext cx="315912" cy="287337"/>
          </a:xfrm>
          <a:prstGeom prst="rect">
            <a:avLst/>
          </a:prstGeom>
          <a:extLst>
            <a:ext uri="{91240B29-F687-4F45-9708-019B960494DF}">
              <a14:hiddenLine xmlns:a14="http://schemas.microsoft.com/office/drawing/2010/main" w="9525">
                <a:solidFill>
                  <a:srgbClr val="0000FF"/>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eaLnBrk="0" hangingPunct="0"/>
            <a:r>
              <a:rPr kumimoji="1" lang="en-GB" sz="4400" b="0" kern="10" spc="-220" dirty="0">
                <a:solidFill>
                  <a:srgbClr val="0168B5"/>
                </a:solidFill>
                <a:latin typeface="Arial Black"/>
              </a:rPr>
              <a:t>PIA</a:t>
            </a:r>
          </a:p>
        </p:txBody>
      </p:sp>
      <p:sp>
        <p:nvSpPr>
          <p:cNvPr id="248841" name="Rectangle 9"/>
          <p:cNvSpPr>
            <a:spLocks noChangeArrowheads="1"/>
          </p:cNvSpPr>
          <p:nvPr userDrawn="1"/>
        </p:nvSpPr>
        <p:spPr bwMode="auto">
          <a:xfrm>
            <a:off x="647700" y="476250"/>
            <a:ext cx="8459788" cy="96838"/>
          </a:xfrm>
          <a:prstGeom prst="rect">
            <a:avLst/>
          </a:prstGeom>
          <a:gradFill rotWithShape="1">
            <a:gsLst>
              <a:gs pos="0">
                <a:srgbClr val="FFFFFF"/>
              </a:gs>
              <a:gs pos="100000">
                <a:srgbClr val="005CA2"/>
              </a:gs>
            </a:gsLst>
            <a:lin ang="0" scaled="1"/>
          </a:gradFill>
          <a:ln>
            <a:noFill/>
          </a:ln>
          <a:effectLst/>
          <a:extLst>
            <a:ext uri="{91240B29-F687-4F45-9708-019B960494DF}">
              <a14:hiddenLine xmlns:a14="http://schemas.microsoft.com/office/drawing/2010/main" w="25400" algn="ctr">
                <a:solidFill>
                  <a:schemeClr val="tx1"/>
                </a:solidFill>
                <a:miter lim="800000"/>
                <a:headEnd type="none" w="lg" len="lg"/>
                <a:tailEnd type="none" w="sm" len="sm"/>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lIns="90000" tIns="46800" rIns="90000" bIns="46800" anchor="ctr"/>
          <a:lstStyle/>
          <a:p>
            <a:pPr eaLnBrk="0" hangingPunct="0"/>
            <a:endParaRPr kumimoji="1" lang="en-GB" sz="2400" b="0" dirty="0">
              <a:solidFill>
                <a:srgbClr val="000000"/>
              </a:solidFill>
              <a:latin typeface="Times New Roman" pitchFamily="18" charset="0"/>
            </a:endParaRPr>
          </a:p>
        </p:txBody>
      </p:sp>
    </p:spTree>
    <p:extLst>
      <p:ext uri="{BB962C8B-B14F-4D97-AF65-F5344CB8AC3E}">
        <p14:creationId xmlns:p14="http://schemas.microsoft.com/office/powerpoint/2010/main" val="613240335"/>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iming>
    <p:tnLst>
      <p:par>
        <p:cTn id="1" dur="indefinite" restart="never" nodeType="tmRoot"/>
      </p:par>
    </p:tnLst>
  </p:timing>
  <p:txStyles>
    <p:titleStyle>
      <a:lvl1pPr algn="l" rtl="0" fontAlgn="base">
        <a:spcBef>
          <a:spcPct val="0"/>
        </a:spcBef>
        <a:spcAft>
          <a:spcPct val="0"/>
        </a:spcAft>
        <a:defRPr sz="2800" b="1">
          <a:solidFill>
            <a:schemeClr val="tx2"/>
          </a:solidFill>
          <a:latin typeface="+mj-lt"/>
          <a:ea typeface="+mj-ea"/>
          <a:cs typeface="+mj-cs"/>
        </a:defRPr>
      </a:lvl1pPr>
      <a:lvl2pPr algn="l" rtl="0" fontAlgn="base">
        <a:spcBef>
          <a:spcPct val="0"/>
        </a:spcBef>
        <a:spcAft>
          <a:spcPct val="0"/>
        </a:spcAft>
        <a:defRPr sz="2800" b="1">
          <a:solidFill>
            <a:schemeClr val="tx2"/>
          </a:solidFill>
          <a:latin typeface="Arial" charset="0"/>
        </a:defRPr>
      </a:lvl2pPr>
      <a:lvl3pPr algn="l" rtl="0" fontAlgn="base">
        <a:spcBef>
          <a:spcPct val="0"/>
        </a:spcBef>
        <a:spcAft>
          <a:spcPct val="0"/>
        </a:spcAft>
        <a:defRPr sz="2800" b="1">
          <a:solidFill>
            <a:schemeClr val="tx2"/>
          </a:solidFill>
          <a:latin typeface="Arial" charset="0"/>
        </a:defRPr>
      </a:lvl3pPr>
      <a:lvl4pPr algn="l" rtl="0" fontAlgn="base">
        <a:spcBef>
          <a:spcPct val="0"/>
        </a:spcBef>
        <a:spcAft>
          <a:spcPct val="0"/>
        </a:spcAft>
        <a:defRPr sz="2800" b="1">
          <a:solidFill>
            <a:schemeClr val="tx2"/>
          </a:solidFill>
          <a:latin typeface="Arial" charset="0"/>
        </a:defRPr>
      </a:lvl4pPr>
      <a:lvl5pPr algn="l" rtl="0" fontAlgn="base">
        <a:spcBef>
          <a:spcPct val="0"/>
        </a:spcBef>
        <a:spcAft>
          <a:spcPct val="0"/>
        </a:spcAft>
        <a:defRPr sz="2800" b="1">
          <a:solidFill>
            <a:schemeClr val="tx2"/>
          </a:solidFill>
          <a:latin typeface="Arial" charset="0"/>
        </a:defRPr>
      </a:lvl5pPr>
      <a:lvl6pPr marL="457200" algn="l" rtl="0" fontAlgn="base">
        <a:spcBef>
          <a:spcPct val="0"/>
        </a:spcBef>
        <a:spcAft>
          <a:spcPct val="0"/>
        </a:spcAft>
        <a:defRPr sz="2800" b="1">
          <a:solidFill>
            <a:schemeClr val="tx2"/>
          </a:solidFill>
          <a:latin typeface="Arial" charset="0"/>
        </a:defRPr>
      </a:lvl6pPr>
      <a:lvl7pPr marL="914400" algn="l" rtl="0" fontAlgn="base">
        <a:spcBef>
          <a:spcPct val="0"/>
        </a:spcBef>
        <a:spcAft>
          <a:spcPct val="0"/>
        </a:spcAft>
        <a:defRPr sz="2800" b="1">
          <a:solidFill>
            <a:schemeClr val="tx2"/>
          </a:solidFill>
          <a:latin typeface="Arial" charset="0"/>
        </a:defRPr>
      </a:lvl7pPr>
      <a:lvl8pPr marL="1371600" algn="l" rtl="0" fontAlgn="base">
        <a:spcBef>
          <a:spcPct val="0"/>
        </a:spcBef>
        <a:spcAft>
          <a:spcPct val="0"/>
        </a:spcAft>
        <a:defRPr sz="2800" b="1">
          <a:solidFill>
            <a:schemeClr val="tx2"/>
          </a:solidFill>
          <a:latin typeface="Arial" charset="0"/>
        </a:defRPr>
      </a:lvl8pPr>
      <a:lvl9pPr marL="1828800" algn="l" rtl="0" fontAlgn="base">
        <a:spcBef>
          <a:spcPct val="0"/>
        </a:spcBef>
        <a:spcAft>
          <a:spcPct val="0"/>
        </a:spcAft>
        <a:defRPr sz="2800" b="1">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3956400" y="1425750"/>
            <a:ext cx="4701600" cy="1068592"/>
          </a:xfrm>
          <a:ln/>
        </p:spPr>
        <p:txBody>
          <a:bodyPr/>
          <a:lstStyle/>
          <a:p>
            <a:pPr algn="ctr">
              <a:lnSpc>
                <a:spcPct val="98000"/>
              </a:lnSpc>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fr-BE" sz="2500" b="0" dirty="0" smtClean="0">
                <a:solidFill>
                  <a:srgbClr val="FFFF00"/>
                </a:solidFill>
              </a:rPr>
              <a:t>UWWTD SIIF 2</a:t>
            </a:r>
            <a:r>
              <a:rPr lang="fr-BE" sz="2500" b="0" baseline="30000" dirty="0" smtClean="0">
                <a:solidFill>
                  <a:srgbClr val="FFFF00"/>
                </a:solidFill>
              </a:rPr>
              <a:t>nd</a:t>
            </a:r>
            <a:r>
              <a:rPr lang="fr-BE" sz="2500" b="0" dirty="0" smtClean="0">
                <a:solidFill>
                  <a:srgbClr val="FFFF00"/>
                </a:solidFill>
              </a:rPr>
              <a:t> Workshop</a:t>
            </a:r>
            <a:br>
              <a:rPr lang="fr-BE" sz="2500" b="0" dirty="0" smtClean="0">
                <a:solidFill>
                  <a:srgbClr val="FFFF00"/>
                </a:solidFill>
              </a:rPr>
            </a:br>
            <a:r>
              <a:rPr lang="fr-BE" sz="2500" b="0" dirty="0" smtClean="0">
                <a:solidFill>
                  <a:srgbClr val="FFFF00"/>
                </a:solidFill>
              </a:rPr>
              <a:t>24 </a:t>
            </a:r>
            <a:r>
              <a:rPr lang="fr-BE" sz="2500" b="0" dirty="0" err="1" smtClean="0">
                <a:solidFill>
                  <a:srgbClr val="FFFF00"/>
                </a:solidFill>
              </a:rPr>
              <a:t>October</a:t>
            </a:r>
            <a:r>
              <a:rPr lang="fr-BE" sz="2500" b="0" dirty="0" smtClean="0">
                <a:solidFill>
                  <a:srgbClr val="FFFF00"/>
                </a:solidFill>
              </a:rPr>
              <a:t> 2013</a:t>
            </a:r>
            <a:endParaRPr lang="en-GB" sz="2500" b="0" dirty="0">
              <a:solidFill>
                <a:srgbClr val="FFFF00"/>
              </a:solidFill>
            </a:endParaRPr>
          </a:p>
        </p:txBody>
      </p:sp>
      <p:sp>
        <p:nvSpPr>
          <p:cNvPr id="3074" name="Text Box 2"/>
          <p:cNvSpPr txBox="1">
            <a:spLocks noChangeArrowheads="1"/>
          </p:cNvSpPr>
          <p:nvPr/>
        </p:nvSpPr>
        <p:spPr bwMode="auto">
          <a:xfrm>
            <a:off x="4139952" y="2780928"/>
            <a:ext cx="4515840" cy="37559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a:solidFill>
                  <a:srgbClr val="000000"/>
                </a:solidFill>
                <a:latin typeface="DejaVu Sans" charset="0"/>
              </a:defRPr>
            </a:lvl9pPr>
          </a:lstStyle>
          <a:p>
            <a:pPr algn="ctr" hangingPunct="1">
              <a:lnSpc>
                <a:spcPct val="78000"/>
              </a:lnSpc>
              <a:buFont typeface="Calibri" pitchFamily="34" charset="0"/>
              <a:buNone/>
            </a:pPr>
            <a:endParaRPr lang="en-GB" sz="2500" dirty="0">
              <a:solidFill>
                <a:schemeClr val="bg1"/>
              </a:solidFill>
              <a:latin typeface="Calibri" pitchFamily="34" charset="0"/>
            </a:endParaRPr>
          </a:p>
          <a:p>
            <a:pPr algn="ctr" hangingPunct="1">
              <a:lnSpc>
                <a:spcPct val="78000"/>
              </a:lnSpc>
              <a:buFont typeface="Calibri" pitchFamily="34" charset="0"/>
              <a:buNone/>
            </a:pPr>
            <a:r>
              <a:rPr lang="en-GB" sz="2500" dirty="0" smtClean="0">
                <a:solidFill>
                  <a:schemeClr val="bg1"/>
                </a:solidFill>
                <a:latin typeface="Calibri" pitchFamily="34" charset="0"/>
              </a:rPr>
              <a:t>Structured Implementation and Information Frameworks</a:t>
            </a:r>
          </a:p>
          <a:p>
            <a:pPr algn="ctr" hangingPunct="1">
              <a:lnSpc>
                <a:spcPct val="78000"/>
              </a:lnSpc>
              <a:buFont typeface="Calibri" pitchFamily="34" charset="0"/>
              <a:buNone/>
            </a:pPr>
            <a:r>
              <a:rPr lang="fr-BE" sz="2500" dirty="0" err="1" smtClean="0">
                <a:solidFill>
                  <a:schemeClr val="bg1"/>
                </a:solidFill>
                <a:latin typeface="Calibri" pitchFamily="34" charset="0"/>
              </a:rPr>
              <a:t>Thematic</a:t>
            </a:r>
            <a:r>
              <a:rPr lang="fr-BE" sz="2500" dirty="0" smtClean="0">
                <a:solidFill>
                  <a:schemeClr val="bg1"/>
                </a:solidFill>
                <a:latin typeface="Calibri" pitchFamily="34" charset="0"/>
              </a:rPr>
              <a:t> aspects</a:t>
            </a:r>
          </a:p>
          <a:p>
            <a:pPr algn="ctr" hangingPunct="1">
              <a:lnSpc>
                <a:spcPct val="78000"/>
              </a:lnSpc>
              <a:buFont typeface="Calibri" pitchFamily="34" charset="0"/>
              <a:buNone/>
            </a:pPr>
            <a:r>
              <a:rPr lang="fr-BE" sz="2500" dirty="0" err="1" smtClean="0">
                <a:solidFill>
                  <a:schemeClr val="bg1"/>
                </a:solidFill>
                <a:latin typeface="Calibri" pitchFamily="34" charset="0"/>
              </a:rPr>
              <a:t>Proposal</a:t>
            </a:r>
            <a:endParaRPr lang="en-GB" sz="2500" dirty="0">
              <a:solidFill>
                <a:schemeClr val="bg1"/>
              </a:solidFill>
              <a:latin typeface="Calibri" pitchFamily="34" charset="0"/>
            </a:endParaRPr>
          </a:p>
          <a:p>
            <a:pPr algn="ctr" hangingPunct="1">
              <a:lnSpc>
                <a:spcPct val="78000"/>
              </a:lnSpc>
              <a:buFont typeface="Calibri" pitchFamily="34" charset="0"/>
              <a:buNone/>
            </a:pPr>
            <a:endParaRPr lang="de-DE" sz="2400" dirty="0">
              <a:solidFill>
                <a:schemeClr val="bg1"/>
              </a:solidFill>
              <a:latin typeface="Calibri" pitchFamily="34" charset="0"/>
            </a:endParaRPr>
          </a:p>
          <a:p>
            <a:pPr algn="ctr" hangingPunct="1">
              <a:lnSpc>
                <a:spcPct val="78000"/>
              </a:lnSpc>
              <a:buFont typeface="Calibri" pitchFamily="34" charset="0"/>
              <a:buNone/>
            </a:pPr>
            <a:endParaRPr lang="en-GB" sz="2400" dirty="0">
              <a:solidFill>
                <a:schemeClr val="bg1"/>
              </a:solidFill>
              <a:latin typeface="Calibri" pitchFamily="34" charset="0"/>
            </a:endParaRPr>
          </a:p>
          <a:p>
            <a:pPr algn="ctr"/>
            <a:r>
              <a:rPr lang="fr-FR" sz="1500" dirty="0" smtClean="0">
                <a:solidFill>
                  <a:schemeClr val="bg1"/>
                </a:solidFill>
                <a:latin typeface="Calibri" pitchFamily="34" charset="0"/>
              </a:rPr>
              <a:t>European </a:t>
            </a:r>
            <a:r>
              <a:rPr lang="fr-FR" sz="1500" dirty="0">
                <a:solidFill>
                  <a:schemeClr val="bg1"/>
                </a:solidFill>
                <a:latin typeface="Calibri" pitchFamily="34" charset="0"/>
              </a:rPr>
              <a:t>Commission</a:t>
            </a:r>
          </a:p>
          <a:p>
            <a:pPr algn="ctr"/>
            <a:r>
              <a:rPr lang="fr-FR" sz="1500" dirty="0">
                <a:solidFill>
                  <a:schemeClr val="bg1"/>
                </a:solidFill>
                <a:latin typeface="Calibri" pitchFamily="34" charset="0"/>
              </a:rPr>
              <a:t>Directorate General for the Environment</a:t>
            </a:r>
          </a:p>
          <a:p>
            <a:pPr algn="ctr"/>
            <a:r>
              <a:rPr lang="fr-FR" sz="1500" dirty="0">
                <a:solidFill>
                  <a:schemeClr val="bg1"/>
                </a:solidFill>
                <a:latin typeface="Calibri" pitchFamily="34" charset="0"/>
              </a:rPr>
              <a:t>unit </a:t>
            </a:r>
            <a:r>
              <a:rPr lang="fr-FR" sz="1500" dirty="0" smtClean="0">
                <a:solidFill>
                  <a:schemeClr val="bg1"/>
                </a:solidFill>
                <a:latin typeface="Calibri" pitchFamily="34" charset="0"/>
              </a:rPr>
              <a:t>C.2 </a:t>
            </a:r>
            <a:r>
              <a:rPr lang="fr-FR" sz="1500" dirty="0">
                <a:solidFill>
                  <a:schemeClr val="bg1"/>
                </a:solidFill>
                <a:latin typeface="Calibri" pitchFamily="34" charset="0"/>
              </a:rPr>
              <a:t>- Marine Environment &amp; Water Industry </a:t>
            </a:r>
          </a:p>
          <a:p>
            <a:pPr algn="ctr" hangingPunct="1">
              <a:lnSpc>
                <a:spcPct val="78000"/>
              </a:lnSpc>
              <a:buFont typeface="Calibri" pitchFamily="34" charset="0"/>
              <a:buNone/>
            </a:pPr>
            <a:endParaRPr lang="en-GB" sz="1500" dirty="0">
              <a:solidFill>
                <a:schemeClr val="bg1"/>
              </a:solidFill>
              <a:latin typeface="Calibri" pitchFamily="34" charset="0"/>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628800"/>
            <a:ext cx="3196439" cy="43204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90667911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04960"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Receiving</a:t>
            </a:r>
            <a:r>
              <a:rPr lang="fr-BE" sz="2400" dirty="0" smtClean="0">
                <a:latin typeface="Calibri" pitchFamily="34" charset="0"/>
              </a:rPr>
              <a:t> areas</a:t>
            </a:r>
            <a:endParaRPr lang="en-GB" sz="2400" dirty="0" smtClean="0">
              <a:latin typeface="Calibri" pitchFamily="34" charset="0"/>
            </a:endParaRPr>
          </a:p>
          <a:p>
            <a:pPr marL="0" indent="0" hangingPunct="1">
              <a:lnSpc>
                <a:spcPct val="78000"/>
              </a:lnSpc>
            </a:pPr>
            <a:endParaRPr lang="fr-BE" sz="2000" b="0" dirty="0" smtClean="0">
              <a:latin typeface="Calibri" pitchFamily="34" charset="0"/>
            </a:endParaRPr>
          </a:p>
          <a:p>
            <a:pPr marL="0" indent="0">
              <a:lnSpc>
                <a:spcPct val="78000"/>
              </a:lnSpc>
            </a:pPr>
            <a:r>
              <a:rPr lang="fr-BE" sz="2400" b="0" dirty="0" err="1">
                <a:latin typeface="Calibri" pitchFamily="34" charset="0"/>
                <a:sym typeface="Wingdings" pitchFamily="2" charset="2"/>
              </a:rPr>
              <a:t>Reorganisation</a:t>
            </a:r>
            <a:r>
              <a:rPr lang="fr-BE" sz="2400" b="0" dirty="0">
                <a:latin typeface="Calibri" pitchFamily="34" charset="0"/>
                <a:sym typeface="Wingdings" pitchFamily="2" charset="2"/>
              </a:rPr>
              <a:t> of the block on </a:t>
            </a:r>
            <a:r>
              <a:rPr lang="fr-BE" sz="2400" b="0" dirty="0" err="1">
                <a:latin typeface="Calibri" pitchFamily="34" charset="0"/>
                <a:sym typeface="Wingdings" pitchFamily="2" charset="2"/>
              </a:rPr>
              <a:t>account</a:t>
            </a:r>
            <a:r>
              <a:rPr lang="fr-BE" sz="2400" b="0" dirty="0">
                <a:latin typeface="Calibri" pitchFamily="34" charset="0"/>
                <a:sym typeface="Wingdings" pitchFamily="2" charset="2"/>
              </a:rPr>
              <a:t> of </a:t>
            </a:r>
            <a:r>
              <a:rPr lang="fr-BE" sz="2400" b="0" dirty="0" err="1">
                <a:latin typeface="Calibri" pitchFamily="34" charset="0"/>
                <a:sym typeface="Wingdings" pitchFamily="2" charset="2"/>
              </a:rPr>
              <a:t>shortcomings</a:t>
            </a:r>
            <a:r>
              <a:rPr lang="fr-BE" sz="2400" b="0" dirty="0">
                <a:latin typeface="Calibri" pitchFamily="34" charset="0"/>
                <a:sym typeface="Wingdings" pitchFamily="2" charset="2"/>
              </a:rPr>
              <a:t> </a:t>
            </a:r>
            <a:r>
              <a:rPr lang="fr-BE" sz="2400" b="0" dirty="0" err="1">
                <a:latin typeface="Calibri" pitchFamily="34" charset="0"/>
                <a:sym typeface="Wingdings" pitchFamily="2" charset="2"/>
              </a:rPr>
              <a:t>with</a:t>
            </a:r>
            <a:r>
              <a:rPr lang="fr-BE" sz="2400" b="0" dirty="0">
                <a:latin typeface="Calibri" pitchFamily="34" charset="0"/>
                <a:sym typeface="Wingdings" pitchFamily="2" charset="2"/>
              </a:rPr>
              <a:t> the relevant dates and </a:t>
            </a:r>
            <a:r>
              <a:rPr lang="fr-BE" sz="2400" b="0" dirty="0" err="1">
                <a:latin typeface="Calibri" pitchFamily="34" charset="0"/>
                <a:sym typeface="Wingdings" pitchFamily="2" charset="2"/>
              </a:rPr>
              <a:t>parameters</a:t>
            </a:r>
            <a:endParaRPr lang="fr-BE" sz="2400" b="0" dirty="0">
              <a:latin typeface="Calibri" pitchFamily="34" charset="0"/>
              <a:sym typeface="Wingdings" pitchFamily="2" charset="2"/>
            </a:endParaRPr>
          </a:p>
          <a:p>
            <a:pPr marL="0" indent="0" hangingPunct="1">
              <a:lnSpc>
                <a:spcPct val="78000"/>
              </a:lnSpc>
            </a:pPr>
            <a:endParaRPr lang="fr-BE" sz="2400" b="0" dirty="0" smtClean="0">
              <a:latin typeface="Calibri" pitchFamily="34" charset="0"/>
            </a:endParaRPr>
          </a:p>
          <a:p>
            <a:pPr marL="457200" indent="-457200" hangingPunct="1">
              <a:lnSpc>
                <a:spcPct val="78000"/>
              </a:lnSpc>
              <a:buFont typeface="Arial" pitchFamily="34" charset="0"/>
              <a:buChar char="•"/>
            </a:pPr>
            <a:r>
              <a:rPr lang="fr-BE" sz="2400" b="0" dirty="0" err="1" smtClean="0">
                <a:latin typeface="Calibri" pitchFamily="34" charset="0"/>
                <a:sym typeface="Wingdings" pitchFamily="2" charset="2"/>
              </a:rPr>
              <a:t>Deletion</a:t>
            </a:r>
            <a:r>
              <a:rPr lang="fr-BE" sz="2400" b="0" dirty="0" smtClean="0">
                <a:latin typeface="Calibri" pitchFamily="34" charset="0"/>
                <a:sym typeface="Wingdings" pitchFamily="2" charset="2"/>
              </a:rPr>
              <a:t> of </a:t>
            </a:r>
            <a:r>
              <a:rPr lang="fr-BE" sz="2400" b="0" dirty="0" err="1" smtClean="0">
                <a:latin typeface="Calibri" pitchFamily="34" charset="0"/>
                <a:sym typeface="Wingdings" pitchFamily="2" charset="2"/>
              </a:rPr>
              <a:t>three</a:t>
            </a:r>
            <a:r>
              <a:rPr lang="fr-BE" sz="2400" b="0" dirty="0" smtClean="0">
                <a:latin typeface="Calibri" pitchFamily="34" charset="0"/>
                <a:sym typeface="Wingdings" pitchFamily="2" charset="2"/>
              </a:rPr>
              <a:t> </a:t>
            </a:r>
            <a:r>
              <a:rPr lang="fr-BE" sz="2400" b="0" dirty="0" err="1" smtClean="0">
                <a:latin typeface="Calibri" pitchFamily="34" charset="0"/>
                <a:sym typeface="Wingdings" pitchFamily="2" charset="2"/>
              </a:rPr>
              <a:t>parameters</a:t>
            </a:r>
            <a:endParaRPr lang="fr-BE" sz="2400" b="0" dirty="0" smtClean="0">
              <a:latin typeface="Calibri" pitchFamily="34" charset="0"/>
              <a:sym typeface="Wingdings" pitchFamily="2" charset="2"/>
            </a:endParaRPr>
          </a:p>
          <a:p>
            <a:pPr marL="457200" indent="-457200" hangingPunct="1">
              <a:lnSpc>
                <a:spcPct val="78000"/>
              </a:lnSpc>
              <a:buFont typeface="Arial" pitchFamily="34" charset="0"/>
              <a:buChar char="•"/>
            </a:pPr>
            <a:endParaRPr lang="fr-BE" sz="3200" b="0" dirty="0" smtClean="0">
              <a:latin typeface="Calibri" pitchFamily="34" charset="0"/>
              <a:sym typeface="Wingdings" pitchFamily="2" charset="2"/>
            </a:endParaRP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71139555"/>
              </p:ext>
            </p:extLst>
          </p:nvPr>
        </p:nvGraphicFramePr>
        <p:xfrm>
          <a:off x="683568" y="3717032"/>
          <a:ext cx="6979865" cy="2355215"/>
        </p:xfrm>
        <a:graphic>
          <a:graphicData uri="http://schemas.openxmlformats.org/drawingml/2006/table">
            <a:tbl>
              <a:tblPr firstRow="1" firstCol="1" bandRow="1">
                <a:tableStyleId>{5C22544A-7EE6-4342-B048-85BDC9FD1C3A}</a:tableStyleId>
              </a:tblPr>
              <a:tblGrid>
                <a:gridCol w="2819680"/>
                <a:gridCol w="4160185"/>
              </a:tblGrid>
              <a:tr h="252095">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dirty="0">
                          <a:solidFill>
                            <a:schemeClr val="tx1"/>
                          </a:solidFill>
                          <a:effectLst/>
                        </a:rPr>
                        <a:t>Explanation</a:t>
                      </a:r>
                      <a:endParaRPr lang="en-GB" sz="1100" spc="10" dirty="0">
                        <a:solidFill>
                          <a:schemeClr val="tx1"/>
                        </a:solidFill>
                        <a:effectLst/>
                        <a:latin typeface="Arial"/>
                        <a:ea typeface="Times New Roman"/>
                      </a:endParaRPr>
                    </a:p>
                  </a:txBody>
                  <a:tcPr marL="44450" marR="44450" marT="0" marB="0" anchor="ctr"/>
                </a:tc>
              </a:tr>
              <a:tr h="672465">
                <a:tc>
                  <a:txBody>
                    <a:bodyPr/>
                    <a:lstStyle/>
                    <a:p>
                      <a:pPr algn="l">
                        <a:lnSpc>
                          <a:spcPct val="115000"/>
                        </a:lnSpc>
                        <a:spcAft>
                          <a:spcPts val="0"/>
                        </a:spcAft>
                      </a:pPr>
                      <a:r>
                        <a:rPr lang="en-US" sz="1000" spc="0" dirty="0">
                          <a:solidFill>
                            <a:schemeClr val="tx1"/>
                          </a:solidFill>
                          <a:effectLst/>
                        </a:rPr>
                        <a:t>Indication of application of Art. 5(4) (rcaArt54Applied)</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In case a MS applies Art. 5(4), the starting date of application of Art. 5(4) (rcaDateArt54) has to be provided. The indication of this parameter makes the mere indication of application of Art. 5(4) redundant</a:t>
                      </a:r>
                      <a:endParaRPr lang="en-GB" sz="1100" spc="10" dirty="0">
                        <a:effectLst/>
                        <a:latin typeface="Arial"/>
                        <a:ea typeface="Times New Roman"/>
                      </a:endParaRPr>
                    </a:p>
                  </a:txBody>
                  <a:tcPr marL="44450" marR="44450" marT="0" marB="0" anchor="ctr"/>
                </a:tc>
              </a:tr>
              <a:tr h="628015">
                <a:tc>
                  <a:txBody>
                    <a:bodyPr/>
                    <a:lstStyle/>
                    <a:p>
                      <a:pPr algn="l">
                        <a:lnSpc>
                          <a:spcPct val="115000"/>
                        </a:lnSpc>
                        <a:spcAft>
                          <a:spcPts val="0"/>
                        </a:spcAft>
                      </a:pPr>
                      <a:r>
                        <a:rPr lang="en-US" sz="1000" spc="0" dirty="0">
                          <a:solidFill>
                            <a:schemeClr val="tx1"/>
                          </a:solidFill>
                          <a:effectLst/>
                        </a:rPr>
                        <a:t>Root of corresponding GIS- data file</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a:effectLst/>
                        </a:rPr>
                        <a:t>Not relevant as the link between receiving areas reported via tabular data and GIS-files on sensitive areas can be established via the ID of the area (no need for the root of corresponding GIS- data file)</a:t>
                      </a:r>
                      <a:endParaRPr lang="en-GB" sz="1100" spc="10">
                        <a:effectLst/>
                        <a:latin typeface="Arial"/>
                        <a:ea typeface="Times New Roman"/>
                      </a:endParaRPr>
                    </a:p>
                  </a:txBody>
                  <a:tcPr marL="44450" marR="44450" marT="0" marB="0" anchor="ctr"/>
                </a:tc>
              </a:tr>
              <a:tr h="628015">
                <a:tc>
                  <a:txBody>
                    <a:bodyPr/>
                    <a:lstStyle/>
                    <a:p>
                      <a:pPr algn="l">
                        <a:lnSpc>
                          <a:spcPct val="115000"/>
                        </a:lnSpc>
                        <a:spcAft>
                          <a:spcPts val="0"/>
                        </a:spcAft>
                      </a:pPr>
                      <a:r>
                        <a:rPr lang="en-US" sz="1000" spc="0" dirty="0">
                          <a:solidFill>
                            <a:schemeClr val="tx1"/>
                          </a:solidFill>
                          <a:effectLst/>
                        </a:rPr>
                        <a:t>Last date of designation or revision/ in case Art. 5(8) and 5(2-3) is applied: Starting date of application of Art. 5(2-3) (</a:t>
                      </a:r>
                      <a:r>
                        <a:rPr lang="en-US" sz="1000" spc="0" dirty="0" err="1">
                          <a:solidFill>
                            <a:schemeClr val="tx1"/>
                          </a:solidFill>
                          <a:effectLst/>
                        </a:rPr>
                        <a:t>rcaDateDesignation</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This parameter will be replaced by other parameters (see proposal for new parameters)</a:t>
                      </a:r>
                      <a:endParaRPr lang="en-GB" sz="1100" spc="10" dirty="0">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20825115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Receiving</a:t>
            </a:r>
            <a:r>
              <a:rPr lang="fr-BE" sz="2400" dirty="0" smtClean="0">
                <a:latin typeface="Calibri" pitchFamily="34" charset="0"/>
              </a:rPr>
              <a:t> areas</a:t>
            </a:r>
            <a:endParaRPr lang="en-GB" sz="2400" dirty="0">
              <a:latin typeface="Calibri" pitchFamily="34" charset="0"/>
            </a:endParaRPr>
          </a:p>
          <a:p>
            <a:pPr marL="0" indent="0" hangingPunct="1">
              <a:lnSpc>
                <a:spcPct val="78000"/>
              </a:lnSpc>
            </a:pPr>
            <a:endParaRPr lang="fr-BE" sz="2400" b="0" dirty="0" smtClean="0">
              <a:latin typeface="Calibri" pitchFamily="34" charset="0"/>
              <a:sym typeface="Wingdings" pitchFamily="2" charset="2"/>
            </a:endParaRPr>
          </a:p>
          <a:p>
            <a:pPr marL="457200" indent="-457200" hangingPunct="1">
              <a:lnSpc>
                <a:spcPct val="78000"/>
              </a:lnSpc>
              <a:buFont typeface="Arial" pitchFamily="34" charset="0"/>
              <a:buChar char="•"/>
            </a:pPr>
            <a:r>
              <a:rPr lang="fr-BE" sz="2400" b="0" dirty="0" smtClean="0">
                <a:latin typeface="Calibri" pitchFamily="34" charset="0"/>
                <a:sym typeface="Wingdings" pitchFamily="2" charset="2"/>
              </a:rPr>
              <a:t>Addition of </a:t>
            </a:r>
            <a:r>
              <a:rPr lang="fr-BE" sz="2400" b="0" dirty="0" err="1" smtClean="0">
                <a:latin typeface="Calibri" pitchFamily="34" charset="0"/>
                <a:sym typeface="Wingdings" pitchFamily="2" charset="2"/>
              </a:rPr>
              <a:t>nine</a:t>
            </a:r>
            <a:r>
              <a:rPr lang="fr-BE" sz="2400" b="0" dirty="0" smtClean="0">
                <a:latin typeface="Calibri" pitchFamily="34" charset="0"/>
                <a:sym typeface="Wingdings" pitchFamily="2" charset="2"/>
              </a:rPr>
              <a:t> </a:t>
            </a:r>
            <a:r>
              <a:rPr lang="fr-BE" sz="2400" b="0" dirty="0" err="1" smtClean="0">
                <a:latin typeface="Calibri" pitchFamily="34" charset="0"/>
                <a:sym typeface="Wingdings" pitchFamily="2" charset="2"/>
              </a:rPr>
              <a:t>mandatory</a:t>
            </a:r>
            <a:r>
              <a:rPr lang="fr-BE" sz="2400" b="0" dirty="0" smtClean="0">
                <a:latin typeface="Calibri" pitchFamily="34" charset="0"/>
                <a:sym typeface="Wingdings" pitchFamily="2" charset="2"/>
              </a:rPr>
              <a:t> </a:t>
            </a:r>
            <a:r>
              <a:rPr lang="fr-BE" sz="2400" b="0" dirty="0" err="1" smtClean="0">
                <a:latin typeface="Calibri" pitchFamily="34" charset="0"/>
                <a:sym typeface="Wingdings" pitchFamily="2" charset="2"/>
              </a:rPr>
              <a:t>parameters</a:t>
            </a: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316200549"/>
              </p:ext>
            </p:extLst>
          </p:nvPr>
        </p:nvGraphicFramePr>
        <p:xfrm>
          <a:off x="1552575" y="2780928"/>
          <a:ext cx="6038850" cy="3620135"/>
        </p:xfrm>
        <a:graphic>
          <a:graphicData uri="http://schemas.openxmlformats.org/drawingml/2006/table">
            <a:tbl>
              <a:tblPr firstRow="1" firstCol="1" bandRow="1">
                <a:tableStyleId>{5C22544A-7EE6-4342-B048-85BDC9FD1C3A}</a:tableStyleId>
              </a:tblPr>
              <a:tblGrid>
                <a:gridCol w="6038850"/>
              </a:tblGrid>
              <a:tr h="4851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r>
              <a:tr h="395605">
                <a:tc>
                  <a:txBody>
                    <a:bodyPr/>
                    <a:lstStyle/>
                    <a:p>
                      <a:pPr algn="l">
                        <a:lnSpc>
                          <a:spcPct val="115000"/>
                        </a:lnSpc>
                        <a:spcAft>
                          <a:spcPts val="0"/>
                        </a:spcAft>
                      </a:pPr>
                      <a:r>
                        <a:rPr lang="en-US" sz="1000" spc="0" dirty="0">
                          <a:solidFill>
                            <a:schemeClr val="tx1"/>
                          </a:solidFill>
                          <a:effectLst/>
                        </a:rPr>
                        <a:t>ID of the successor (historical data management)</a:t>
                      </a:r>
                      <a:endParaRPr lang="en-GB" sz="1100" spc="10" dirty="0">
                        <a:solidFill>
                          <a:schemeClr val="tx1"/>
                        </a:solidFill>
                        <a:effectLst/>
                        <a:latin typeface="Arial"/>
                        <a:ea typeface="Times New Roman"/>
                      </a:endParaRPr>
                    </a:p>
                  </a:txBody>
                  <a:tcPr marL="44450" marR="44450" marT="0" marB="0" anchor="ctr"/>
                </a:tc>
              </a:tr>
              <a:tr h="365125">
                <a:tc>
                  <a:txBody>
                    <a:bodyPr/>
                    <a:lstStyle/>
                    <a:p>
                      <a:pPr algn="l">
                        <a:lnSpc>
                          <a:spcPct val="115000"/>
                        </a:lnSpc>
                        <a:spcAft>
                          <a:spcPts val="0"/>
                        </a:spcAft>
                      </a:pPr>
                      <a:r>
                        <a:rPr lang="en-US" sz="1000" spc="0">
                          <a:solidFill>
                            <a:schemeClr val="tx1"/>
                          </a:solidFill>
                          <a:effectLst/>
                        </a:rPr>
                        <a:t>Date of designation: Art. 5(2,3) – criterion a (N)</a:t>
                      </a:r>
                      <a:endParaRPr lang="en-GB" sz="1100" spc="10">
                        <a:solidFill>
                          <a:schemeClr val="tx1"/>
                        </a:solidFill>
                        <a:effectLst/>
                        <a:latin typeface="Arial"/>
                        <a:ea typeface="Times New Roman"/>
                      </a:endParaRPr>
                    </a:p>
                  </a:txBody>
                  <a:tcPr marL="44450" marR="44450" marT="0" marB="0" anchor="ctr"/>
                </a:tc>
              </a:tr>
              <a:tr h="352425">
                <a:tc>
                  <a:txBody>
                    <a:bodyPr/>
                    <a:lstStyle/>
                    <a:p>
                      <a:pPr algn="l">
                        <a:lnSpc>
                          <a:spcPct val="115000"/>
                        </a:lnSpc>
                        <a:spcAft>
                          <a:spcPts val="0"/>
                        </a:spcAft>
                      </a:pPr>
                      <a:r>
                        <a:rPr lang="en-US" sz="1000" spc="0">
                          <a:solidFill>
                            <a:schemeClr val="tx1"/>
                          </a:solidFill>
                          <a:effectLst/>
                        </a:rPr>
                        <a:t>Date of designation: Art. 5(2,3) – criterion a (P)</a:t>
                      </a:r>
                      <a:endParaRPr lang="en-GB" sz="1100" spc="10">
                        <a:solidFill>
                          <a:schemeClr val="tx1"/>
                        </a:solidFill>
                        <a:effectLst/>
                        <a:latin typeface="Arial"/>
                        <a:ea typeface="Times New Roman"/>
                      </a:endParaRPr>
                    </a:p>
                  </a:txBody>
                  <a:tcPr marL="44450" marR="44450" marT="0" marB="0" anchor="ctr"/>
                </a:tc>
              </a:tr>
              <a:tr h="357505">
                <a:tc>
                  <a:txBody>
                    <a:bodyPr/>
                    <a:lstStyle/>
                    <a:p>
                      <a:pPr algn="l">
                        <a:lnSpc>
                          <a:spcPct val="115000"/>
                        </a:lnSpc>
                        <a:spcAft>
                          <a:spcPts val="0"/>
                        </a:spcAft>
                      </a:pPr>
                      <a:r>
                        <a:rPr lang="en-US" sz="1000" spc="0">
                          <a:solidFill>
                            <a:schemeClr val="tx1"/>
                          </a:solidFill>
                          <a:effectLst/>
                        </a:rPr>
                        <a:t>Date of designation: Art. 5(2,3) – criterion b</a:t>
                      </a:r>
                      <a:endParaRPr lang="en-GB" sz="1100" spc="10">
                        <a:solidFill>
                          <a:schemeClr val="tx1"/>
                        </a:solidFill>
                        <a:effectLst/>
                        <a:latin typeface="Arial"/>
                        <a:ea typeface="Times New Roman"/>
                      </a:endParaRPr>
                    </a:p>
                  </a:txBody>
                  <a:tcPr marL="44450" marR="44450" marT="0" marB="0" anchor="ctr"/>
                </a:tc>
              </a:tr>
              <a:tr h="353695">
                <a:tc>
                  <a:txBody>
                    <a:bodyPr/>
                    <a:lstStyle/>
                    <a:p>
                      <a:pPr algn="l">
                        <a:lnSpc>
                          <a:spcPct val="115000"/>
                        </a:lnSpc>
                        <a:spcAft>
                          <a:spcPts val="0"/>
                        </a:spcAft>
                      </a:pPr>
                      <a:r>
                        <a:rPr lang="en-US" sz="1000" spc="0">
                          <a:solidFill>
                            <a:schemeClr val="tx1"/>
                          </a:solidFill>
                          <a:effectLst/>
                        </a:rPr>
                        <a:t>Date of designation: Art. 5(2,3) – criterion c</a:t>
                      </a:r>
                      <a:endParaRPr lang="en-GB" sz="1100" spc="10">
                        <a:solidFill>
                          <a:schemeClr val="tx1"/>
                        </a:solidFill>
                        <a:effectLst/>
                        <a:latin typeface="Arial"/>
                        <a:ea typeface="Times New Roman"/>
                      </a:endParaRPr>
                    </a:p>
                  </a:txBody>
                  <a:tcPr marL="44450" marR="44450" marT="0" marB="0" anchor="ctr"/>
                </a:tc>
              </a:tr>
              <a:tr h="358775">
                <a:tc>
                  <a:txBody>
                    <a:bodyPr/>
                    <a:lstStyle/>
                    <a:p>
                      <a:pPr algn="l">
                        <a:lnSpc>
                          <a:spcPct val="115000"/>
                        </a:lnSpc>
                        <a:spcAft>
                          <a:spcPts val="0"/>
                        </a:spcAft>
                      </a:pPr>
                      <a:r>
                        <a:rPr lang="en-US" sz="1000" spc="0">
                          <a:solidFill>
                            <a:schemeClr val="tx1"/>
                          </a:solidFill>
                          <a:effectLst/>
                        </a:rPr>
                        <a:t>Starting date of application of Art. 5(2,3) – criterion a (N)</a:t>
                      </a:r>
                      <a:endParaRPr lang="en-GB" sz="1100" spc="10">
                        <a:solidFill>
                          <a:schemeClr val="tx1"/>
                        </a:solidFill>
                        <a:effectLst/>
                        <a:latin typeface="Arial"/>
                        <a:ea typeface="Times New Roman"/>
                      </a:endParaRPr>
                    </a:p>
                  </a:txBody>
                  <a:tcPr marL="44450" marR="44450" marT="0" marB="0" anchor="ctr"/>
                </a:tc>
              </a:tr>
              <a:tr h="354965">
                <a:tc>
                  <a:txBody>
                    <a:bodyPr/>
                    <a:lstStyle/>
                    <a:p>
                      <a:pPr algn="l">
                        <a:lnSpc>
                          <a:spcPct val="115000"/>
                        </a:lnSpc>
                        <a:spcAft>
                          <a:spcPts val="0"/>
                        </a:spcAft>
                      </a:pPr>
                      <a:r>
                        <a:rPr lang="en-US" sz="1000" spc="0">
                          <a:solidFill>
                            <a:schemeClr val="tx1"/>
                          </a:solidFill>
                          <a:effectLst/>
                        </a:rPr>
                        <a:t>Starting date of application of Art. 5(2,3) - criterion a (P)</a:t>
                      </a:r>
                      <a:endParaRPr lang="en-GB" sz="1100" spc="10">
                        <a:solidFill>
                          <a:schemeClr val="tx1"/>
                        </a:solidFill>
                        <a:effectLst/>
                        <a:latin typeface="Arial"/>
                        <a:ea typeface="Times New Roman"/>
                      </a:endParaRPr>
                    </a:p>
                  </a:txBody>
                  <a:tcPr marL="44450" marR="44450" marT="0" marB="0" anchor="ctr"/>
                </a:tc>
              </a:tr>
              <a:tr h="269875">
                <a:tc>
                  <a:txBody>
                    <a:bodyPr/>
                    <a:lstStyle/>
                    <a:p>
                      <a:pPr algn="l">
                        <a:lnSpc>
                          <a:spcPct val="115000"/>
                        </a:lnSpc>
                        <a:spcAft>
                          <a:spcPts val="0"/>
                        </a:spcAft>
                      </a:pPr>
                      <a:r>
                        <a:rPr lang="en-US" sz="1000" spc="0">
                          <a:solidFill>
                            <a:schemeClr val="tx1"/>
                          </a:solidFill>
                          <a:effectLst/>
                        </a:rPr>
                        <a:t>Starting date of application of Art. 5(2,3) - criterion b</a:t>
                      </a:r>
                      <a:endParaRPr lang="en-GB" sz="1100" spc="10">
                        <a:solidFill>
                          <a:schemeClr val="tx1"/>
                        </a:solidFill>
                        <a:effectLst/>
                        <a:latin typeface="Arial"/>
                        <a:ea typeface="Times New Roman"/>
                      </a:endParaRPr>
                    </a:p>
                  </a:txBody>
                  <a:tcPr marL="44450" marR="44450" marT="0" marB="0" anchor="ctr"/>
                </a:tc>
              </a:tr>
              <a:tr h="327025">
                <a:tc>
                  <a:txBody>
                    <a:bodyPr/>
                    <a:lstStyle/>
                    <a:p>
                      <a:pPr algn="l">
                        <a:lnSpc>
                          <a:spcPct val="115000"/>
                        </a:lnSpc>
                        <a:spcAft>
                          <a:spcPts val="0"/>
                        </a:spcAft>
                      </a:pPr>
                      <a:r>
                        <a:rPr lang="en-US" sz="1000" spc="0" dirty="0">
                          <a:solidFill>
                            <a:schemeClr val="tx1"/>
                          </a:solidFill>
                          <a:effectLst/>
                        </a:rPr>
                        <a:t>Starting date of application of Art. 5(2,3) - criterion c</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203599554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Receiving</a:t>
            </a:r>
            <a:r>
              <a:rPr lang="fr-BE" sz="2400" dirty="0" smtClean="0">
                <a:latin typeface="Calibri" pitchFamily="34" charset="0"/>
              </a:rPr>
              <a:t> areas</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algn="just"/>
            <a:r>
              <a:rPr lang="fr-BE" sz="2400" b="0" dirty="0" smtClean="0">
                <a:latin typeface="Calibri" pitchFamily="34" charset="0"/>
                <a:cs typeface="Calibri" pitchFamily="34" charset="0"/>
              </a:rPr>
              <a:t>The situation </a:t>
            </a:r>
            <a:r>
              <a:rPr lang="fr-BE" sz="2400" b="0" dirty="0" err="1" smtClean="0">
                <a:latin typeface="Calibri" pitchFamily="34" charset="0"/>
                <a:cs typeface="Calibri" pitchFamily="34" charset="0"/>
              </a:rPr>
              <a:t>will</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be</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clearer</a:t>
            </a:r>
            <a:r>
              <a:rPr lang="fr-BE" sz="2400" b="0" dirty="0" smtClean="0">
                <a:latin typeface="Calibri" pitchFamily="34" charset="0"/>
                <a:cs typeface="Calibri" pitchFamily="34" charset="0"/>
              </a:rPr>
              <a:t> for </a:t>
            </a:r>
            <a:r>
              <a:rPr lang="fr-BE" sz="2400" b="0" dirty="0" err="1" smtClean="0">
                <a:latin typeface="Calibri" pitchFamily="34" charset="0"/>
                <a:cs typeface="Calibri" pitchFamily="34" charset="0"/>
              </a:rPr>
              <a:t>everybody</a:t>
            </a:r>
            <a:r>
              <a:rPr lang="fr-BE" sz="2400" b="0" dirty="0" smtClean="0">
                <a:latin typeface="Calibri" pitchFamily="34" charset="0"/>
                <a:cs typeface="Calibri" pitchFamily="34" charset="0"/>
              </a:rPr>
              <a:t> and do not </a:t>
            </a:r>
            <a:r>
              <a:rPr lang="fr-BE" sz="2400" b="0" dirty="0" err="1" smtClean="0">
                <a:latin typeface="Calibri" pitchFamily="34" charset="0"/>
                <a:cs typeface="Calibri" pitchFamily="34" charset="0"/>
              </a:rPr>
              <a:t>need</a:t>
            </a:r>
            <a:r>
              <a:rPr lang="fr-BE" sz="2400" b="0" dirty="0" smtClean="0">
                <a:latin typeface="Calibri" pitchFamily="34" charset="0"/>
                <a:cs typeface="Calibri" pitchFamily="34" charset="0"/>
              </a:rPr>
              <a:t> lots of </a:t>
            </a:r>
            <a:r>
              <a:rPr lang="fr-BE" sz="2400" b="0" dirty="0" err="1" smtClean="0">
                <a:latin typeface="Calibri" pitchFamily="34" charset="0"/>
                <a:cs typeface="Calibri" pitchFamily="34" charset="0"/>
              </a:rPr>
              <a:t>work</a:t>
            </a:r>
            <a:r>
              <a:rPr lang="fr-BE" sz="2400" b="0" dirty="0" smtClean="0">
                <a:latin typeface="Calibri" pitchFamily="34" charset="0"/>
                <a:cs typeface="Calibri" pitchFamily="34" charset="0"/>
              </a:rPr>
              <a:t>.</a:t>
            </a:r>
          </a:p>
          <a:p>
            <a:pPr algn="just"/>
            <a:endParaRPr lang="en-GB" sz="2400" b="0" dirty="0" smtClean="0">
              <a:latin typeface="Calibri" pitchFamily="34" charset="0"/>
              <a:cs typeface="Calibri" pitchFamily="34" charset="0"/>
            </a:endParaRPr>
          </a:p>
          <a:p>
            <a:pPr algn="just"/>
            <a:r>
              <a:rPr lang="en-GB" sz="2400" b="0" dirty="0" smtClean="0">
                <a:latin typeface="Calibri" pitchFamily="34" charset="0"/>
                <a:cs typeface="Calibri" pitchFamily="34" charset="0"/>
              </a:rPr>
              <a:t>There </a:t>
            </a:r>
            <a:r>
              <a:rPr lang="en-GB" sz="2400" b="0" dirty="0">
                <a:latin typeface="Calibri" pitchFamily="34" charset="0"/>
                <a:cs typeface="Calibri" pitchFamily="34" charset="0"/>
              </a:rPr>
              <a:t>will be a very low update of this information only when new sensitive areas are designated or when there is a merge of several sensitive </a:t>
            </a:r>
            <a:r>
              <a:rPr lang="en-GB" sz="2400" b="0" dirty="0" smtClean="0">
                <a:latin typeface="Calibri" pitchFamily="34" charset="0"/>
                <a:cs typeface="Calibri" pitchFamily="34" charset="0"/>
              </a:rPr>
              <a:t>areas. </a:t>
            </a:r>
          </a:p>
          <a:p>
            <a:pPr algn="just"/>
            <a:endParaRPr lang="fr-BE" sz="2400" b="0" dirty="0">
              <a:latin typeface="Calibri" pitchFamily="34" charset="0"/>
              <a:cs typeface="Calibri" pitchFamily="34" charset="0"/>
            </a:endParaRPr>
          </a:p>
          <a:p>
            <a:pPr algn="just"/>
            <a:r>
              <a:rPr lang="fr-BE" sz="2400" b="0" dirty="0" err="1" smtClean="0">
                <a:latin typeface="Calibri" pitchFamily="34" charset="0"/>
                <a:cs typeface="Calibri" pitchFamily="34" charset="0"/>
              </a:rPr>
              <a:t>When</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using</a:t>
            </a:r>
            <a:r>
              <a:rPr lang="fr-BE" sz="2400" b="0" dirty="0" smtClean="0">
                <a:latin typeface="Calibri" pitchFamily="34" charset="0"/>
                <a:cs typeface="Calibri" pitchFamily="34" charset="0"/>
              </a:rPr>
              <a:t> article 5.4, the </a:t>
            </a:r>
            <a:r>
              <a:rPr lang="fr-BE" sz="2400" b="0" dirty="0" err="1" smtClean="0">
                <a:latin typeface="Calibri" pitchFamily="34" charset="0"/>
                <a:cs typeface="Calibri" pitchFamily="34" charset="0"/>
              </a:rPr>
              <a:t>load</a:t>
            </a:r>
            <a:r>
              <a:rPr lang="fr-BE" sz="2400" b="0" dirty="0" smtClean="0">
                <a:latin typeface="Calibri" pitchFamily="34" charset="0"/>
                <a:cs typeface="Calibri" pitchFamily="34" charset="0"/>
              </a:rPr>
              <a:t> has to </a:t>
            </a:r>
            <a:r>
              <a:rPr lang="fr-BE" sz="2400" b="0" dirty="0" err="1" smtClean="0">
                <a:latin typeface="Calibri" pitchFamily="34" charset="0"/>
                <a:cs typeface="Calibri" pitchFamily="34" charset="0"/>
              </a:rPr>
              <a:t>be</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updated</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every</a:t>
            </a:r>
            <a:r>
              <a:rPr lang="fr-BE" sz="2400" b="0" dirty="0" smtClean="0">
                <a:latin typeface="Calibri" pitchFamily="34" charset="0"/>
                <a:cs typeface="Calibri" pitchFamily="34" charset="0"/>
              </a:rPr>
              <a:t> 4 </a:t>
            </a:r>
            <a:r>
              <a:rPr lang="fr-BE" sz="2400" b="0" dirty="0" err="1" smtClean="0">
                <a:latin typeface="Calibri" pitchFamily="34" charset="0"/>
                <a:cs typeface="Calibri" pitchFamily="34" charset="0"/>
              </a:rPr>
              <a:t>years</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when</a:t>
            </a:r>
            <a:r>
              <a:rPr lang="fr-BE" sz="2400" b="0" dirty="0" smtClean="0">
                <a:latin typeface="Calibri" pitchFamily="34" charset="0"/>
                <a:cs typeface="Calibri" pitchFamily="34" charset="0"/>
              </a:rPr>
              <a:t> the situation </a:t>
            </a:r>
            <a:r>
              <a:rPr lang="fr-BE" sz="2400" b="0" dirty="0" err="1" smtClean="0">
                <a:latin typeface="Calibri" pitchFamily="34" charset="0"/>
                <a:cs typeface="Calibri" pitchFamily="34" charset="0"/>
              </a:rPr>
              <a:t>is</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compliant</a:t>
            </a:r>
            <a:r>
              <a:rPr lang="fr-BE" sz="2400" b="0" dirty="0" smtClean="0">
                <a:latin typeface="Calibri" pitchFamily="34" charset="0"/>
                <a:cs typeface="Calibri" pitchFamily="34" charset="0"/>
              </a:rPr>
              <a:t> and </a:t>
            </a:r>
            <a:r>
              <a:rPr lang="fr-BE" sz="2400" b="0" dirty="0" err="1" smtClean="0">
                <a:latin typeface="Calibri" pitchFamily="34" charset="0"/>
                <a:cs typeface="Calibri" pitchFamily="34" charset="0"/>
              </a:rPr>
              <a:t>every</a:t>
            </a:r>
            <a:r>
              <a:rPr lang="fr-BE" sz="2400" b="0" dirty="0" smtClean="0">
                <a:latin typeface="Calibri" pitchFamily="34" charset="0"/>
                <a:cs typeface="Calibri" pitchFamily="34" charset="0"/>
              </a:rPr>
              <a:t> 2 </a:t>
            </a:r>
            <a:r>
              <a:rPr lang="fr-BE" sz="2400" b="0" dirty="0" err="1" smtClean="0">
                <a:latin typeface="Calibri" pitchFamily="34" charset="0"/>
                <a:cs typeface="Calibri" pitchFamily="34" charset="0"/>
              </a:rPr>
              <a:t>years</a:t>
            </a:r>
            <a:r>
              <a:rPr lang="fr-BE" sz="2400" b="0" dirty="0" smtClean="0">
                <a:latin typeface="Calibri" pitchFamily="34" charset="0"/>
                <a:cs typeface="Calibri" pitchFamily="34" charset="0"/>
              </a:rPr>
              <a:t> in not </a:t>
            </a:r>
            <a:r>
              <a:rPr lang="fr-BE" sz="2400" b="0" dirty="0" err="1" smtClean="0">
                <a:latin typeface="Calibri" pitchFamily="34" charset="0"/>
                <a:cs typeface="Calibri" pitchFamily="34" charset="0"/>
              </a:rPr>
              <a:t>compliant</a:t>
            </a:r>
            <a:r>
              <a:rPr lang="fr-BE" sz="2400" b="0" dirty="0" smtClean="0">
                <a:latin typeface="Calibri" pitchFamily="34" charset="0"/>
                <a:cs typeface="Calibri" pitchFamily="34" charset="0"/>
              </a:rPr>
              <a:t> situations. It </a:t>
            </a:r>
            <a:r>
              <a:rPr lang="fr-BE" sz="2400" b="0" dirty="0" err="1" smtClean="0">
                <a:latin typeface="Calibri" pitchFamily="34" charset="0"/>
                <a:cs typeface="Calibri" pitchFamily="34" charset="0"/>
              </a:rPr>
              <a:t>will</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be</a:t>
            </a:r>
            <a:r>
              <a:rPr lang="fr-BE" sz="2400" b="0" dirty="0" smtClean="0">
                <a:latin typeface="Calibri" pitchFamily="34" charset="0"/>
                <a:cs typeface="Calibri" pitchFamily="34" charset="0"/>
              </a:rPr>
              <a:t> possible for a MS to </a:t>
            </a:r>
            <a:r>
              <a:rPr lang="fr-BE" sz="2400" b="0" dirty="0" err="1" smtClean="0">
                <a:latin typeface="Calibri" pitchFamily="34" charset="0"/>
                <a:cs typeface="Calibri" pitchFamily="34" charset="0"/>
              </a:rPr>
              <a:t>give</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this</a:t>
            </a:r>
            <a:r>
              <a:rPr lang="fr-BE" sz="2400" b="0" dirty="0" smtClean="0">
                <a:latin typeface="Calibri" pitchFamily="34" charset="0"/>
                <a:cs typeface="Calibri" pitchFamily="34" charset="0"/>
              </a:rPr>
              <a:t> information </a:t>
            </a:r>
            <a:r>
              <a:rPr lang="fr-BE" sz="2400" b="0" dirty="0" err="1" smtClean="0">
                <a:latin typeface="Calibri" pitchFamily="34" charset="0"/>
                <a:cs typeface="Calibri" pitchFamily="34" charset="0"/>
              </a:rPr>
              <a:t>every</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year</a:t>
            </a:r>
            <a:r>
              <a:rPr lang="fr-BE" sz="2400" b="0" dirty="0" smtClean="0">
                <a:latin typeface="Calibri" pitchFamily="34" charset="0"/>
                <a:cs typeface="Calibri" pitchFamily="34" charset="0"/>
              </a:rPr>
              <a:t> if </a:t>
            </a:r>
            <a:r>
              <a:rPr lang="fr-BE" sz="2400" b="0" dirty="0" err="1" smtClean="0">
                <a:latin typeface="Calibri" pitchFamily="34" charset="0"/>
                <a:cs typeface="Calibri" pitchFamily="34" charset="0"/>
              </a:rPr>
              <a:t>there</a:t>
            </a:r>
            <a:r>
              <a:rPr lang="fr-BE" sz="2400" b="0" dirty="0" smtClean="0">
                <a:latin typeface="Calibri" pitchFamily="34" charset="0"/>
                <a:cs typeface="Calibri" pitchFamily="34" charset="0"/>
              </a:rPr>
              <a:t> </a:t>
            </a:r>
            <a:r>
              <a:rPr lang="fr-BE" sz="2400" b="0" dirty="0" err="1" smtClean="0">
                <a:latin typeface="Calibri" pitchFamily="34" charset="0"/>
                <a:cs typeface="Calibri" pitchFamily="34" charset="0"/>
              </a:rPr>
              <a:t>is</a:t>
            </a:r>
            <a:r>
              <a:rPr lang="fr-BE" sz="2400" b="0" dirty="0" smtClean="0">
                <a:latin typeface="Calibri" pitchFamily="34" charset="0"/>
                <a:cs typeface="Calibri" pitchFamily="34" charset="0"/>
              </a:rPr>
              <a:t> a new </a:t>
            </a:r>
            <a:r>
              <a:rPr lang="fr-BE" sz="2400" b="0" dirty="0" err="1" smtClean="0">
                <a:latin typeface="Calibri" pitchFamily="34" charset="0"/>
                <a:cs typeface="Calibri" pitchFamily="34" charset="0"/>
              </a:rPr>
              <a:t>compliant</a:t>
            </a:r>
            <a:r>
              <a:rPr lang="fr-BE" sz="2400" b="0" dirty="0" smtClean="0">
                <a:latin typeface="Calibri" pitchFamily="34" charset="0"/>
                <a:cs typeface="Calibri" pitchFamily="34" charset="0"/>
              </a:rPr>
              <a:t> situation.</a:t>
            </a:r>
            <a:endParaRPr lang="en-GB" sz="2400" b="0" dirty="0">
              <a:latin typeface="Calibri" pitchFamily="34" charset="0"/>
              <a:cs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319720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a:lnSpc>
                <a:spcPct val="78000"/>
              </a:lnSpc>
              <a:buFont typeface="Wingdings" pitchFamily="2" charset="2"/>
              <a:buChar char="Ø"/>
            </a:pPr>
            <a:r>
              <a:rPr lang="fr-BE" sz="3200" b="0" dirty="0" err="1">
                <a:latin typeface="Calibri" pitchFamily="34" charset="0"/>
                <a:sym typeface="Wingdings" pitchFamily="2" charset="2"/>
              </a:rPr>
              <a:t>Deletion</a:t>
            </a:r>
            <a:r>
              <a:rPr lang="fr-BE" sz="3200" b="0" dirty="0">
                <a:latin typeface="Calibri" pitchFamily="34" charset="0"/>
                <a:sym typeface="Wingdings" pitchFamily="2" charset="2"/>
              </a:rPr>
              <a:t> of </a:t>
            </a:r>
            <a:r>
              <a:rPr lang="fr-BE" sz="3200" b="0" dirty="0" err="1" smtClean="0">
                <a:latin typeface="Calibri" pitchFamily="34" charset="0"/>
                <a:sym typeface="Wingdings" pitchFamily="2" charset="2"/>
              </a:rPr>
              <a:t>two</a:t>
            </a:r>
            <a:r>
              <a:rPr lang="fr-BE" sz="3200" b="0" dirty="0" smtClean="0">
                <a:latin typeface="Calibri" pitchFamily="34" charset="0"/>
                <a:sym typeface="Wingdings" pitchFamily="2" charset="2"/>
              </a:rPr>
              <a:t> </a:t>
            </a:r>
            <a:r>
              <a:rPr lang="fr-BE" sz="3200" b="0" dirty="0" err="1">
                <a:latin typeface="Calibri" pitchFamily="34" charset="0"/>
                <a:sym typeface="Wingdings" pitchFamily="2" charset="2"/>
              </a:rPr>
              <a:t>parameters</a:t>
            </a:r>
            <a:endParaRPr lang="fr-BE" sz="3200" b="0" dirty="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9286206"/>
              </p:ext>
            </p:extLst>
          </p:nvPr>
        </p:nvGraphicFramePr>
        <p:xfrm>
          <a:off x="1552575" y="3429000"/>
          <a:ext cx="6038850" cy="1478915"/>
        </p:xfrm>
        <a:graphic>
          <a:graphicData uri="http://schemas.openxmlformats.org/drawingml/2006/table">
            <a:tbl>
              <a:tblPr firstRow="1" firstCol="1" bandRow="1">
                <a:tableStyleId>{5C22544A-7EE6-4342-B048-85BDC9FD1C3A}</a:tableStyleId>
              </a:tblPr>
              <a:tblGrid>
                <a:gridCol w="3161392"/>
                <a:gridCol w="2877458"/>
              </a:tblGrid>
              <a:tr h="252095">
                <a:tc>
                  <a:txBody>
                    <a:bodyPr/>
                    <a:lstStyle/>
                    <a:p>
                      <a:pPr algn="l">
                        <a:lnSpc>
                          <a:spcPct val="115000"/>
                        </a:lnSpc>
                        <a:spcAft>
                          <a:spcPts val="0"/>
                        </a:spcAft>
                      </a:pPr>
                      <a:r>
                        <a:rPr lang="en-US"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en-US" sz="1000" spc="0" dirty="0" err="1">
                          <a:solidFill>
                            <a:schemeClr val="tx1"/>
                          </a:solidFill>
                          <a:effectLst/>
                        </a:rPr>
                        <a:t>Explanati</a:t>
                      </a:r>
                      <a:r>
                        <a:rPr lang="de-DE" sz="1000" spc="0" dirty="0">
                          <a:solidFill>
                            <a:schemeClr val="tx1"/>
                          </a:solidFill>
                          <a:effectLst/>
                        </a:rPr>
                        <a:t>on</a:t>
                      </a:r>
                      <a:endParaRPr lang="en-GB" sz="1100" spc="10" dirty="0">
                        <a:solidFill>
                          <a:schemeClr val="tx1"/>
                        </a:solidFill>
                        <a:effectLst/>
                        <a:latin typeface="Arial"/>
                        <a:ea typeface="Times New Roman"/>
                      </a:endParaRPr>
                    </a:p>
                  </a:txBody>
                  <a:tcPr marL="44450" marR="44450" marT="0" marB="0" anchor="ctr"/>
                </a:tc>
              </a:tr>
              <a:tr h="0">
                <a:tc>
                  <a:txBody>
                    <a:bodyPr/>
                    <a:lstStyle/>
                    <a:p>
                      <a:pPr algn="l">
                        <a:lnSpc>
                          <a:spcPct val="115000"/>
                        </a:lnSpc>
                        <a:spcAft>
                          <a:spcPts val="0"/>
                        </a:spcAft>
                      </a:pPr>
                      <a:r>
                        <a:rPr lang="en-US" sz="1000" spc="0" dirty="0">
                          <a:solidFill>
                            <a:schemeClr val="tx1"/>
                          </a:solidFill>
                          <a:effectLst/>
                        </a:rPr>
                        <a:t>Date of the relevant deadline of UWWTD or Transitional Period (</a:t>
                      </a:r>
                      <a:r>
                        <a:rPr lang="en-US" sz="1000" spc="0" dirty="0" err="1">
                          <a:solidFill>
                            <a:schemeClr val="tx1"/>
                          </a:solidFill>
                          <a:effectLst/>
                        </a:rPr>
                        <a:t>aggPeriodOver</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a:effectLst/>
                        </a:rPr>
                        <a:t>Parameter will be replaced by other parameters (see proposal for new mandatory parameters)</a:t>
                      </a:r>
                      <a:endParaRPr lang="en-GB" sz="1100" spc="10">
                        <a:effectLst/>
                        <a:latin typeface="Arial"/>
                        <a:ea typeface="Times New Roman"/>
                      </a:endParaRPr>
                    </a:p>
                  </a:txBody>
                  <a:tcPr marL="44450" marR="44450" marT="0" marB="0" anchor="ctr"/>
                </a:tc>
              </a:tr>
              <a:tr h="600075">
                <a:tc>
                  <a:txBody>
                    <a:bodyPr/>
                    <a:lstStyle/>
                    <a:p>
                      <a:pPr algn="l">
                        <a:lnSpc>
                          <a:spcPct val="115000"/>
                        </a:lnSpc>
                        <a:spcAft>
                          <a:spcPts val="0"/>
                        </a:spcAft>
                      </a:pPr>
                      <a:r>
                        <a:rPr lang="en-US" sz="1000" spc="0" dirty="0">
                          <a:solidFill>
                            <a:schemeClr val="tx1"/>
                          </a:solidFill>
                          <a:effectLst/>
                        </a:rPr>
                        <a:t>When will the total generated load of the agglomeration be collected through collecting systems or addressed through IAS? (</a:t>
                      </a:r>
                      <a:r>
                        <a:rPr lang="en-US" sz="1000" spc="0" dirty="0" err="1">
                          <a:solidFill>
                            <a:schemeClr val="tx1"/>
                          </a:solidFill>
                          <a:effectLst/>
                        </a:rPr>
                        <a:t>aggForecast</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Parameter will be replaced by other parameters (see proposal for forward looking aspects)</a:t>
                      </a:r>
                      <a:endParaRPr lang="en-GB" sz="1100" spc="10" dirty="0">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462856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a:lnSpc>
                <a:spcPct val="78000"/>
              </a:lnSpc>
              <a:buFont typeface="Wingdings" pitchFamily="2" charset="2"/>
              <a:buChar char="Ø"/>
            </a:pPr>
            <a:r>
              <a:rPr lang="fr-BE" sz="3200" b="0" dirty="0" smtClean="0">
                <a:latin typeface="Calibri" pitchFamily="34" charset="0"/>
                <a:sym typeface="Wingdings" pitchFamily="2" charset="2"/>
              </a:rPr>
              <a:t>Shift of </a:t>
            </a:r>
            <a:r>
              <a:rPr lang="fr-BE" sz="3200" b="0" dirty="0" err="1" smtClean="0">
                <a:latin typeface="Calibri" pitchFamily="34" charset="0"/>
                <a:sym typeface="Wingdings" pitchFamily="2" charset="2"/>
              </a:rPr>
              <a:t>three</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parameters</a:t>
            </a:r>
            <a:r>
              <a:rPr lang="fr-BE" sz="3200" b="0" dirty="0" smtClean="0">
                <a:latin typeface="Calibri" pitchFamily="34" charset="0"/>
                <a:sym typeface="Wingdings" pitchFamily="2" charset="2"/>
              </a:rPr>
              <a:t> to the MS </a:t>
            </a:r>
            <a:r>
              <a:rPr lang="fr-BE" sz="3200" b="0" dirty="0" err="1" smtClean="0">
                <a:latin typeface="Calibri" pitchFamily="34" charset="0"/>
                <a:sym typeface="Wingdings" pitchFamily="2" charset="2"/>
              </a:rPr>
              <a:t>level</a:t>
            </a: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a:lnSpc>
                <a:spcPct val="78000"/>
              </a:lnSpc>
            </a:pPr>
            <a:r>
              <a:rPr lang="fr-BE" sz="3200" b="0" dirty="0" smtClean="0">
                <a:latin typeface="Calibri" pitchFamily="34" charset="0"/>
                <a:sym typeface="Wingdings" pitchFamily="2" charset="2"/>
              </a:rPr>
              <a:t>This </a:t>
            </a:r>
            <a:r>
              <a:rPr lang="fr-BE" sz="3200" b="0" dirty="0" err="1" smtClean="0">
                <a:latin typeface="Calibri" pitchFamily="34" charset="0"/>
                <a:sym typeface="Wingdings" pitchFamily="2" charset="2"/>
              </a:rPr>
              <a:t>is</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measures</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which</a:t>
            </a:r>
            <a:r>
              <a:rPr lang="fr-BE" sz="3200" b="0" dirty="0" smtClean="0">
                <a:latin typeface="Calibri" pitchFamily="34" charset="0"/>
                <a:sym typeface="Wingdings" pitchFamily="2" charset="2"/>
              </a:rPr>
              <a:t> have to </a:t>
            </a:r>
            <a:r>
              <a:rPr lang="fr-BE" sz="3200" b="0" dirty="0" err="1" smtClean="0">
                <a:latin typeface="Calibri" pitchFamily="34" charset="0"/>
                <a:sym typeface="Wingdings" pitchFamily="2" charset="2"/>
              </a:rPr>
              <a:t>be</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taken</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at</a:t>
            </a:r>
            <a:r>
              <a:rPr lang="fr-BE" sz="3200" b="0" dirty="0" smtClean="0">
                <a:latin typeface="Calibri" pitchFamily="34" charset="0"/>
                <a:sym typeface="Wingdings" pitchFamily="2" charset="2"/>
              </a:rPr>
              <a:t> national </a:t>
            </a:r>
            <a:r>
              <a:rPr lang="fr-BE" sz="3200" b="0" dirty="0" err="1" smtClean="0">
                <a:latin typeface="Calibri" pitchFamily="34" charset="0"/>
                <a:sym typeface="Wingdings" pitchFamily="2" charset="2"/>
              </a:rPr>
              <a:t>level</a:t>
            </a:r>
            <a:r>
              <a:rPr lang="fr-BE" sz="3200" b="0" dirty="0" smtClean="0">
                <a:latin typeface="Calibri" pitchFamily="34" charset="0"/>
                <a:sym typeface="Wingdings" pitchFamily="2" charset="2"/>
              </a:rPr>
              <a:t>, or </a:t>
            </a:r>
            <a:r>
              <a:rPr lang="fr-BE" sz="3200" b="0" dirty="0" err="1" smtClean="0">
                <a:latin typeface="Calibri" pitchFamily="34" charset="0"/>
                <a:sym typeface="Wingdings" pitchFamily="2" charset="2"/>
              </a:rPr>
              <a:t>at</a:t>
            </a:r>
            <a:r>
              <a:rPr lang="fr-BE" sz="3200" b="0" dirty="0" smtClean="0">
                <a:latin typeface="Calibri" pitchFamily="34" charset="0"/>
                <a:sym typeface="Wingdings" pitchFamily="2" charset="2"/>
              </a:rPr>
              <a:t> least </a:t>
            </a:r>
            <a:r>
              <a:rPr lang="fr-BE" sz="3200" b="0" dirty="0" err="1" smtClean="0">
                <a:latin typeface="Calibri" pitchFamily="34" charset="0"/>
                <a:sym typeface="Wingdings" pitchFamily="2" charset="2"/>
              </a:rPr>
              <a:t>at</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regional</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level</a:t>
            </a:r>
            <a:r>
              <a:rPr lang="fr-BE" sz="3200" b="0" dirty="0" smtClean="0">
                <a:latin typeface="Calibri" pitchFamily="34" charset="0"/>
                <a:sym typeface="Wingdings" pitchFamily="2" charset="2"/>
              </a:rPr>
              <a:t> for </a:t>
            </a:r>
            <a:r>
              <a:rPr lang="fr-BE" sz="3200" b="0" dirty="0" err="1" smtClean="0">
                <a:latin typeface="Calibri" pitchFamily="34" charset="0"/>
                <a:sym typeface="Wingdings" pitchFamily="2" charset="2"/>
              </a:rPr>
              <a:t>some</a:t>
            </a:r>
            <a:r>
              <a:rPr lang="fr-BE" sz="3200" b="0" dirty="0" smtClean="0">
                <a:latin typeface="Calibri" pitchFamily="34" charset="0"/>
                <a:sym typeface="Wingdings" pitchFamily="2" charset="2"/>
              </a:rPr>
              <a:t> MS ? </a:t>
            </a:r>
            <a:endParaRPr lang="fr-BE" sz="3200" b="0" dirty="0">
              <a:latin typeface="Calibri" pitchFamily="34" charset="0"/>
              <a:sym typeface="Wingdings" pitchFamily="2" charset="2"/>
            </a:endParaRPr>
          </a:p>
          <a:p>
            <a:pPr marL="0" indent="0">
              <a:lnSpc>
                <a:spcPct val="78000"/>
              </a:lnSpc>
            </a:pPr>
            <a:r>
              <a:rPr lang="fr-BE" sz="3200" b="0" dirty="0" smtClean="0">
                <a:latin typeface="Calibri" pitchFamily="34" charset="0"/>
                <a:sym typeface="Wingdings" pitchFamily="2" charset="2"/>
              </a:rPr>
              <a:t>It has to do </a:t>
            </a:r>
            <a:r>
              <a:rPr lang="fr-BE" sz="3200" b="0" dirty="0" err="1" smtClean="0">
                <a:latin typeface="Calibri" pitchFamily="34" charset="0"/>
                <a:sym typeface="Wingdings" pitchFamily="2" charset="2"/>
              </a:rPr>
              <a:t>with</a:t>
            </a:r>
            <a:r>
              <a:rPr lang="fr-BE" sz="3200" b="0" dirty="0" smtClean="0">
                <a:latin typeface="Calibri" pitchFamily="34" charset="0"/>
                <a:sym typeface="Wingdings" pitchFamily="2" charset="2"/>
              </a:rPr>
              <a:t> the </a:t>
            </a:r>
            <a:r>
              <a:rPr lang="fr-BE" sz="3200" b="0" dirty="0" err="1" smtClean="0">
                <a:latin typeface="Calibri" pitchFamily="34" charset="0"/>
                <a:sym typeface="Wingdings" pitchFamily="2" charset="2"/>
              </a:rPr>
              <a:t>implementation</a:t>
            </a:r>
            <a:r>
              <a:rPr lang="fr-BE" sz="3200" b="0" dirty="0" smtClean="0">
                <a:latin typeface="Calibri" pitchFamily="34" charset="0"/>
                <a:sym typeface="Wingdings" pitchFamily="2" charset="2"/>
              </a:rPr>
              <a:t> plan.  </a:t>
            </a:r>
          </a:p>
          <a:p>
            <a:pPr marL="0" indent="0" hangingPunct="1">
              <a:lnSpc>
                <a:spcPct val="78000"/>
              </a:lnSpc>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18963560"/>
              </p:ext>
            </p:extLst>
          </p:nvPr>
        </p:nvGraphicFramePr>
        <p:xfrm>
          <a:off x="1259632" y="3212976"/>
          <a:ext cx="6038850" cy="1303655"/>
        </p:xfrm>
        <a:graphic>
          <a:graphicData uri="http://schemas.openxmlformats.org/drawingml/2006/table">
            <a:tbl>
              <a:tblPr firstRow="1" firstCol="1" bandRow="1">
                <a:tableStyleId>{5C22544A-7EE6-4342-B048-85BDC9FD1C3A}</a:tableStyleId>
              </a:tblPr>
              <a:tblGrid>
                <a:gridCol w="3878038"/>
                <a:gridCol w="2160812"/>
              </a:tblGrid>
              <a:tr h="252095">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dirty="0" err="1">
                          <a:solidFill>
                            <a:schemeClr val="tx1"/>
                          </a:solidFill>
                          <a:effectLst/>
                        </a:rPr>
                        <a:t>Proposed</a:t>
                      </a:r>
                      <a:r>
                        <a:rPr lang="de-DE" sz="1000" spc="0" dirty="0">
                          <a:solidFill>
                            <a:schemeClr val="tx1"/>
                          </a:solidFill>
                          <a:effectLst/>
                        </a:rPr>
                        <a:t> </a:t>
                      </a:r>
                      <a:r>
                        <a:rPr lang="de-DE" sz="1000" spc="0" dirty="0" err="1">
                          <a:solidFill>
                            <a:schemeClr val="tx1"/>
                          </a:solidFill>
                          <a:effectLst/>
                        </a:rPr>
                        <a:t>future</a:t>
                      </a:r>
                      <a:r>
                        <a:rPr lang="de-DE" sz="1000" spc="0" dirty="0">
                          <a:solidFill>
                            <a:schemeClr val="tx1"/>
                          </a:solidFill>
                          <a:effectLst/>
                        </a:rPr>
                        <a:t> </a:t>
                      </a:r>
                      <a:r>
                        <a:rPr lang="de-DE" sz="1000" spc="0" dirty="0" err="1">
                          <a:solidFill>
                            <a:schemeClr val="tx1"/>
                          </a:solidFill>
                          <a:effectLst/>
                        </a:rPr>
                        <a:t>assessment</a:t>
                      </a:r>
                      <a:endParaRPr lang="en-GB" sz="1100" spc="10" dirty="0">
                        <a:solidFill>
                          <a:schemeClr val="tx1"/>
                        </a:solidFill>
                        <a:effectLst/>
                        <a:latin typeface="Arial"/>
                        <a:ea typeface="Times New Roman"/>
                      </a:endParaRPr>
                    </a:p>
                  </a:txBody>
                  <a:tcPr marL="44450" marR="44450" marT="0" marB="0" anchor="ctr"/>
                </a:tc>
              </a:tr>
              <a:tr h="251460">
                <a:tc>
                  <a:txBody>
                    <a:bodyPr/>
                    <a:lstStyle/>
                    <a:p>
                      <a:pPr algn="l">
                        <a:lnSpc>
                          <a:spcPct val="115000"/>
                        </a:lnSpc>
                        <a:spcAft>
                          <a:spcPts val="0"/>
                        </a:spcAft>
                      </a:pPr>
                      <a:r>
                        <a:rPr lang="en-US" sz="1000" spc="0" dirty="0">
                          <a:solidFill>
                            <a:schemeClr val="tx1"/>
                          </a:solidFill>
                          <a:effectLst/>
                        </a:rPr>
                        <a:t>What are the measures based on: Dilution rates (</a:t>
                      </a:r>
                      <a:r>
                        <a:rPr lang="en-US" sz="1000" spc="0" dirty="0" err="1">
                          <a:solidFill>
                            <a:schemeClr val="tx1"/>
                          </a:solidFill>
                          <a:effectLst/>
                        </a:rPr>
                        <a:t>aggDilutionRates</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rowSpan="3">
                  <a:txBody>
                    <a:bodyPr/>
                    <a:lstStyle/>
                    <a:p>
                      <a:pPr algn="l">
                        <a:lnSpc>
                          <a:spcPct val="115000"/>
                        </a:lnSpc>
                        <a:spcAft>
                          <a:spcPts val="600"/>
                        </a:spcAft>
                      </a:pPr>
                      <a:r>
                        <a:rPr lang="en-GB" sz="1000" spc="10">
                          <a:effectLst/>
                        </a:rPr>
                        <a:t>What are the measures based on: Dilution rates, capacity in relation to dry weather flow, acceptable number of overflows per year</a:t>
                      </a:r>
                      <a:endParaRPr lang="en-GB" sz="1100" spc="10">
                        <a:effectLst/>
                        <a:latin typeface="Arial"/>
                        <a:ea typeface="Times New Roman"/>
                      </a:endParaRPr>
                    </a:p>
                  </a:txBody>
                  <a:tcPr marL="44450" marR="44450" marT="0" marB="0" anchor="ctr"/>
                </a:tc>
              </a:tr>
              <a:tr h="0">
                <a:tc>
                  <a:txBody>
                    <a:bodyPr/>
                    <a:lstStyle/>
                    <a:p>
                      <a:pPr algn="l">
                        <a:lnSpc>
                          <a:spcPct val="115000"/>
                        </a:lnSpc>
                        <a:spcAft>
                          <a:spcPts val="0"/>
                        </a:spcAft>
                      </a:pPr>
                      <a:r>
                        <a:rPr lang="en-US" sz="1000" spc="0" dirty="0">
                          <a:solidFill>
                            <a:schemeClr val="tx1"/>
                          </a:solidFill>
                          <a:effectLst/>
                        </a:rPr>
                        <a:t>What are the measures based on: Capacity in relation to dry weather flow (</a:t>
                      </a:r>
                      <a:r>
                        <a:rPr lang="en-US" sz="1000" spc="0" dirty="0" err="1">
                          <a:solidFill>
                            <a:schemeClr val="tx1"/>
                          </a:solidFill>
                          <a:effectLst/>
                        </a:rPr>
                        <a:t>aggCapacity</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vMerge="1">
                  <a:txBody>
                    <a:bodyPr/>
                    <a:lstStyle/>
                    <a:p>
                      <a:endParaRPr lang="en-GB"/>
                    </a:p>
                  </a:txBody>
                  <a:tcPr/>
                </a:tc>
              </a:tr>
              <a:tr h="0">
                <a:tc>
                  <a:txBody>
                    <a:bodyPr/>
                    <a:lstStyle/>
                    <a:p>
                      <a:pPr algn="l">
                        <a:lnSpc>
                          <a:spcPct val="115000"/>
                        </a:lnSpc>
                        <a:spcAft>
                          <a:spcPts val="0"/>
                        </a:spcAft>
                      </a:pPr>
                      <a:r>
                        <a:rPr lang="en-US" sz="1000" spc="0" dirty="0">
                          <a:solidFill>
                            <a:schemeClr val="tx1"/>
                          </a:solidFill>
                          <a:effectLst/>
                        </a:rPr>
                        <a:t>What are the measures based on: Acceptable number of overflows per year (</a:t>
                      </a:r>
                      <a:r>
                        <a:rPr lang="en-US" sz="1000" spc="0" dirty="0" err="1">
                          <a:solidFill>
                            <a:schemeClr val="tx1"/>
                          </a:solidFill>
                          <a:effectLst/>
                        </a:rPr>
                        <a:t>aggAccOverflows</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209098977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2800" b="0" dirty="0" err="1" smtClean="0">
                <a:latin typeface="Calibri" pitchFamily="34" charset="0"/>
                <a:sym typeface="Wingdings" pitchFamily="2" charset="2"/>
              </a:rPr>
              <a:t>Add</a:t>
            </a:r>
            <a:r>
              <a:rPr lang="fr-BE" sz="2800" b="0" dirty="0" smtClean="0">
                <a:latin typeface="Calibri" pitchFamily="34" charset="0"/>
                <a:sym typeface="Wingdings" pitchFamily="2" charset="2"/>
              </a:rPr>
              <a:t> </a:t>
            </a:r>
            <a:r>
              <a:rPr lang="fr-BE" sz="2800" b="0" dirty="0" err="1" smtClean="0">
                <a:latin typeface="Calibri" pitchFamily="34" charset="0"/>
                <a:sym typeface="Wingdings" pitchFamily="2" charset="2"/>
              </a:rPr>
              <a:t>nine</a:t>
            </a:r>
            <a:r>
              <a:rPr lang="fr-BE" sz="2800" b="0" dirty="0" smtClean="0">
                <a:latin typeface="Calibri" pitchFamily="34" charset="0"/>
                <a:sym typeface="Wingdings" pitchFamily="2" charset="2"/>
              </a:rPr>
              <a:t> </a:t>
            </a:r>
            <a:r>
              <a:rPr lang="fr-BE" sz="2800" b="0" i="1" dirty="0" smtClean="0">
                <a:latin typeface="Calibri" pitchFamily="34" charset="0"/>
                <a:sym typeface="Wingdings" pitchFamily="2" charset="2"/>
              </a:rPr>
              <a:t>new </a:t>
            </a:r>
            <a:r>
              <a:rPr lang="fr-BE" sz="2800" b="0" i="1" dirty="0" err="1" smtClean="0">
                <a:latin typeface="Calibri" pitchFamily="34" charset="0"/>
                <a:sym typeface="Wingdings" pitchFamily="2" charset="2"/>
              </a:rPr>
              <a:t>mandatory</a:t>
            </a:r>
            <a:r>
              <a:rPr lang="fr-BE" sz="2800" b="0" i="1" dirty="0" smtClean="0">
                <a:latin typeface="Calibri" pitchFamily="34" charset="0"/>
                <a:sym typeface="Wingdings" pitchFamily="2" charset="2"/>
              </a:rPr>
              <a:t> </a:t>
            </a:r>
            <a:r>
              <a:rPr lang="fr-BE" sz="2800" b="0" dirty="0" err="1" smtClean="0">
                <a:latin typeface="Calibri" pitchFamily="34" charset="0"/>
                <a:sym typeface="Wingdings" pitchFamily="2" charset="2"/>
              </a:rPr>
              <a:t>parameters</a:t>
            </a: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a:lnSpc>
                <a:spcPct val="78000"/>
              </a:lnSpc>
            </a:pPr>
            <a:endParaRPr lang="fr-BE" sz="2800" b="0" dirty="0" smtClean="0">
              <a:latin typeface="Calibri" pitchFamily="34" charset="0"/>
              <a:sym typeface="Wingdings" pitchFamily="2" charset="2"/>
            </a:endParaRPr>
          </a:p>
          <a:p>
            <a:pPr marL="0" indent="0">
              <a:lnSpc>
                <a:spcPct val="78000"/>
              </a:lnSpc>
            </a:pPr>
            <a:r>
              <a:rPr lang="fr-BE" sz="2000" b="0" dirty="0" smtClean="0">
                <a:latin typeface="Calibri" pitchFamily="34" charset="0"/>
                <a:sym typeface="Wingdings" pitchFamily="2" charset="2"/>
              </a:rPr>
              <a:t>There are no </a:t>
            </a:r>
            <a:r>
              <a:rPr lang="fr-BE" sz="2000" b="0" dirty="0" err="1" smtClean="0">
                <a:latin typeface="Calibri" pitchFamily="34" charset="0"/>
                <a:sym typeface="Wingdings" pitchFamily="2" charset="2"/>
              </a:rPr>
              <a:t>difficulties</a:t>
            </a:r>
            <a:r>
              <a:rPr lang="fr-BE" sz="2000" b="0" dirty="0" smtClean="0">
                <a:latin typeface="Calibri" pitchFamily="34" charset="0"/>
                <a:sym typeface="Wingdings" pitchFamily="2" charset="2"/>
              </a:rPr>
              <a:t> to </a:t>
            </a:r>
            <a:r>
              <a:rPr lang="fr-BE" sz="2000" b="0" dirty="0" err="1" smtClean="0">
                <a:latin typeface="Calibri" pitchFamily="34" charset="0"/>
                <a:sym typeface="Wingdings" pitchFamily="2" charset="2"/>
              </a:rPr>
              <a:t>fulfill</a:t>
            </a:r>
            <a:r>
              <a:rPr lang="fr-BE" sz="2000" b="0" dirty="0" smtClean="0">
                <a:latin typeface="Calibri" pitchFamily="34" charset="0"/>
                <a:sym typeface="Wingdings" pitchFamily="2" charset="2"/>
              </a:rPr>
              <a:t> the dates of relevant deadlines </a:t>
            </a:r>
            <a:r>
              <a:rPr lang="fr-BE" sz="2000" b="0" dirty="0" err="1" smtClean="0">
                <a:latin typeface="Calibri" pitchFamily="34" charset="0"/>
                <a:sym typeface="Wingdings" pitchFamily="2" charset="2"/>
              </a:rPr>
              <a:t>which</a:t>
            </a:r>
            <a:r>
              <a:rPr lang="fr-BE" sz="2000" b="0" dirty="0" smtClean="0">
                <a:latin typeface="Calibri" pitchFamily="34" charset="0"/>
                <a:sym typeface="Wingdings" pitchFamily="2" charset="2"/>
              </a:rPr>
              <a:t> are </a:t>
            </a:r>
            <a:r>
              <a:rPr lang="fr-BE" sz="2000" b="0" dirty="0" err="1" smtClean="0">
                <a:latin typeface="Calibri" pitchFamily="34" charset="0"/>
                <a:sym typeface="Wingdings" pitchFamily="2" charset="2"/>
              </a:rPr>
              <a:t>well</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known</a:t>
            </a:r>
            <a:r>
              <a:rPr lang="fr-BE" sz="2000" b="0" dirty="0" smtClean="0">
                <a:latin typeface="Calibri" pitchFamily="34" charset="0"/>
                <a:sym typeface="Wingdings" pitchFamily="2" charset="2"/>
              </a:rPr>
              <a:t> for </a:t>
            </a:r>
            <a:r>
              <a:rPr lang="fr-BE" sz="2000" b="0" dirty="0" err="1" smtClean="0">
                <a:latin typeface="Calibri" pitchFamily="34" charset="0"/>
                <a:sym typeface="Wingdings" pitchFamily="2" charset="2"/>
              </a:rPr>
              <a:t>each</a:t>
            </a:r>
            <a:r>
              <a:rPr lang="fr-BE" sz="2000" b="0" dirty="0" smtClean="0">
                <a:latin typeface="Calibri" pitchFamily="34" charset="0"/>
                <a:sym typeface="Wingdings" pitchFamily="2" charset="2"/>
              </a:rPr>
              <a:t> country.</a:t>
            </a:r>
          </a:p>
          <a:p>
            <a:pPr marL="0" indent="0">
              <a:lnSpc>
                <a:spcPct val="78000"/>
              </a:lnSpc>
            </a:pPr>
            <a:endParaRPr lang="fr-BE" sz="2000" b="0" dirty="0" smtClean="0">
              <a:latin typeface="Calibri" pitchFamily="34" charset="0"/>
              <a:sym typeface="Wingdings" pitchFamily="2" charset="2"/>
            </a:endParaRPr>
          </a:p>
          <a:p>
            <a:pPr marL="0" indent="0">
              <a:lnSpc>
                <a:spcPct val="78000"/>
              </a:lnSpc>
            </a:pPr>
            <a:r>
              <a:rPr lang="fr-BE" sz="2000" b="0" dirty="0" smtClean="0">
                <a:latin typeface="Calibri" pitchFamily="34" charset="0"/>
                <a:sym typeface="Wingdings" pitchFamily="2" charset="2"/>
              </a:rPr>
              <a:t>To </a:t>
            </a:r>
            <a:r>
              <a:rPr lang="fr-BE" sz="2000" b="0" dirty="0" err="1" smtClean="0">
                <a:latin typeface="Calibri" pitchFamily="34" charset="0"/>
                <a:sym typeface="Wingdings" pitchFamily="2" charset="2"/>
              </a:rPr>
              <a:t>add</a:t>
            </a:r>
            <a:r>
              <a:rPr lang="fr-BE" sz="2000" b="0" dirty="0" smtClean="0">
                <a:latin typeface="Calibri" pitchFamily="34" charset="0"/>
                <a:sym typeface="Wingdings" pitchFamily="2" charset="2"/>
              </a:rPr>
              <a:t> dates of </a:t>
            </a:r>
            <a:r>
              <a:rPr lang="fr-BE" sz="2000" b="0" dirty="0" err="1" smtClean="0">
                <a:latin typeface="Calibri" pitchFamily="34" charset="0"/>
                <a:sym typeface="Wingdings" pitchFamily="2" charset="2"/>
              </a:rPr>
              <a:t>compliance</a:t>
            </a:r>
            <a:r>
              <a:rPr lang="fr-BE" sz="2000" b="0" dirty="0" smtClean="0">
                <a:latin typeface="Calibri" pitchFamily="34" charset="0"/>
                <a:sym typeface="Wingdings" pitchFamily="2" charset="2"/>
              </a:rPr>
              <a:t> for </a:t>
            </a:r>
            <a:r>
              <a:rPr lang="fr-BE" sz="2000" b="0" dirty="0" err="1" smtClean="0">
                <a:latin typeface="Calibri" pitchFamily="34" charset="0"/>
                <a:sym typeface="Wingdings" pitchFamily="2" charset="2"/>
              </a:rPr>
              <a:t>each</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agglomeration</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needs</a:t>
            </a:r>
            <a:r>
              <a:rPr lang="fr-BE" sz="2000" b="0" dirty="0" smtClean="0">
                <a:latin typeface="Calibri" pitchFamily="34" charset="0"/>
                <a:sym typeface="Wingdings" pitchFamily="2" charset="2"/>
              </a:rPr>
              <a:t> more effort but </a:t>
            </a:r>
            <a:r>
              <a:rPr lang="fr-BE" sz="2000" b="0" dirty="0" err="1" smtClean="0">
                <a:latin typeface="Calibri" pitchFamily="34" charset="0"/>
                <a:sym typeface="Wingdings" pitchFamily="2" charset="2"/>
              </a:rPr>
              <a:t>when</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it</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done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it</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will</a:t>
            </a:r>
            <a:r>
              <a:rPr lang="fr-BE" sz="2000" b="0" dirty="0" smtClean="0">
                <a:latin typeface="Calibri" pitchFamily="34" charset="0"/>
                <a:sym typeface="Wingdings" pitchFamily="2" charset="2"/>
              </a:rPr>
              <a:t> change </a:t>
            </a:r>
            <a:r>
              <a:rPr lang="fr-BE" sz="2000" b="0" dirty="0" err="1" smtClean="0">
                <a:latin typeface="Calibri" pitchFamily="34" charset="0"/>
                <a:sym typeface="Wingdings" pitchFamily="2" charset="2"/>
              </a:rPr>
              <a:t>every</a:t>
            </a:r>
            <a:r>
              <a:rPr lang="fr-BE" sz="2000" b="0" dirty="0" smtClean="0">
                <a:latin typeface="Calibri" pitchFamily="34" charset="0"/>
                <a:sym typeface="Wingdings" pitchFamily="2" charset="2"/>
              </a:rPr>
              <a:t> 30-40 </a:t>
            </a:r>
            <a:r>
              <a:rPr lang="fr-BE" sz="2000" b="0" dirty="0" err="1" smtClean="0">
                <a:latin typeface="Calibri" pitchFamily="34" charset="0"/>
                <a:sym typeface="Wingdings" pitchFamily="2" charset="2"/>
              </a:rPr>
              <a:t>years</a:t>
            </a:r>
            <a:r>
              <a:rPr lang="fr-BE" sz="2000" b="0" dirty="0" smtClean="0">
                <a:latin typeface="Calibri" pitchFamily="34" charset="0"/>
                <a:sym typeface="Wingdings" pitchFamily="2" charset="2"/>
              </a:rPr>
              <a:t>. The date </a:t>
            </a:r>
            <a:r>
              <a:rPr lang="fr-BE" sz="2000" b="0" dirty="0" err="1" smtClean="0">
                <a:latin typeface="Calibri" pitchFamily="34" charset="0"/>
                <a:sym typeface="Wingdings" pitchFamily="2" charset="2"/>
              </a:rPr>
              <a:t>can</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be</a:t>
            </a:r>
            <a:r>
              <a:rPr lang="fr-BE" sz="2000" b="0" dirty="0" smtClean="0">
                <a:latin typeface="Calibri" pitchFamily="34" charset="0"/>
                <a:sym typeface="Wingdings" pitchFamily="2" charset="2"/>
              </a:rPr>
              <a:t> the deadline if </a:t>
            </a:r>
            <a:r>
              <a:rPr lang="fr-BE" sz="2000" b="0" dirty="0" err="1" smtClean="0">
                <a:latin typeface="Calibri" pitchFamily="34" charset="0"/>
                <a:sym typeface="Wingdings" pitchFamily="2" charset="2"/>
              </a:rPr>
              <a:t>there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no </a:t>
            </a:r>
            <a:r>
              <a:rPr lang="fr-BE" sz="2000" b="0" dirty="0" err="1" smtClean="0">
                <a:latin typeface="Calibri" pitchFamily="34" charset="0"/>
                <a:sym typeface="Wingdings" pitchFamily="2" charset="2"/>
              </a:rPr>
              <a:t>other</a:t>
            </a:r>
            <a:r>
              <a:rPr lang="fr-BE" sz="2000" b="0" dirty="0" smtClean="0">
                <a:latin typeface="Calibri" pitchFamily="34" charset="0"/>
                <a:sym typeface="Wingdings" pitchFamily="2" charset="2"/>
              </a:rPr>
              <a:t> information.</a:t>
            </a:r>
          </a:p>
          <a:p>
            <a:pPr marL="0" indent="0">
              <a:lnSpc>
                <a:spcPct val="78000"/>
              </a:lnSpc>
            </a:pPr>
            <a:endParaRPr lang="fr-BE" sz="2000" b="0" dirty="0" smtClean="0">
              <a:latin typeface="Calibri" pitchFamily="34" charset="0"/>
              <a:sym typeface="Wingdings" pitchFamily="2" charset="2"/>
            </a:endParaRPr>
          </a:p>
          <a:p>
            <a:pPr marL="0" indent="0">
              <a:lnSpc>
                <a:spcPct val="78000"/>
              </a:lnSpc>
            </a:pPr>
            <a:r>
              <a:rPr lang="fr-BE" sz="2000" b="0" dirty="0" smtClean="0">
                <a:latin typeface="Calibri" pitchFamily="34" charset="0"/>
                <a:sym typeface="Wingdings" pitchFamily="2" charset="2"/>
              </a:rPr>
              <a:t>This information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useful</a:t>
            </a:r>
            <a:r>
              <a:rPr lang="fr-BE" sz="2000" b="0" dirty="0" smtClean="0">
                <a:latin typeface="Calibri" pitchFamily="34" charset="0"/>
                <a:sym typeface="Wingdings" pitchFamily="2" charset="2"/>
              </a:rPr>
              <a:t> to  </a:t>
            </a:r>
            <a:r>
              <a:rPr lang="fr-BE" sz="2000" b="0" dirty="0" err="1" smtClean="0">
                <a:latin typeface="Calibri" pitchFamily="34" charset="0"/>
                <a:sym typeface="Wingdings" pitchFamily="2" charset="2"/>
              </a:rPr>
              <a:t>calculate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automatically</a:t>
            </a:r>
            <a:r>
              <a:rPr lang="fr-BE" sz="2000" b="0" dirty="0" smtClean="0">
                <a:latin typeface="Calibri" pitchFamily="34" charset="0"/>
                <a:sym typeface="Wingdings" pitchFamily="2" charset="2"/>
              </a:rPr>
              <a:t> the </a:t>
            </a:r>
            <a:r>
              <a:rPr lang="fr-BE" sz="2000" b="0" dirty="0" err="1" smtClean="0">
                <a:latin typeface="Calibri" pitchFamily="34" charset="0"/>
                <a:sym typeface="Wingdings" pitchFamily="2" charset="2"/>
              </a:rPr>
              <a:t>compliance</a:t>
            </a:r>
            <a:endParaRPr lang="fr-BE" sz="2000" b="0" dirty="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20292840"/>
              </p:ext>
            </p:extLst>
          </p:nvPr>
        </p:nvGraphicFramePr>
        <p:xfrm>
          <a:off x="1552575" y="3068960"/>
          <a:ext cx="6038850" cy="1430655"/>
        </p:xfrm>
        <a:graphic>
          <a:graphicData uri="http://schemas.openxmlformats.org/drawingml/2006/table">
            <a:tbl>
              <a:tblPr firstRow="1" firstCol="1" bandRow="1">
                <a:tableStyleId>{5C22544A-7EE6-4342-B048-85BDC9FD1C3A}</a:tableStyleId>
              </a:tblPr>
              <a:tblGrid>
                <a:gridCol w="6038850"/>
              </a:tblGrid>
              <a:tr h="252095">
                <a:tc>
                  <a:txBody>
                    <a:bodyPr/>
                    <a:lstStyle/>
                    <a:p>
                      <a:pPr algn="l">
                        <a:lnSpc>
                          <a:spcPct val="115000"/>
                        </a:lnSpc>
                        <a:spcAft>
                          <a:spcPts val="0"/>
                        </a:spcAft>
                      </a:pPr>
                      <a:r>
                        <a:rPr lang="de-DE" sz="1000" spc="0" dirty="0">
                          <a:solidFill>
                            <a:schemeClr val="tx1"/>
                          </a:solidFill>
                          <a:effectLst/>
                        </a:rPr>
                        <a:t>Parameter</a:t>
                      </a:r>
                      <a:endParaRPr lang="en-GB" sz="1100" spc="10" dirty="0">
                        <a:solidFill>
                          <a:schemeClr val="tx1"/>
                        </a:solidFill>
                        <a:effectLst/>
                        <a:latin typeface="Arial"/>
                        <a:ea typeface="Times New Roman"/>
                      </a:endParaRPr>
                    </a:p>
                  </a:txBody>
                  <a:tcPr marL="44450" marR="44450" marT="0" marB="0" anchor="ctr"/>
                </a:tc>
              </a:tr>
              <a:tr h="376555">
                <a:tc>
                  <a:txBody>
                    <a:bodyPr/>
                    <a:lstStyle/>
                    <a:p>
                      <a:pPr algn="l">
                        <a:lnSpc>
                          <a:spcPct val="115000"/>
                        </a:lnSpc>
                        <a:spcAft>
                          <a:spcPts val="0"/>
                        </a:spcAft>
                      </a:pPr>
                      <a:r>
                        <a:rPr lang="en-US" sz="1000" spc="0">
                          <a:solidFill>
                            <a:schemeClr val="tx1"/>
                          </a:solidFill>
                          <a:effectLst/>
                        </a:rPr>
                        <a:t>ID of the successor (historic data management)</a:t>
                      </a:r>
                      <a:endParaRPr lang="en-GB" sz="1100" spc="10">
                        <a:solidFill>
                          <a:schemeClr val="tx1"/>
                        </a:solidFill>
                        <a:effectLst/>
                        <a:latin typeface="Arial"/>
                        <a:ea typeface="Times New Roman"/>
                      </a:endParaRPr>
                    </a:p>
                  </a:txBody>
                  <a:tcPr marL="44450" marR="44450" marT="0" marB="0" anchor="ctr"/>
                </a:tc>
              </a:tr>
              <a:tr h="434975">
                <a:tc>
                  <a:txBody>
                    <a:bodyPr/>
                    <a:lstStyle/>
                    <a:p>
                      <a:pPr algn="l">
                        <a:lnSpc>
                          <a:spcPct val="115000"/>
                        </a:lnSpc>
                        <a:spcAft>
                          <a:spcPts val="600"/>
                        </a:spcAft>
                      </a:pPr>
                      <a:r>
                        <a:rPr lang="en-US" sz="1000" spc="0" dirty="0">
                          <a:solidFill>
                            <a:schemeClr val="tx1"/>
                          </a:solidFill>
                          <a:effectLst/>
                        </a:rPr>
                        <a:t>Date of the relevant deadline of UWWTD or</a:t>
                      </a:r>
                      <a:r>
                        <a:rPr lang="en-GB" sz="1000" spc="10" dirty="0">
                          <a:solidFill>
                            <a:schemeClr val="tx1"/>
                          </a:solidFill>
                          <a:effectLst/>
                        </a:rPr>
                        <a:t> Transitional Period – Art. 3/ Art. 4/ Art. 5/ Art. 6</a:t>
                      </a:r>
                      <a:endParaRPr lang="en-GB" sz="1100" spc="10" dirty="0">
                        <a:solidFill>
                          <a:schemeClr val="tx1"/>
                        </a:solidFill>
                        <a:effectLst/>
                        <a:latin typeface="Arial"/>
                        <a:ea typeface="Times New Roman"/>
                      </a:endParaRPr>
                    </a:p>
                  </a:txBody>
                  <a:tcPr marL="44450" marR="44450" marT="0" marB="0" anchor="ctr"/>
                </a:tc>
              </a:tr>
              <a:tr h="367030">
                <a:tc>
                  <a:txBody>
                    <a:bodyPr/>
                    <a:lstStyle/>
                    <a:p>
                      <a:pPr algn="l">
                        <a:lnSpc>
                          <a:spcPct val="115000"/>
                        </a:lnSpc>
                        <a:spcAft>
                          <a:spcPts val="0"/>
                        </a:spcAft>
                      </a:pPr>
                      <a:r>
                        <a:rPr lang="en-US" sz="1000" spc="0" dirty="0">
                          <a:solidFill>
                            <a:schemeClr val="tx1"/>
                          </a:solidFill>
                          <a:effectLst/>
                        </a:rPr>
                        <a:t>Date of compliance for </a:t>
                      </a:r>
                      <a:r>
                        <a:rPr lang="en-GB" sz="1000" spc="10" dirty="0">
                          <a:solidFill>
                            <a:schemeClr val="tx1"/>
                          </a:solidFill>
                          <a:effectLst/>
                        </a:rPr>
                        <a:t>Art. 3/ Art. 4/ Art. 5/ Art. 6</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18174032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2400" b="0" dirty="0" err="1" smtClean="0">
                <a:latin typeface="Calibri" pitchFamily="34" charset="0"/>
                <a:sym typeface="Wingdings" pitchFamily="2" charset="2"/>
              </a:rPr>
              <a:t>Proposal</a:t>
            </a:r>
            <a:r>
              <a:rPr lang="fr-BE" sz="2400" b="0" dirty="0" smtClean="0">
                <a:latin typeface="Calibri" pitchFamily="34" charset="0"/>
                <a:sym typeface="Wingdings" pitchFamily="2" charset="2"/>
              </a:rPr>
              <a:t> to </a:t>
            </a:r>
            <a:r>
              <a:rPr lang="fr-BE" sz="2400" b="0" dirty="0" err="1" smtClean="0">
                <a:latin typeface="Calibri" pitchFamily="34" charset="0"/>
                <a:sym typeface="Wingdings" pitchFamily="2" charset="2"/>
              </a:rPr>
              <a:t>add</a:t>
            </a:r>
            <a:r>
              <a:rPr lang="fr-BE" sz="2400" b="0" dirty="0" smtClean="0">
                <a:latin typeface="Calibri" pitchFamily="34" charset="0"/>
                <a:sym typeface="Wingdings" pitchFamily="2" charset="2"/>
              </a:rPr>
              <a:t> </a:t>
            </a:r>
            <a:r>
              <a:rPr lang="fr-BE" sz="2400" b="0" dirty="0" err="1" smtClean="0">
                <a:latin typeface="Calibri" pitchFamily="34" charset="0"/>
                <a:sym typeface="Wingdings" pitchFamily="2" charset="2"/>
              </a:rPr>
              <a:t>two</a:t>
            </a:r>
            <a:r>
              <a:rPr lang="fr-BE" sz="2400" b="0" dirty="0" smtClean="0">
                <a:latin typeface="Calibri" pitchFamily="34" charset="0"/>
                <a:sym typeface="Wingdings" pitchFamily="2" charset="2"/>
              </a:rPr>
              <a:t> </a:t>
            </a:r>
            <a:r>
              <a:rPr lang="fr-BE" sz="2400" dirty="0" err="1" smtClean="0">
                <a:latin typeface="Calibri" pitchFamily="34" charset="0"/>
                <a:sym typeface="Wingdings" pitchFamily="2" charset="2"/>
              </a:rPr>
              <a:t>voluntary</a:t>
            </a:r>
            <a:r>
              <a:rPr lang="fr-BE" sz="2400" b="0" dirty="0" smtClean="0">
                <a:latin typeface="Calibri" pitchFamily="34" charset="0"/>
                <a:sym typeface="Wingdings" pitchFamily="2" charset="2"/>
              </a:rPr>
              <a:t> </a:t>
            </a:r>
            <a:r>
              <a:rPr lang="fr-BE" sz="2400" b="0" dirty="0" err="1" smtClean="0">
                <a:latin typeface="Calibri" pitchFamily="34" charset="0"/>
                <a:sym typeface="Wingdings" pitchFamily="2" charset="2"/>
              </a:rPr>
              <a:t>parameters</a:t>
            </a:r>
            <a:endParaRPr lang="fr-BE" sz="24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a:lnSpc>
                <a:spcPct val="78000"/>
              </a:lnSpc>
            </a:pPr>
            <a:r>
              <a:rPr lang="fr-BE" sz="2000" b="0" dirty="0" err="1" smtClean="0">
                <a:latin typeface="Calibri" pitchFamily="34" charset="0"/>
                <a:sym typeface="Wingdings" pitchFamily="2" charset="2"/>
              </a:rPr>
              <a:t>These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parameters</a:t>
            </a:r>
            <a:r>
              <a:rPr lang="fr-BE" sz="2000" b="0" dirty="0" smtClean="0">
                <a:latin typeface="Calibri" pitchFamily="34" charset="0"/>
                <a:sym typeface="Wingdings" pitchFamily="2" charset="2"/>
              </a:rPr>
              <a:t> are </a:t>
            </a:r>
            <a:r>
              <a:rPr lang="fr-BE" sz="2000" b="0" dirty="0" err="1" smtClean="0">
                <a:latin typeface="Calibri" pitchFamily="34" charset="0"/>
                <a:sym typeface="Wingdings" pitchFamily="2" charset="2"/>
              </a:rPr>
              <a:t>useful</a:t>
            </a:r>
            <a:r>
              <a:rPr lang="fr-BE" sz="2000" b="0" dirty="0" smtClean="0">
                <a:latin typeface="Calibri" pitchFamily="34" charset="0"/>
                <a:sym typeface="Wingdings" pitchFamily="2" charset="2"/>
              </a:rPr>
              <a:t> for a </a:t>
            </a:r>
            <a:r>
              <a:rPr lang="fr-BE" sz="2000" b="0" dirty="0" err="1" smtClean="0">
                <a:latin typeface="Calibri" pitchFamily="34" charset="0"/>
                <a:sym typeface="Wingdings" pitchFamily="2" charset="2"/>
              </a:rPr>
              <a:t>general</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approach</a:t>
            </a:r>
            <a:r>
              <a:rPr lang="fr-BE" sz="2000" b="0" dirty="0" smtClean="0">
                <a:latin typeface="Calibri" pitchFamily="34" charset="0"/>
                <a:sym typeface="Wingdings" pitchFamily="2" charset="2"/>
              </a:rPr>
              <a:t> to know the </a:t>
            </a:r>
            <a:r>
              <a:rPr lang="fr-BE" sz="2000" b="0" dirty="0" err="1" smtClean="0">
                <a:latin typeface="Calibri" pitchFamily="34" charset="0"/>
                <a:sym typeface="Wingdings" pitchFamily="2" charset="2"/>
              </a:rPr>
              <a:t>sanitation</a:t>
            </a:r>
            <a:r>
              <a:rPr lang="fr-BE" sz="2000" b="0" dirty="0" smtClean="0">
                <a:latin typeface="Calibri" pitchFamily="34" charset="0"/>
                <a:sym typeface="Wingdings" pitchFamily="2" charset="2"/>
              </a:rPr>
              <a:t> situation of a </a:t>
            </a:r>
            <a:r>
              <a:rPr lang="fr-BE" sz="2000" b="0" dirty="0" err="1" smtClean="0">
                <a:latin typeface="Calibri" pitchFamily="34" charset="0"/>
                <a:sym typeface="Wingdings" pitchFamily="2" charset="2"/>
              </a:rPr>
              <a:t>territory</a:t>
            </a:r>
            <a:r>
              <a:rPr lang="fr-BE" sz="2000" b="0" dirty="0" smtClean="0">
                <a:latin typeface="Calibri" pitchFamily="34" charset="0"/>
                <a:sym typeface="Wingdings" pitchFamily="2" charset="2"/>
              </a:rPr>
              <a:t> and for local </a:t>
            </a:r>
            <a:r>
              <a:rPr lang="fr-BE" sz="2000" b="0" dirty="0" err="1" smtClean="0">
                <a:latin typeface="Calibri" pitchFamily="34" charset="0"/>
                <a:sym typeface="Wingdings" pitchFamily="2" charset="2"/>
              </a:rPr>
              <a:t>approaches</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when</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you</a:t>
            </a:r>
            <a:r>
              <a:rPr lang="fr-BE" sz="2000" b="0" dirty="0" smtClean="0">
                <a:latin typeface="Calibri" pitchFamily="34" charset="0"/>
                <a:sym typeface="Wingdings" pitchFamily="2" charset="2"/>
              </a:rPr>
              <a:t> have to </a:t>
            </a:r>
            <a:r>
              <a:rPr lang="fr-BE" sz="2000" b="0" dirty="0" err="1" smtClean="0">
                <a:latin typeface="Calibri" pitchFamily="34" charset="0"/>
                <a:sym typeface="Wingdings" pitchFamily="2" charset="2"/>
              </a:rPr>
              <a:t>build</a:t>
            </a:r>
            <a:r>
              <a:rPr lang="fr-BE" sz="2000" b="0" dirty="0" smtClean="0">
                <a:latin typeface="Calibri" pitchFamily="34" charset="0"/>
                <a:sym typeface="Wingdings" pitchFamily="2" charset="2"/>
              </a:rPr>
              <a:t> a new </a:t>
            </a:r>
            <a:r>
              <a:rPr lang="fr-BE" sz="2000" b="0" dirty="0" err="1" smtClean="0">
                <a:latin typeface="Calibri" pitchFamily="34" charset="0"/>
                <a:sym typeface="Wingdings" pitchFamily="2" charset="2"/>
              </a:rPr>
              <a:t>treatment</a:t>
            </a:r>
            <a:r>
              <a:rPr lang="fr-BE" sz="2000" b="0" dirty="0" smtClean="0">
                <a:latin typeface="Calibri" pitchFamily="34" charset="0"/>
                <a:sym typeface="Wingdings" pitchFamily="2" charset="2"/>
              </a:rPr>
              <a:t> plant and </a:t>
            </a:r>
            <a:r>
              <a:rPr lang="fr-BE" sz="2000" b="0" dirty="0" err="1" smtClean="0">
                <a:latin typeface="Calibri" pitchFamily="34" charset="0"/>
                <a:sym typeface="Wingdings" pitchFamily="2" charset="2"/>
              </a:rPr>
              <a:t>collecting</a:t>
            </a:r>
            <a:r>
              <a:rPr lang="fr-BE" sz="2000" b="0" dirty="0" smtClean="0">
                <a:latin typeface="Calibri" pitchFamily="34" charset="0"/>
                <a:sym typeface="Wingdings" pitchFamily="2" charset="2"/>
              </a:rPr>
              <a:t> system or if </a:t>
            </a:r>
            <a:r>
              <a:rPr lang="fr-BE" sz="2000" b="0" dirty="0" err="1" smtClean="0">
                <a:latin typeface="Calibri" pitchFamily="34" charset="0"/>
                <a:sym typeface="Wingdings" pitchFamily="2" charset="2"/>
              </a:rPr>
              <a:t>you</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want</a:t>
            </a:r>
            <a:r>
              <a:rPr lang="fr-BE" sz="2000" b="0" dirty="0" smtClean="0">
                <a:latin typeface="Calibri" pitchFamily="34" charset="0"/>
                <a:sym typeface="Wingdings" pitchFamily="2" charset="2"/>
              </a:rPr>
              <a:t> to know if </a:t>
            </a:r>
            <a:r>
              <a:rPr lang="fr-BE" sz="2000" b="0" dirty="0" err="1" smtClean="0">
                <a:latin typeface="Calibri" pitchFamily="34" charset="0"/>
                <a:sym typeface="Wingdings" pitchFamily="2" charset="2"/>
              </a:rPr>
              <a:t>your</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sanitation</a:t>
            </a:r>
            <a:r>
              <a:rPr lang="fr-BE" sz="2000" b="0" dirty="0" smtClean="0">
                <a:latin typeface="Calibri" pitchFamily="34" charset="0"/>
                <a:sym typeface="Wingdings" pitchFamily="2" charset="2"/>
              </a:rPr>
              <a:t> system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in </a:t>
            </a:r>
            <a:r>
              <a:rPr lang="fr-BE" sz="2000" b="0" dirty="0" err="1" smtClean="0">
                <a:latin typeface="Calibri" pitchFamily="34" charset="0"/>
                <a:sym typeface="Wingdings" pitchFamily="2" charset="2"/>
              </a:rPr>
              <a:t>link</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with</a:t>
            </a:r>
            <a:r>
              <a:rPr lang="fr-BE" sz="2000" b="0" dirty="0" smtClean="0">
                <a:latin typeface="Calibri" pitchFamily="34" charset="0"/>
                <a:sym typeface="Wingdings" pitchFamily="2" charset="2"/>
              </a:rPr>
              <a:t> the population. This </a:t>
            </a:r>
            <a:r>
              <a:rPr lang="fr-BE" sz="2000" b="0" dirty="0" err="1" smtClean="0">
                <a:latin typeface="Calibri" pitchFamily="34" charset="0"/>
                <a:sym typeface="Wingdings" pitchFamily="2" charset="2"/>
              </a:rPr>
              <a:t>is</a:t>
            </a:r>
            <a:r>
              <a:rPr lang="fr-BE" sz="2000" b="0" dirty="0">
                <a:latin typeface="Calibri" pitchFamily="34" charset="0"/>
                <a:sym typeface="Wingdings" pitchFamily="2" charset="2"/>
              </a:rPr>
              <a:t> </a:t>
            </a:r>
            <a:r>
              <a:rPr lang="fr-BE" sz="2000" b="0" dirty="0" smtClean="0">
                <a:latin typeface="Calibri" pitchFamily="34" charset="0"/>
                <a:sym typeface="Wingdings" pitchFamily="2" charset="2"/>
              </a:rPr>
              <a:t>a </a:t>
            </a:r>
            <a:r>
              <a:rPr lang="fr-BE" sz="2000" b="0" dirty="0" err="1" smtClean="0">
                <a:latin typeface="Calibri" pitchFamily="34" charset="0"/>
                <a:sym typeface="Wingdings" pitchFamily="2" charset="2"/>
              </a:rPr>
              <a:t>voluntary</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proposal</a:t>
            </a:r>
            <a:r>
              <a:rPr lang="fr-BE" sz="2000" b="0" dirty="0" smtClean="0">
                <a:latin typeface="Calibri" pitchFamily="34" charset="0"/>
                <a:sym typeface="Wingdings" pitchFamily="2" charset="2"/>
              </a:rPr>
              <a:t> for </a:t>
            </a:r>
            <a:r>
              <a:rPr lang="fr-BE" sz="2000" b="0" dirty="0" err="1" smtClean="0">
                <a:latin typeface="Calibri" pitchFamily="34" charset="0"/>
                <a:sym typeface="Wingdings" pitchFamily="2" charset="2"/>
              </a:rPr>
              <a:t>compliant</a:t>
            </a:r>
            <a:r>
              <a:rPr lang="fr-BE" sz="2000" b="0" dirty="0" smtClean="0">
                <a:latin typeface="Calibri" pitchFamily="34" charset="0"/>
                <a:sym typeface="Wingdings" pitchFamily="2" charset="2"/>
              </a:rPr>
              <a:t> situation </a:t>
            </a:r>
            <a:r>
              <a:rPr lang="fr-BE" sz="2000" b="0" dirty="0" err="1" smtClean="0">
                <a:latin typeface="Calibri" pitchFamily="34" charset="0"/>
                <a:sym typeface="Wingdings" pitchFamily="2" charset="2"/>
              </a:rPr>
              <a:t>because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it</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not </a:t>
            </a:r>
            <a:r>
              <a:rPr lang="fr-BE" sz="2000" b="0" dirty="0" err="1" smtClean="0">
                <a:latin typeface="Calibri" pitchFamily="34" charset="0"/>
                <a:sym typeface="Wingdings" pitchFamily="2" charset="2"/>
              </a:rPr>
              <a:t>easy</a:t>
            </a:r>
            <a:r>
              <a:rPr lang="fr-BE" sz="2000" b="0" dirty="0" smtClean="0">
                <a:latin typeface="Calibri" pitchFamily="34" charset="0"/>
                <a:sym typeface="Wingdings" pitchFamily="2" charset="2"/>
              </a:rPr>
              <a:t> for MS </a:t>
            </a:r>
            <a:r>
              <a:rPr lang="fr-BE" sz="2000" b="0" dirty="0" err="1" smtClean="0">
                <a:latin typeface="Calibri" pitchFamily="34" charset="0"/>
                <a:sym typeface="Wingdings" pitchFamily="2" charset="2"/>
              </a:rPr>
              <a:t>which</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calculate</a:t>
            </a:r>
            <a:r>
              <a:rPr lang="fr-BE" sz="2000" b="0" dirty="0" smtClean="0">
                <a:latin typeface="Calibri" pitchFamily="34" charset="0"/>
                <a:sym typeface="Wingdings" pitchFamily="2" charset="2"/>
              </a:rPr>
              <a:t> the </a:t>
            </a:r>
            <a:r>
              <a:rPr lang="fr-BE" sz="2000" b="0" dirty="0" err="1" smtClean="0">
                <a:latin typeface="Calibri" pitchFamily="34" charset="0"/>
                <a:sym typeface="Wingdings" pitchFamily="2" charset="2"/>
              </a:rPr>
              <a:t>load</a:t>
            </a:r>
            <a:r>
              <a:rPr lang="fr-BE" sz="2000" b="0" dirty="0" smtClean="0">
                <a:latin typeface="Calibri" pitchFamily="34" charset="0"/>
                <a:sym typeface="Wingdings" pitchFamily="2" charset="2"/>
              </a:rPr>
              <a:t> of the </a:t>
            </a:r>
            <a:r>
              <a:rPr lang="fr-BE" sz="2000" b="0" dirty="0" err="1" smtClean="0">
                <a:latin typeface="Calibri" pitchFamily="34" charset="0"/>
                <a:sym typeface="Wingdings" pitchFamily="2" charset="2"/>
              </a:rPr>
              <a:t>agglomeration</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with</a:t>
            </a:r>
            <a:r>
              <a:rPr lang="fr-BE" sz="2000" b="0" dirty="0" smtClean="0">
                <a:latin typeface="Calibri" pitchFamily="34" charset="0"/>
                <a:sym typeface="Wingdings" pitchFamily="2" charset="2"/>
              </a:rPr>
              <a:t> the </a:t>
            </a:r>
            <a:r>
              <a:rPr lang="fr-BE" sz="2000" b="0" dirty="0" err="1" smtClean="0">
                <a:latin typeface="Calibri" pitchFamily="34" charset="0"/>
                <a:sym typeface="Wingdings" pitchFamily="2" charset="2"/>
              </a:rPr>
              <a:t>entering</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load</a:t>
            </a:r>
            <a:r>
              <a:rPr lang="fr-BE" sz="2000" b="0" dirty="0" smtClean="0">
                <a:latin typeface="Calibri" pitchFamily="34" charset="0"/>
                <a:sym typeface="Wingdings" pitchFamily="2" charset="2"/>
              </a:rPr>
              <a:t> of a </a:t>
            </a:r>
            <a:r>
              <a:rPr lang="fr-BE" sz="2000" b="0" dirty="0" err="1" smtClean="0">
                <a:latin typeface="Calibri" pitchFamily="34" charset="0"/>
                <a:sym typeface="Wingdings" pitchFamily="2" charset="2"/>
              </a:rPr>
              <a:t>treatment</a:t>
            </a:r>
            <a:r>
              <a:rPr lang="fr-BE" sz="2000" b="0" dirty="0" smtClean="0">
                <a:latin typeface="Calibri" pitchFamily="34" charset="0"/>
                <a:sym typeface="Wingdings" pitchFamily="2" charset="2"/>
              </a:rPr>
              <a:t> plant to have </a:t>
            </a:r>
            <a:r>
              <a:rPr lang="fr-BE" sz="2000" b="0" dirty="0" err="1" smtClean="0">
                <a:latin typeface="Calibri" pitchFamily="34" charset="0"/>
                <a:sym typeface="Wingdings" pitchFamily="2" charset="2"/>
              </a:rPr>
              <a:t>this</a:t>
            </a:r>
            <a:r>
              <a:rPr lang="fr-BE" sz="2000" b="0" dirty="0" smtClean="0">
                <a:latin typeface="Calibri" pitchFamily="34" charset="0"/>
                <a:sym typeface="Wingdings" pitchFamily="2" charset="2"/>
              </a:rPr>
              <a:t> information. It </a:t>
            </a:r>
            <a:r>
              <a:rPr lang="fr-BE" sz="2000" b="0" dirty="0" err="1" smtClean="0">
                <a:latin typeface="Calibri" pitchFamily="34" charset="0"/>
                <a:sym typeface="Wingdings" pitchFamily="2" charset="2"/>
              </a:rPr>
              <a:t>could</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be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mandatory</a:t>
            </a:r>
            <a:r>
              <a:rPr lang="fr-BE" sz="2000" b="0" dirty="0" smtClean="0">
                <a:latin typeface="Calibri" pitchFamily="34" charset="0"/>
                <a:sym typeface="Wingdings" pitchFamily="2" charset="2"/>
              </a:rPr>
              <a:t> for not </a:t>
            </a:r>
            <a:r>
              <a:rPr lang="fr-BE" sz="2000" b="0" dirty="0" err="1" smtClean="0">
                <a:latin typeface="Calibri" pitchFamily="34" charset="0"/>
                <a:sym typeface="Wingdings" pitchFamily="2" charset="2"/>
              </a:rPr>
              <a:t>compliant</a:t>
            </a:r>
            <a:r>
              <a:rPr lang="fr-BE" sz="2000" b="0" dirty="0" smtClean="0">
                <a:latin typeface="Calibri" pitchFamily="34" charset="0"/>
                <a:sym typeface="Wingdings" pitchFamily="2" charset="2"/>
              </a:rPr>
              <a:t> situations.</a:t>
            </a:r>
          </a:p>
          <a:p>
            <a:pPr marL="0" indent="0">
              <a:lnSpc>
                <a:spcPct val="78000"/>
              </a:lnSpc>
            </a:pPr>
            <a:r>
              <a:rPr lang="fr-BE" sz="2000" b="0" dirty="0" smtClean="0">
                <a:latin typeface="Calibri" pitchFamily="34" charset="0"/>
                <a:sym typeface="Wingdings" pitchFamily="2" charset="2"/>
              </a:rPr>
              <a:t>The </a:t>
            </a:r>
            <a:r>
              <a:rPr lang="fr-BE" sz="2000" b="0" dirty="0" err="1" smtClean="0">
                <a:latin typeface="Calibri" pitchFamily="34" charset="0"/>
                <a:sym typeface="Wingdings" pitchFamily="2" charset="2"/>
              </a:rPr>
              <a:t>names</a:t>
            </a:r>
            <a:r>
              <a:rPr lang="fr-BE" sz="2000" b="0" dirty="0" smtClean="0">
                <a:latin typeface="Calibri" pitchFamily="34" charset="0"/>
                <a:sym typeface="Wingdings" pitchFamily="2" charset="2"/>
              </a:rPr>
              <a:t> of the </a:t>
            </a:r>
            <a:r>
              <a:rPr lang="fr-BE" sz="2000" b="0" dirty="0" err="1" smtClean="0">
                <a:latin typeface="Calibri" pitchFamily="34" charset="0"/>
                <a:sym typeface="Wingdings" pitchFamily="2" charset="2"/>
              </a:rPr>
              <a:t>municipalies</a:t>
            </a:r>
            <a:r>
              <a:rPr lang="fr-BE" sz="2000" b="0" dirty="0" smtClean="0">
                <a:latin typeface="Calibri" pitchFamily="34" charset="0"/>
                <a:sym typeface="Wingdings" pitchFamily="2" charset="2"/>
              </a:rPr>
              <a:t> and communes of the </a:t>
            </a:r>
            <a:r>
              <a:rPr lang="fr-BE" sz="2000" b="0" dirty="0" err="1" smtClean="0">
                <a:latin typeface="Calibri" pitchFamily="34" charset="0"/>
                <a:sym typeface="Wingdings" pitchFamily="2" charset="2"/>
              </a:rPr>
              <a:t>agglomeration</a:t>
            </a:r>
            <a:r>
              <a:rPr lang="fr-BE" sz="2000" b="0" dirty="0" smtClean="0">
                <a:latin typeface="Calibri" pitchFamily="34" charset="0"/>
                <a:sym typeface="Wingdings" pitchFamily="2" charset="2"/>
              </a:rPr>
              <a:t> are stable informations. The </a:t>
            </a:r>
            <a:r>
              <a:rPr lang="fr-BE" sz="2000" b="0" dirty="0" err="1" smtClean="0">
                <a:latin typeface="Calibri" pitchFamily="34" charset="0"/>
                <a:sym typeface="Wingdings" pitchFamily="2" charset="2"/>
              </a:rPr>
              <a:t>frequency</a:t>
            </a:r>
            <a:r>
              <a:rPr lang="fr-BE" sz="2000" b="0" dirty="0" smtClean="0">
                <a:latin typeface="Calibri" pitchFamily="34" charset="0"/>
                <a:sym typeface="Wingdings" pitchFamily="2" charset="2"/>
              </a:rPr>
              <a:t> of  </a:t>
            </a:r>
            <a:r>
              <a:rPr lang="fr-BE" sz="2000" b="0" dirty="0" err="1" smtClean="0">
                <a:latin typeface="Calibri" pitchFamily="34" charset="0"/>
                <a:sym typeface="Wingdings" pitchFamily="2" charset="2"/>
              </a:rPr>
              <a:t>updating</a:t>
            </a:r>
            <a:r>
              <a:rPr lang="fr-BE" sz="2000" b="0" dirty="0" smtClean="0">
                <a:latin typeface="Calibri" pitchFamily="34" charset="0"/>
                <a:sym typeface="Wingdings" pitchFamily="2" charset="2"/>
              </a:rPr>
              <a:t> population </a:t>
            </a:r>
            <a:r>
              <a:rPr lang="fr-BE" sz="2000" b="0" dirty="0" err="1" smtClean="0">
                <a:latin typeface="Calibri" pitchFamily="34" charset="0"/>
                <a:sym typeface="Wingdings" pitchFamily="2" charset="2"/>
              </a:rPr>
              <a:t>inhabitants</a:t>
            </a:r>
            <a:r>
              <a:rPr lang="fr-BE" sz="2000" b="0" dirty="0" smtClean="0">
                <a:latin typeface="Calibri" pitchFamily="34" charset="0"/>
                <a:sym typeface="Wingdings" pitchFamily="2" charset="2"/>
              </a:rPr>
              <a:t> in a </a:t>
            </a:r>
            <a:r>
              <a:rPr lang="fr-BE" sz="2000" b="0" dirty="0" err="1" smtClean="0">
                <a:latin typeface="Calibri" pitchFamily="34" charset="0"/>
                <a:sym typeface="Wingdings" pitchFamily="2" charset="2"/>
              </a:rPr>
              <a:t>compliant</a:t>
            </a:r>
            <a:r>
              <a:rPr lang="fr-BE" sz="2000" b="0" dirty="0" smtClean="0">
                <a:latin typeface="Calibri" pitchFamily="34" charset="0"/>
                <a:sym typeface="Wingdings" pitchFamily="2" charset="2"/>
              </a:rPr>
              <a:t> country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very</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low</a:t>
            </a:r>
            <a:r>
              <a:rPr lang="fr-BE" sz="2000" b="0" dirty="0" smtClean="0">
                <a:latin typeface="Calibri" pitchFamily="34" charset="0"/>
                <a:sym typeface="Wingdings" pitchFamily="2" charset="2"/>
              </a:rPr>
              <a:t>.</a:t>
            </a:r>
          </a:p>
          <a:p>
            <a:pPr marL="0" indent="0">
              <a:lnSpc>
                <a:spcPct val="78000"/>
              </a:lnSpc>
            </a:pPr>
            <a:r>
              <a:rPr lang="fr-BE" sz="2000" b="0" dirty="0" smtClean="0">
                <a:latin typeface="Calibri" pitchFamily="34" charset="0"/>
                <a:sym typeface="Wingdings" pitchFamily="2" charset="2"/>
              </a:rPr>
              <a:t>The </a:t>
            </a:r>
            <a:r>
              <a:rPr lang="fr-BE" sz="2000" b="0" dirty="0" err="1" smtClean="0">
                <a:latin typeface="Calibri" pitchFamily="34" charset="0"/>
                <a:sym typeface="Wingdings" pitchFamily="2" charset="2"/>
              </a:rPr>
              <a:t>definition</a:t>
            </a:r>
            <a:r>
              <a:rPr lang="fr-BE" sz="2000" b="0" dirty="0" smtClean="0">
                <a:latin typeface="Calibri" pitchFamily="34" charset="0"/>
                <a:sym typeface="Wingdings" pitchFamily="2" charset="2"/>
              </a:rPr>
              <a:t> of </a:t>
            </a:r>
            <a:r>
              <a:rPr lang="fr-BE" sz="2000" b="0" dirty="0" err="1" smtClean="0">
                <a:latin typeface="Calibri" pitchFamily="34" charset="0"/>
                <a:sym typeface="Wingdings" pitchFamily="2" charset="2"/>
              </a:rPr>
              <a:t>what</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is</a:t>
            </a:r>
            <a:r>
              <a:rPr lang="fr-BE" sz="2000" b="0" dirty="0" smtClean="0">
                <a:latin typeface="Calibri" pitchFamily="34" charset="0"/>
                <a:sym typeface="Wingdings" pitchFamily="2" charset="2"/>
              </a:rPr>
              <a:t> the population has to </a:t>
            </a:r>
            <a:r>
              <a:rPr lang="fr-BE" sz="2000" b="0" dirty="0" err="1" smtClean="0">
                <a:latin typeface="Calibri" pitchFamily="34" charset="0"/>
                <a:sym typeface="Wingdings" pitchFamily="2" charset="2"/>
              </a:rPr>
              <a:t>be</a:t>
            </a:r>
            <a:r>
              <a:rPr lang="fr-BE" sz="2000" b="0" dirty="0" smtClean="0">
                <a:latin typeface="Calibri" pitchFamily="34" charset="0"/>
                <a:sym typeface="Wingdings" pitchFamily="2" charset="2"/>
              </a:rPr>
              <a:t> </a:t>
            </a:r>
            <a:r>
              <a:rPr lang="fr-BE" sz="2000" b="0" dirty="0" err="1" smtClean="0">
                <a:latin typeface="Calibri" pitchFamily="34" charset="0"/>
                <a:sym typeface="Wingdings" pitchFamily="2" charset="2"/>
              </a:rPr>
              <a:t>precised</a:t>
            </a:r>
            <a:r>
              <a:rPr lang="fr-BE" sz="2000" b="0" dirty="0" smtClean="0">
                <a:latin typeface="Calibri" pitchFamily="34" charset="0"/>
                <a:sym typeface="Wingdings" pitchFamily="2" charset="2"/>
              </a:rPr>
              <a:t>.</a:t>
            </a:r>
          </a:p>
          <a:p>
            <a:pPr marL="0" indent="0">
              <a:lnSpc>
                <a:spcPct val="78000"/>
              </a:lnSpc>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21905141"/>
              </p:ext>
            </p:extLst>
          </p:nvPr>
        </p:nvGraphicFramePr>
        <p:xfrm>
          <a:off x="1331640" y="2636912"/>
          <a:ext cx="5857875" cy="842645"/>
        </p:xfrm>
        <a:graphic>
          <a:graphicData uri="http://schemas.openxmlformats.org/drawingml/2006/table">
            <a:tbl>
              <a:tblPr firstRow="1" firstCol="1" bandRow="1">
                <a:tableStyleId>{5C22544A-7EE6-4342-B048-85BDC9FD1C3A}</a:tableStyleId>
              </a:tblPr>
              <a:tblGrid>
                <a:gridCol w="5857875"/>
              </a:tblGrid>
              <a:tr h="252095">
                <a:tc>
                  <a:txBody>
                    <a:bodyPr/>
                    <a:lstStyle/>
                    <a:p>
                      <a:pPr algn="l">
                        <a:lnSpc>
                          <a:spcPct val="115000"/>
                        </a:lnSpc>
                        <a:spcAft>
                          <a:spcPts val="0"/>
                        </a:spcAft>
                      </a:pPr>
                      <a:r>
                        <a:rPr lang="de-DE" sz="1000" spc="0" dirty="0">
                          <a:solidFill>
                            <a:schemeClr val="tx1"/>
                          </a:solidFill>
                          <a:effectLst/>
                        </a:rPr>
                        <a:t>Parameter</a:t>
                      </a:r>
                      <a:endParaRPr lang="en-GB" sz="1100" spc="10" dirty="0">
                        <a:solidFill>
                          <a:schemeClr val="tx1"/>
                        </a:solidFill>
                        <a:effectLst/>
                        <a:latin typeface="Arial"/>
                        <a:ea typeface="Times New Roman"/>
                      </a:endParaRPr>
                    </a:p>
                  </a:txBody>
                  <a:tcPr marL="44450" marR="44450" marT="0" marB="0" anchor="ctr"/>
                </a:tc>
              </a:tr>
              <a:tr h="295275">
                <a:tc>
                  <a:txBody>
                    <a:bodyPr/>
                    <a:lstStyle/>
                    <a:p>
                      <a:pPr algn="l">
                        <a:lnSpc>
                          <a:spcPct val="115000"/>
                        </a:lnSpc>
                        <a:spcAft>
                          <a:spcPts val="0"/>
                        </a:spcAft>
                      </a:pPr>
                      <a:r>
                        <a:rPr lang="en-US" sz="1000" spc="0" dirty="0">
                          <a:solidFill>
                            <a:schemeClr val="tx1"/>
                          </a:solidFill>
                          <a:effectLst/>
                        </a:rPr>
                        <a:t>Name of the municipalities/ communes of this agglomeration</a:t>
                      </a:r>
                      <a:endParaRPr lang="en-GB" sz="1100" spc="10" dirty="0">
                        <a:solidFill>
                          <a:schemeClr val="tx1"/>
                        </a:solidFill>
                        <a:effectLst/>
                        <a:latin typeface="Arial"/>
                        <a:ea typeface="Times New Roman"/>
                      </a:endParaRPr>
                    </a:p>
                  </a:txBody>
                  <a:tcPr marL="44450" marR="44450" marT="0" marB="0" anchor="ctr"/>
                </a:tc>
              </a:tr>
              <a:tr h="295275">
                <a:tc>
                  <a:txBody>
                    <a:bodyPr/>
                    <a:lstStyle/>
                    <a:p>
                      <a:pPr algn="l">
                        <a:lnSpc>
                          <a:spcPct val="115000"/>
                        </a:lnSpc>
                        <a:spcAft>
                          <a:spcPts val="0"/>
                        </a:spcAft>
                      </a:pPr>
                      <a:r>
                        <a:rPr lang="en-US" sz="1000" spc="0" dirty="0">
                          <a:solidFill>
                            <a:schemeClr val="tx1"/>
                          </a:solidFill>
                          <a:effectLst/>
                        </a:rPr>
                        <a:t>Population (inhabitants) of an agglomeration</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22082605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fr-BE" sz="2400" dirty="0" smtClean="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fr-BE" sz="2000" b="0" dirty="0" err="1" smtClean="0">
                <a:latin typeface="Calibri" pitchFamily="34" charset="0"/>
                <a:sym typeface="Wingdings" pitchFamily="2" charset="2"/>
              </a:rPr>
              <a:t>Proposal</a:t>
            </a:r>
            <a:r>
              <a:rPr lang="fr-BE" sz="2000" b="0" dirty="0" smtClean="0">
                <a:latin typeface="Calibri" pitchFamily="34" charset="0"/>
                <a:sym typeface="Wingdings" pitchFamily="2" charset="2"/>
              </a:rPr>
              <a:t> to </a:t>
            </a:r>
            <a:r>
              <a:rPr lang="fr-BE" sz="2000" dirty="0" smtClean="0">
                <a:latin typeface="Calibri" pitchFamily="34" charset="0"/>
                <a:sym typeface="Wingdings" pitchFamily="2" charset="2"/>
              </a:rPr>
              <a:t>change the </a:t>
            </a:r>
            <a:r>
              <a:rPr lang="fr-BE" sz="2000" dirty="0" err="1" smtClean="0">
                <a:latin typeface="Calibri" pitchFamily="34" charset="0"/>
                <a:sym typeface="Wingdings" pitchFamily="2" charset="2"/>
              </a:rPr>
              <a:t>assessment</a:t>
            </a:r>
            <a:r>
              <a:rPr lang="fr-BE" sz="2000" dirty="0" smtClean="0">
                <a:latin typeface="Calibri" pitchFamily="34" charset="0"/>
                <a:sym typeface="Wingdings" pitchFamily="2" charset="2"/>
              </a:rPr>
              <a:t> </a:t>
            </a:r>
            <a:r>
              <a:rPr lang="fr-BE" sz="2000" b="0" dirty="0" smtClean="0">
                <a:latin typeface="Calibri" pitchFamily="34" charset="0"/>
                <a:sym typeface="Wingdings" pitchFamily="2" charset="2"/>
              </a:rPr>
              <a:t>of six </a:t>
            </a:r>
            <a:r>
              <a:rPr lang="fr-BE" sz="2000" b="0" dirty="0" err="1" smtClean="0">
                <a:latin typeface="Calibri" pitchFamily="34" charset="0"/>
                <a:sym typeface="Wingdings" pitchFamily="2" charset="2"/>
              </a:rPr>
              <a:t>parameters</a:t>
            </a:r>
            <a:endParaRPr lang="fr-BE" sz="20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a:lnSpc>
                <a:spcPct val="78000"/>
              </a:lnSpc>
            </a:pPr>
            <a:endParaRPr lang="fr-BE" sz="2000" b="0" dirty="0" smtClean="0">
              <a:latin typeface="Calibri" pitchFamily="34" charset="0"/>
              <a:sym typeface="Wingdings" pitchFamily="2" charset="2"/>
            </a:endParaRPr>
          </a:p>
          <a:p>
            <a:pPr marL="0" indent="0">
              <a:lnSpc>
                <a:spcPct val="78000"/>
              </a:lnSpc>
            </a:pPr>
            <a:endParaRPr lang="fr-BE" sz="2000" b="0" dirty="0">
              <a:latin typeface="Calibri" pitchFamily="34" charset="0"/>
              <a:sym typeface="Wingdings" pitchFamily="2" charset="2"/>
            </a:endParaRPr>
          </a:p>
          <a:p>
            <a:pPr marL="0" indent="0">
              <a:lnSpc>
                <a:spcPct val="78000"/>
              </a:lnSpc>
            </a:pPr>
            <a:endParaRPr lang="fr-BE" sz="2000" b="0" dirty="0" smtClean="0">
              <a:latin typeface="Calibri" pitchFamily="34" charset="0"/>
              <a:sym typeface="Wingdings" pitchFamily="2" charset="2"/>
            </a:endParaRPr>
          </a:p>
          <a:p>
            <a:pPr marL="0" indent="0">
              <a:lnSpc>
                <a:spcPct val="78000"/>
              </a:lnSpc>
            </a:pPr>
            <a:endParaRPr lang="fr-BE" sz="2000" b="0" dirty="0">
              <a:latin typeface="Calibri" pitchFamily="34" charset="0"/>
              <a:sym typeface="Wingdings" pitchFamily="2" charset="2"/>
            </a:endParaRPr>
          </a:p>
          <a:p>
            <a:pPr marL="0" indent="0">
              <a:lnSpc>
                <a:spcPct val="78000"/>
              </a:lnSpc>
            </a:pPr>
            <a:endParaRPr lang="fr-BE" sz="2000" b="0" dirty="0" smtClean="0">
              <a:latin typeface="Calibri" pitchFamily="34" charset="0"/>
              <a:sym typeface="Wingdings" pitchFamily="2" charset="2"/>
            </a:endParaRPr>
          </a:p>
          <a:p>
            <a:pPr marL="0" lvl="0" indent="0">
              <a:lnSpc>
                <a:spcPct val="78000"/>
              </a:lnSpc>
              <a:spcBef>
                <a:spcPts val="0"/>
              </a:spcBef>
              <a:spcAft>
                <a:spcPts val="0"/>
              </a:spcAft>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800" dirty="0" err="1" smtClean="0">
                <a:latin typeface="Calibri" pitchFamily="34"/>
                <a:ea typeface="SimSun" pitchFamily="2"/>
                <a:cs typeface="Lucida Sans" pitchFamily="2"/>
              </a:rPr>
              <a:t>Proposal</a:t>
            </a:r>
            <a:r>
              <a:rPr lang="fr-FR" sz="1800" dirty="0">
                <a:latin typeface="Calibri" pitchFamily="34"/>
                <a:ea typeface="SimSun" pitchFamily="2"/>
                <a:cs typeface="Lucida Sans" pitchFamily="2"/>
              </a:rPr>
              <a:t> : </a:t>
            </a:r>
            <a:r>
              <a:rPr lang="fr-FR" sz="1800" b="0" dirty="0">
                <a:latin typeface="Calibri" pitchFamily="34"/>
                <a:ea typeface="SimSun" pitchFamily="2"/>
                <a:cs typeface="Lucida Sans" pitchFamily="2"/>
              </a:rPr>
              <a:t>the </a:t>
            </a:r>
            <a:r>
              <a:rPr lang="fr-FR" sz="1800" b="0" dirty="0" err="1">
                <a:latin typeface="Calibri" pitchFamily="34"/>
                <a:ea typeface="SimSun" pitchFamily="2"/>
                <a:cs typeface="Lucida Sans" pitchFamily="2"/>
              </a:rPr>
              <a:t>comments</a:t>
            </a:r>
            <a:r>
              <a:rPr lang="fr-FR" sz="1800" b="0" dirty="0">
                <a:latin typeface="Calibri" pitchFamily="34"/>
                <a:ea typeface="SimSun" pitchFamily="2"/>
                <a:cs typeface="Lucida Sans" pitchFamily="2"/>
              </a:rPr>
              <a:t> on </a:t>
            </a:r>
            <a:r>
              <a:rPr lang="fr-FR" sz="1800" b="0" dirty="0" err="1">
                <a:latin typeface="Calibri" pitchFamily="34"/>
                <a:ea typeface="SimSun" pitchFamily="2"/>
                <a:cs typeface="Lucida Sans" pitchFamily="2"/>
              </a:rPr>
              <a:t>significant</a:t>
            </a:r>
            <a:r>
              <a:rPr lang="fr-FR" sz="1800" b="0" dirty="0">
                <a:latin typeface="Calibri" pitchFamily="34"/>
                <a:ea typeface="SimSun" pitchFamily="2"/>
                <a:cs typeface="Lucida Sans" pitchFamily="2"/>
              </a:rPr>
              <a:t> changes </a:t>
            </a:r>
            <a:r>
              <a:rPr lang="fr-FR" sz="1800" b="0" dirty="0" err="1" smtClean="0">
                <a:latin typeface="Calibri" pitchFamily="34"/>
                <a:ea typeface="SimSun" pitchFamily="2"/>
                <a:cs typeface="Lucida Sans" pitchFamily="2"/>
              </a:rPr>
              <a:t>could</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be</a:t>
            </a:r>
            <a:r>
              <a:rPr lang="fr-FR" sz="1800" b="0" dirty="0" smtClean="0">
                <a:latin typeface="Calibri" pitchFamily="34"/>
                <a:ea typeface="SimSun" pitchFamily="2"/>
                <a:cs typeface="Lucida Sans" pitchFamily="2"/>
              </a:rPr>
              <a:t> </a:t>
            </a:r>
            <a:r>
              <a:rPr lang="fr-FR" sz="1800" b="0" dirty="0" err="1">
                <a:latin typeface="Calibri" pitchFamily="34"/>
                <a:ea typeface="SimSun" pitchFamily="2"/>
                <a:cs typeface="Lucida Sans" pitchFamily="2"/>
              </a:rPr>
              <a:t>mandatory</a:t>
            </a:r>
            <a:r>
              <a:rPr lang="fr-FR" sz="1800" b="0" dirty="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when</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there</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is</a:t>
            </a:r>
            <a:r>
              <a:rPr lang="fr-FR" sz="1800" b="0" dirty="0" smtClean="0">
                <a:latin typeface="Calibri" pitchFamily="34"/>
                <a:ea typeface="SimSun" pitchFamily="2"/>
                <a:cs typeface="Lucida Sans" pitchFamily="2"/>
              </a:rPr>
              <a:t> :</a:t>
            </a:r>
          </a:p>
          <a:p>
            <a:pPr marL="492125" lvl="1" indent="-285750">
              <a:lnSpc>
                <a:spcPct val="78000"/>
              </a:lnSpc>
              <a:spcBef>
                <a:spcPts val="0"/>
              </a:spcBef>
              <a:spcAft>
                <a:spcPts val="0"/>
              </a:spcAft>
              <a:buFont typeface="Arial" pitchFamily="34" charset="0"/>
              <a:buChar char="•"/>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600" b="0" dirty="0" smtClean="0">
                <a:latin typeface="Calibri" pitchFamily="34"/>
                <a:ea typeface="SimSun" pitchFamily="2"/>
                <a:cs typeface="Lucida Sans" pitchFamily="2"/>
              </a:rPr>
              <a:t>an </a:t>
            </a:r>
            <a:r>
              <a:rPr lang="fr-FR" sz="1600" b="0" dirty="0" err="1">
                <a:latin typeface="Calibri" pitchFamily="34"/>
                <a:ea typeface="SimSun" pitchFamily="2"/>
                <a:cs typeface="Lucida Sans" pitchFamily="2"/>
              </a:rPr>
              <a:t>increase</a:t>
            </a:r>
            <a:r>
              <a:rPr lang="fr-FR" sz="1600" b="0" dirty="0">
                <a:latin typeface="Calibri" pitchFamily="34"/>
                <a:ea typeface="SimSun" pitchFamily="2"/>
                <a:cs typeface="Lucida Sans" pitchFamily="2"/>
              </a:rPr>
              <a:t> of more </a:t>
            </a:r>
            <a:r>
              <a:rPr lang="fr-FR" sz="1600" b="0" dirty="0" err="1">
                <a:latin typeface="Calibri" pitchFamily="34"/>
                <a:ea typeface="SimSun" pitchFamily="2"/>
                <a:cs typeface="Lucida Sans" pitchFamily="2"/>
              </a:rPr>
              <a:t>than</a:t>
            </a:r>
            <a:r>
              <a:rPr lang="fr-FR" sz="1600" b="0" dirty="0">
                <a:latin typeface="Calibri" pitchFamily="34"/>
                <a:ea typeface="SimSun" pitchFamily="2"/>
                <a:cs typeface="Lucida Sans" pitchFamily="2"/>
              </a:rPr>
              <a:t> 20% and more </a:t>
            </a:r>
            <a:r>
              <a:rPr lang="fr-FR" sz="1600" b="0" dirty="0" err="1">
                <a:latin typeface="Calibri" pitchFamily="34"/>
                <a:ea typeface="SimSun" pitchFamily="2"/>
                <a:cs typeface="Lucida Sans" pitchFamily="2"/>
              </a:rPr>
              <a:t>than</a:t>
            </a:r>
            <a:r>
              <a:rPr lang="fr-FR" sz="1600" b="0" dirty="0">
                <a:latin typeface="Calibri" pitchFamily="34"/>
                <a:ea typeface="SimSun" pitchFamily="2"/>
                <a:cs typeface="Lucida Sans" pitchFamily="2"/>
              </a:rPr>
              <a:t> the size of the TP, </a:t>
            </a:r>
            <a:endParaRPr lang="fr-FR" sz="1600" b="0" dirty="0" smtClean="0">
              <a:latin typeface="Calibri" pitchFamily="34"/>
              <a:ea typeface="SimSun" pitchFamily="2"/>
              <a:cs typeface="Lucida Sans" pitchFamily="2"/>
            </a:endParaRPr>
          </a:p>
          <a:p>
            <a:pPr marL="492125" lvl="1" indent="-285750">
              <a:lnSpc>
                <a:spcPct val="78000"/>
              </a:lnSpc>
              <a:spcBef>
                <a:spcPts val="0"/>
              </a:spcBef>
              <a:spcAft>
                <a:spcPts val="0"/>
              </a:spcAft>
              <a:buFont typeface="Arial" pitchFamily="34" charset="0"/>
              <a:buChar char="•"/>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600" b="0" dirty="0" smtClean="0">
                <a:latin typeface="Calibri" pitchFamily="34"/>
                <a:ea typeface="SimSun" pitchFamily="2"/>
                <a:cs typeface="Lucida Sans" pitchFamily="2"/>
              </a:rPr>
              <a:t>a </a:t>
            </a:r>
            <a:r>
              <a:rPr lang="fr-FR" sz="1600" b="0" dirty="0">
                <a:latin typeface="Calibri" pitchFamily="34"/>
                <a:ea typeface="SimSun" pitchFamily="2"/>
                <a:cs typeface="Lucida Sans" pitchFamily="2"/>
              </a:rPr>
              <a:t>change of </a:t>
            </a:r>
            <a:r>
              <a:rPr lang="fr-FR" sz="1600" b="0" dirty="0" err="1">
                <a:latin typeface="Calibri" pitchFamily="34"/>
                <a:ea typeface="SimSun" pitchFamily="2"/>
                <a:cs typeface="Lucida Sans" pitchFamily="2"/>
              </a:rPr>
              <a:t>threshold</a:t>
            </a:r>
            <a:r>
              <a:rPr lang="fr-FR" sz="1600" b="0" dirty="0">
                <a:latin typeface="Calibri" pitchFamily="34"/>
                <a:ea typeface="SimSun" pitchFamily="2"/>
                <a:cs typeface="Lucida Sans" pitchFamily="2"/>
              </a:rPr>
              <a:t> and </a:t>
            </a:r>
            <a:r>
              <a:rPr lang="fr-FR" sz="1600" b="0" dirty="0" err="1">
                <a:latin typeface="Calibri" pitchFamily="34"/>
                <a:ea typeface="SimSun" pitchFamily="2"/>
                <a:cs typeface="Lucida Sans" pitchFamily="2"/>
              </a:rPr>
              <a:t>treatment</a:t>
            </a:r>
            <a:r>
              <a:rPr lang="fr-FR" sz="1600" b="0" dirty="0">
                <a:latin typeface="Calibri" pitchFamily="34"/>
                <a:ea typeface="SimSun" pitchFamily="2"/>
                <a:cs typeface="Lucida Sans" pitchFamily="2"/>
              </a:rPr>
              <a:t> objectives </a:t>
            </a:r>
            <a:endParaRPr lang="fr-FR" sz="1600" b="0" dirty="0" smtClean="0">
              <a:latin typeface="Calibri" pitchFamily="34"/>
              <a:ea typeface="SimSun" pitchFamily="2"/>
              <a:cs typeface="Lucida Sans" pitchFamily="2"/>
            </a:endParaRPr>
          </a:p>
          <a:p>
            <a:pPr marL="492125" lvl="1" indent="-285750">
              <a:lnSpc>
                <a:spcPct val="78000"/>
              </a:lnSpc>
              <a:spcBef>
                <a:spcPts val="0"/>
              </a:spcBef>
              <a:spcAft>
                <a:spcPts val="0"/>
              </a:spcAft>
              <a:buFont typeface="Arial" pitchFamily="34" charset="0"/>
              <a:buChar char="•"/>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600" b="0" dirty="0" smtClean="0">
                <a:latin typeface="Calibri" pitchFamily="34"/>
                <a:ea typeface="SimSun" pitchFamily="2"/>
                <a:cs typeface="Lucida Sans" pitchFamily="2"/>
              </a:rPr>
              <a:t>a </a:t>
            </a:r>
            <a:r>
              <a:rPr lang="fr-FR" sz="1600" b="0" dirty="0" err="1">
                <a:latin typeface="Calibri" pitchFamily="34"/>
                <a:ea typeface="SimSun" pitchFamily="2"/>
                <a:cs typeface="Lucida Sans" pitchFamily="2"/>
              </a:rPr>
              <a:t>difference</a:t>
            </a:r>
            <a:r>
              <a:rPr lang="fr-FR" sz="1600" b="0" dirty="0">
                <a:latin typeface="Calibri" pitchFamily="34"/>
                <a:ea typeface="SimSun" pitchFamily="2"/>
                <a:cs typeface="Lucida Sans" pitchFamily="2"/>
              </a:rPr>
              <a:t> of more </a:t>
            </a:r>
            <a:r>
              <a:rPr lang="fr-FR" sz="1600" b="0" dirty="0" err="1">
                <a:latin typeface="Calibri" pitchFamily="34"/>
                <a:ea typeface="SimSun" pitchFamily="2"/>
                <a:cs typeface="Lucida Sans" pitchFamily="2"/>
              </a:rPr>
              <a:t>than</a:t>
            </a:r>
            <a:r>
              <a:rPr lang="fr-FR" sz="1600" b="0" dirty="0">
                <a:latin typeface="Calibri" pitchFamily="34"/>
                <a:ea typeface="SimSun" pitchFamily="2"/>
                <a:cs typeface="Lucida Sans" pitchFamily="2"/>
              </a:rPr>
              <a:t> 30%.</a:t>
            </a:r>
          </a:p>
          <a:p>
            <a:pPr marL="0" lvl="0" indent="0">
              <a:lnSpc>
                <a:spcPct val="78000"/>
              </a:lnSpc>
              <a:spcBef>
                <a:spcPts val="0"/>
              </a:spcBef>
              <a:spcAft>
                <a:spcPts val="0"/>
              </a:spcAft>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800" dirty="0" err="1">
                <a:latin typeface="Calibri" pitchFamily="34"/>
                <a:ea typeface="SimSun" pitchFamily="2"/>
                <a:cs typeface="Lucida Sans" pitchFamily="2"/>
              </a:rPr>
              <a:t>Proposal</a:t>
            </a:r>
            <a:r>
              <a:rPr lang="fr-FR" sz="1800" dirty="0">
                <a:latin typeface="Calibri" pitchFamily="34"/>
                <a:ea typeface="SimSun" pitchFamily="2"/>
                <a:cs typeface="Lucida Sans" pitchFamily="2"/>
              </a:rPr>
              <a:t> : </a:t>
            </a:r>
            <a:r>
              <a:rPr lang="fr-FR" sz="1800" b="0" dirty="0">
                <a:latin typeface="Calibri" pitchFamily="34"/>
                <a:ea typeface="SimSun" pitchFamily="2"/>
                <a:cs typeface="Lucida Sans" pitchFamily="2"/>
              </a:rPr>
              <a:t>if the rate of the </a:t>
            </a:r>
            <a:r>
              <a:rPr lang="fr-FR" sz="1800" b="0" dirty="0" err="1">
                <a:latin typeface="Calibri" pitchFamily="34"/>
                <a:ea typeface="SimSun" pitchFamily="2"/>
                <a:cs typeface="Lucida Sans" pitchFamily="2"/>
              </a:rPr>
              <a:t>load</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adressed</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through</a:t>
            </a:r>
            <a:r>
              <a:rPr lang="fr-FR" sz="1800" b="0" dirty="0">
                <a:latin typeface="Calibri" pitchFamily="34"/>
                <a:ea typeface="SimSun" pitchFamily="2"/>
                <a:cs typeface="Lucida Sans" pitchFamily="2"/>
              </a:rPr>
              <a:t> IAS </a:t>
            </a:r>
            <a:r>
              <a:rPr lang="fr-FR" sz="1800" b="0" dirty="0" err="1">
                <a:latin typeface="Calibri" pitchFamily="34"/>
                <a:ea typeface="SimSun" pitchFamily="2"/>
                <a:cs typeface="Lucida Sans" pitchFamily="2"/>
              </a:rPr>
              <a:t>is</a:t>
            </a:r>
            <a:r>
              <a:rPr lang="fr-FR" sz="1800" b="0" dirty="0">
                <a:latin typeface="Calibri" pitchFamily="34"/>
                <a:ea typeface="SimSun" pitchFamily="2"/>
                <a:cs typeface="Lucida Sans" pitchFamily="2"/>
              </a:rPr>
              <a:t> more </a:t>
            </a:r>
            <a:r>
              <a:rPr lang="fr-FR" sz="1800" b="0" dirty="0" err="1">
                <a:latin typeface="Calibri" pitchFamily="34"/>
                <a:ea typeface="SimSun" pitchFamily="2"/>
                <a:cs typeface="Lucida Sans" pitchFamily="2"/>
              </a:rPr>
              <a:t>than</a:t>
            </a:r>
            <a:r>
              <a:rPr lang="fr-FR" sz="1800" b="0" dirty="0">
                <a:latin typeface="Calibri" pitchFamily="34"/>
                <a:ea typeface="SimSun" pitchFamily="2"/>
                <a:cs typeface="Lucida Sans" pitchFamily="2"/>
              </a:rPr>
              <a:t> 10% of the </a:t>
            </a:r>
            <a:r>
              <a:rPr lang="fr-FR" sz="1800" b="0" dirty="0" err="1">
                <a:latin typeface="Calibri" pitchFamily="34"/>
                <a:ea typeface="SimSun" pitchFamily="2"/>
                <a:cs typeface="Lucida Sans" pitchFamily="2"/>
              </a:rPr>
              <a:t>load</a:t>
            </a:r>
            <a:r>
              <a:rPr lang="fr-FR" sz="1800" b="0" dirty="0">
                <a:latin typeface="Calibri" pitchFamily="34"/>
                <a:ea typeface="SimSun" pitchFamily="2"/>
                <a:cs typeface="Lucida Sans" pitchFamily="2"/>
              </a:rPr>
              <a:t> of the </a:t>
            </a:r>
            <a:r>
              <a:rPr lang="fr-FR" sz="1800" b="0" dirty="0" err="1">
                <a:latin typeface="Calibri" pitchFamily="34"/>
                <a:ea typeface="SimSun" pitchFamily="2"/>
                <a:cs typeface="Lucida Sans" pitchFamily="2"/>
              </a:rPr>
              <a:t>agglomeration</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then</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it</a:t>
            </a:r>
            <a:r>
              <a:rPr lang="fr-FR" sz="1800" b="0" dirty="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could</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be</a:t>
            </a:r>
            <a:r>
              <a:rPr lang="fr-FR" sz="1800" b="0" dirty="0" smtClean="0">
                <a:latin typeface="Calibri" pitchFamily="34"/>
                <a:ea typeface="SimSun" pitchFamily="2"/>
                <a:cs typeface="Lucida Sans" pitchFamily="2"/>
              </a:rPr>
              <a:t> </a:t>
            </a:r>
            <a:r>
              <a:rPr lang="fr-FR" sz="1800" b="0" dirty="0" err="1">
                <a:latin typeface="Calibri" pitchFamily="34"/>
                <a:ea typeface="SimSun" pitchFamily="2"/>
                <a:cs typeface="Lucida Sans" pitchFamily="2"/>
              </a:rPr>
              <a:t>mandatory</a:t>
            </a:r>
            <a:r>
              <a:rPr lang="fr-FR" sz="1800" b="0" dirty="0">
                <a:latin typeface="Calibri" pitchFamily="34"/>
                <a:ea typeface="SimSun" pitchFamily="2"/>
                <a:cs typeface="Lucida Sans" pitchFamily="2"/>
              </a:rPr>
              <a:t> to </a:t>
            </a:r>
            <a:r>
              <a:rPr lang="fr-FR" sz="1800" b="0" dirty="0" err="1">
                <a:latin typeface="Calibri" pitchFamily="34"/>
                <a:ea typeface="SimSun" pitchFamily="2"/>
                <a:cs typeface="Lucida Sans" pitchFamily="2"/>
              </a:rPr>
              <a:t>fill</a:t>
            </a:r>
            <a:r>
              <a:rPr lang="fr-FR" sz="1800" b="0" dirty="0">
                <a:latin typeface="Calibri" pitchFamily="34"/>
                <a:ea typeface="SimSun" pitchFamily="2"/>
                <a:cs typeface="Lucida Sans" pitchFamily="2"/>
              </a:rPr>
              <a:t> the last </a:t>
            </a:r>
            <a:r>
              <a:rPr lang="fr-FR" sz="1800" b="0" dirty="0" err="1" smtClean="0">
                <a:latin typeface="Calibri" pitchFamily="34"/>
                <a:ea typeface="SimSun" pitchFamily="2"/>
                <a:cs typeface="Lucida Sans" pitchFamily="2"/>
              </a:rPr>
              <a:t>three</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parameters</a:t>
            </a:r>
            <a:r>
              <a:rPr lang="fr-FR" sz="1800" b="0" dirty="0" smtClean="0">
                <a:latin typeface="Calibri" pitchFamily="34"/>
                <a:ea typeface="SimSun" pitchFamily="2"/>
                <a:cs typeface="Lucida Sans" pitchFamily="2"/>
              </a:rPr>
              <a:t> </a:t>
            </a:r>
            <a:r>
              <a:rPr lang="fr-FR" sz="1800" b="0" dirty="0">
                <a:latin typeface="Calibri" pitchFamily="34"/>
                <a:ea typeface="SimSun" pitchFamily="2"/>
                <a:cs typeface="Lucida Sans" pitchFamily="2"/>
              </a:rPr>
              <a:t>for all </a:t>
            </a:r>
            <a:r>
              <a:rPr lang="fr-FR" sz="1800" b="0" dirty="0" err="1">
                <a:latin typeface="Calibri" pitchFamily="34"/>
                <a:ea typeface="SimSun" pitchFamily="2"/>
                <a:cs typeface="Lucida Sans" pitchFamily="2"/>
              </a:rPr>
              <a:t>agglomerations</a:t>
            </a:r>
            <a:endParaRPr lang="fr-FR" sz="1800" b="0" dirty="0">
              <a:latin typeface="Calibri" pitchFamily="34"/>
              <a:ea typeface="SimSun" pitchFamily="2"/>
              <a:cs typeface="Lucida Sans" pitchFamily="2"/>
            </a:endParaRPr>
          </a:p>
          <a:p>
            <a:pPr marL="0" lvl="0" indent="0">
              <a:lnSpc>
                <a:spcPct val="78000"/>
              </a:lnSpc>
              <a:spcBef>
                <a:spcPts val="0"/>
              </a:spcBef>
              <a:spcAft>
                <a:spcPts val="0"/>
              </a:spcAft>
              <a:tabLst>
                <a:tab pos="250920" algn="l"/>
                <a:tab pos="698400" algn="l"/>
                <a:tab pos="1147680" algn="l"/>
                <a:tab pos="1596960" algn="l"/>
                <a:tab pos="2046239" algn="l"/>
                <a:tab pos="2495520" algn="l"/>
                <a:tab pos="2944800" algn="l"/>
                <a:tab pos="3394079" algn="l"/>
                <a:tab pos="3843360" algn="l"/>
                <a:tab pos="4292640" algn="l"/>
                <a:tab pos="4741920" algn="l"/>
                <a:tab pos="5191200" algn="l"/>
                <a:tab pos="5640480" algn="l"/>
                <a:tab pos="6089760" algn="l"/>
                <a:tab pos="6539040" algn="l"/>
                <a:tab pos="6988320" algn="l"/>
                <a:tab pos="7437600" algn="l"/>
                <a:tab pos="7886879" algn="l"/>
                <a:tab pos="8335800" algn="l"/>
                <a:tab pos="8785080" algn="l"/>
                <a:tab pos="9234360" algn="l"/>
                <a:tab pos="9410760" algn="l"/>
              </a:tabLst>
              <a:defRPr sz="1800"/>
            </a:pPr>
            <a:r>
              <a:rPr lang="fr-FR" sz="1800" dirty="0" err="1">
                <a:latin typeface="Calibri" pitchFamily="34"/>
                <a:ea typeface="SimSun" pitchFamily="2"/>
                <a:cs typeface="Lucida Sans" pitchFamily="2"/>
              </a:rPr>
              <a:t>Proposal</a:t>
            </a:r>
            <a:r>
              <a:rPr lang="fr-FR" sz="1800" b="0" dirty="0">
                <a:latin typeface="Calibri" pitchFamily="34"/>
                <a:ea typeface="SimSun" pitchFamily="2"/>
                <a:cs typeface="Lucida Sans" pitchFamily="2"/>
              </a:rPr>
              <a:t> : if the </a:t>
            </a:r>
            <a:r>
              <a:rPr lang="fr-FR" sz="1800" b="0" dirty="0" err="1">
                <a:latin typeface="Calibri" pitchFamily="34"/>
                <a:ea typeface="SimSun" pitchFamily="2"/>
                <a:cs typeface="Lucida Sans" pitchFamily="2"/>
              </a:rPr>
              <a:t>generated</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load</a:t>
            </a:r>
            <a:r>
              <a:rPr lang="fr-FR" sz="1800" b="0" dirty="0">
                <a:latin typeface="Calibri" pitchFamily="34"/>
                <a:ea typeface="SimSun" pitchFamily="2"/>
                <a:cs typeface="Lucida Sans" pitchFamily="2"/>
              </a:rPr>
              <a:t> of </a:t>
            </a:r>
            <a:r>
              <a:rPr lang="fr-FR" sz="1800" b="0" dirty="0" err="1">
                <a:latin typeface="Calibri" pitchFamily="34"/>
                <a:ea typeface="SimSun" pitchFamily="2"/>
                <a:cs typeface="Lucida Sans" pitchFamily="2"/>
              </a:rPr>
              <a:t>agglomeration</a:t>
            </a:r>
            <a:r>
              <a:rPr lang="fr-FR" sz="1800" b="0" dirty="0">
                <a:latin typeface="Calibri" pitchFamily="34"/>
                <a:ea typeface="SimSun" pitchFamily="2"/>
                <a:cs typeface="Lucida Sans" pitchFamily="2"/>
              </a:rPr>
              <a:t> not </a:t>
            </a:r>
            <a:r>
              <a:rPr lang="fr-FR" sz="1800" b="0" dirty="0" err="1">
                <a:latin typeface="Calibri" pitchFamily="34"/>
                <a:ea typeface="SimSun" pitchFamily="2"/>
                <a:cs typeface="Lucida Sans" pitchFamily="2"/>
              </a:rPr>
              <a:t>collected</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through</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collecting</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systems</a:t>
            </a:r>
            <a:r>
              <a:rPr lang="fr-FR" sz="1800" b="0" dirty="0">
                <a:latin typeface="Calibri" pitchFamily="34"/>
                <a:ea typeface="SimSun" pitchFamily="2"/>
                <a:cs typeface="Lucida Sans" pitchFamily="2"/>
              </a:rPr>
              <a:t> and not </a:t>
            </a:r>
            <a:r>
              <a:rPr lang="fr-FR" sz="1800" b="0" dirty="0" err="1">
                <a:latin typeface="Calibri" pitchFamily="34"/>
                <a:ea typeface="SimSun" pitchFamily="2"/>
                <a:cs typeface="Lucida Sans" pitchFamily="2"/>
              </a:rPr>
              <a:t>addressed</a:t>
            </a:r>
            <a:r>
              <a:rPr lang="fr-FR" sz="1800" b="0" dirty="0">
                <a:latin typeface="Calibri" pitchFamily="34"/>
                <a:ea typeface="SimSun" pitchFamily="2"/>
                <a:cs typeface="Lucida Sans" pitchFamily="2"/>
              </a:rPr>
              <a:t> </a:t>
            </a:r>
            <a:r>
              <a:rPr lang="fr-FR" sz="1800" b="0" dirty="0" err="1">
                <a:latin typeface="Calibri" pitchFamily="34"/>
                <a:ea typeface="SimSun" pitchFamily="2"/>
                <a:cs typeface="Lucida Sans" pitchFamily="2"/>
              </a:rPr>
              <a:t>through</a:t>
            </a:r>
            <a:r>
              <a:rPr lang="fr-FR" sz="1800" b="0" dirty="0">
                <a:latin typeface="Calibri" pitchFamily="34"/>
                <a:ea typeface="SimSun" pitchFamily="2"/>
                <a:cs typeface="Lucida Sans" pitchFamily="2"/>
              </a:rPr>
              <a:t> IAS </a:t>
            </a:r>
            <a:r>
              <a:rPr lang="fr-FR" sz="1800" b="0" dirty="0" err="1">
                <a:latin typeface="Calibri" pitchFamily="34"/>
                <a:ea typeface="SimSun" pitchFamily="2"/>
                <a:cs typeface="Lucida Sans" pitchFamily="2"/>
              </a:rPr>
              <a:t>is</a:t>
            </a:r>
            <a:r>
              <a:rPr lang="fr-FR" sz="1800" b="0" dirty="0">
                <a:latin typeface="Calibri" pitchFamily="34"/>
                <a:ea typeface="SimSun" pitchFamily="2"/>
                <a:cs typeface="Lucida Sans" pitchFamily="2"/>
              </a:rPr>
              <a:t> more </a:t>
            </a:r>
            <a:r>
              <a:rPr lang="fr-FR" sz="1800" b="0" dirty="0" err="1">
                <a:latin typeface="Calibri" pitchFamily="34"/>
                <a:ea typeface="SimSun" pitchFamily="2"/>
                <a:cs typeface="Lucida Sans" pitchFamily="2"/>
              </a:rPr>
              <a:t>than</a:t>
            </a:r>
            <a:r>
              <a:rPr lang="fr-FR" sz="1800" b="0" dirty="0">
                <a:latin typeface="Calibri" pitchFamily="34"/>
                <a:ea typeface="SimSun" pitchFamily="2"/>
                <a:cs typeface="Lucida Sans" pitchFamily="2"/>
              </a:rPr>
              <a:t> 2</a:t>
            </a:r>
            <a:r>
              <a:rPr lang="fr-FR" sz="1800" b="0" dirty="0" smtClean="0">
                <a:latin typeface="Calibri" pitchFamily="34"/>
                <a:ea typeface="SimSun" pitchFamily="2"/>
                <a:cs typeface="Lucida Sans" pitchFamily="2"/>
              </a:rPr>
              <a:t>%, </a:t>
            </a:r>
            <a:r>
              <a:rPr lang="fr-FR" sz="1800" b="0" dirty="0">
                <a:latin typeface="Calibri" pitchFamily="34"/>
                <a:ea typeface="SimSun" pitchFamily="2"/>
                <a:cs typeface="Lucida Sans" pitchFamily="2"/>
              </a:rPr>
              <a:t>the </a:t>
            </a:r>
            <a:r>
              <a:rPr lang="fr-FR" sz="1800" b="0" dirty="0" err="1">
                <a:latin typeface="Calibri" pitchFamily="34"/>
                <a:ea typeface="SimSun" pitchFamily="2"/>
                <a:cs typeface="Lucida Sans" pitchFamily="2"/>
              </a:rPr>
              <a:t>agglomeration</a:t>
            </a:r>
            <a:r>
              <a:rPr lang="fr-FR" sz="1800" b="0" dirty="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could</a:t>
            </a:r>
            <a:r>
              <a:rPr lang="fr-FR" sz="1800" b="0" dirty="0" smtClean="0">
                <a:latin typeface="Calibri" pitchFamily="34"/>
                <a:ea typeface="SimSun" pitchFamily="2"/>
                <a:cs typeface="Lucida Sans" pitchFamily="2"/>
              </a:rPr>
              <a:t> </a:t>
            </a:r>
            <a:r>
              <a:rPr lang="fr-FR" sz="1800" b="0" dirty="0" err="1" smtClean="0">
                <a:latin typeface="Calibri" pitchFamily="34"/>
                <a:ea typeface="SimSun" pitchFamily="2"/>
                <a:cs typeface="Lucida Sans" pitchFamily="2"/>
              </a:rPr>
              <a:t>be</a:t>
            </a:r>
            <a:r>
              <a:rPr lang="fr-FR" sz="1800" b="0" dirty="0" smtClean="0">
                <a:latin typeface="Calibri" pitchFamily="34"/>
                <a:ea typeface="SimSun" pitchFamily="2"/>
                <a:cs typeface="Lucida Sans" pitchFamily="2"/>
              </a:rPr>
              <a:t> </a:t>
            </a:r>
            <a:r>
              <a:rPr lang="fr-FR" sz="1800" b="0" dirty="0">
                <a:latin typeface="Calibri" pitchFamily="34"/>
                <a:ea typeface="SimSun" pitchFamily="2"/>
                <a:cs typeface="Lucida Sans" pitchFamily="2"/>
              </a:rPr>
              <a:t>not </a:t>
            </a:r>
            <a:r>
              <a:rPr lang="fr-FR" sz="1800" b="0" dirty="0" err="1">
                <a:latin typeface="Calibri" pitchFamily="34"/>
                <a:ea typeface="SimSun" pitchFamily="2"/>
                <a:cs typeface="Lucida Sans" pitchFamily="2"/>
              </a:rPr>
              <a:t>compliant</a:t>
            </a:r>
            <a:r>
              <a:rPr lang="fr-FR" sz="1800" b="0" dirty="0">
                <a:latin typeface="Calibri" pitchFamily="34"/>
                <a:ea typeface="SimSun" pitchFamily="2"/>
                <a:cs typeface="Lucida Sans" pitchFamily="2"/>
              </a:rPr>
              <a:t> article 3. (no more </a:t>
            </a:r>
            <a:r>
              <a:rPr lang="fr-FR" sz="1800" b="0" dirty="0" err="1">
                <a:latin typeface="Calibri" pitchFamily="34"/>
                <a:ea typeface="SimSun" pitchFamily="2"/>
                <a:cs typeface="Lucida Sans" pitchFamily="2"/>
              </a:rPr>
              <a:t>treshold</a:t>
            </a:r>
            <a:r>
              <a:rPr lang="fr-FR" sz="1800" b="0" dirty="0">
                <a:latin typeface="Calibri" pitchFamily="34"/>
                <a:ea typeface="SimSun" pitchFamily="2"/>
                <a:cs typeface="Lucida Sans" pitchFamily="2"/>
              </a:rPr>
              <a:t> of 2 000 </a:t>
            </a:r>
            <a:r>
              <a:rPr lang="fr-FR" sz="1800" b="0" dirty="0" err="1" smtClean="0">
                <a:latin typeface="Calibri" pitchFamily="34"/>
                <a:ea typeface="SimSun" pitchFamily="2"/>
                <a:cs typeface="Lucida Sans" pitchFamily="2"/>
              </a:rPr>
              <a:t>p.e</a:t>
            </a:r>
            <a:r>
              <a:rPr lang="fr-FR" sz="1800" b="0" dirty="0" smtClean="0">
                <a:latin typeface="Calibri" pitchFamily="34"/>
                <a:ea typeface="SimSun" pitchFamily="2"/>
                <a:cs typeface="Lucida Sans" pitchFamily="2"/>
              </a:rPr>
              <a:t> ?)</a:t>
            </a:r>
            <a:endParaRPr lang="fr-FR" sz="1800" b="0" dirty="0">
              <a:latin typeface="Calibri" pitchFamily="34"/>
              <a:ea typeface="SimSun" pitchFamily="2"/>
              <a:cs typeface="Lucida Sans" pitchFamily="2"/>
            </a:endParaRPr>
          </a:p>
          <a:p>
            <a:pPr marL="0" indent="0">
              <a:lnSpc>
                <a:spcPct val="78000"/>
              </a:lnSpc>
            </a:pPr>
            <a:endParaRPr lang="fr-BE" sz="2800" b="0" dirty="0" smtClean="0">
              <a:latin typeface="Calibri" pitchFamily="34" charset="0"/>
            </a:endParaRPr>
          </a:p>
          <a:p>
            <a:pPr marL="342900" indent="-342900" hangingPunct="1">
              <a:lnSpc>
                <a:spcPct val="78000"/>
              </a:lnSpc>
              <a:buFont typeface="Wingdings" pitchFamily="2" charset="2"/>
              <a:buChar char="Ø"/>
            </a:pPr>
            <a:endParaRPr lang="fr-BE" sz="2800" b="0" dirty="0">
              <a:latin typeface="Calibri" pitchFamily="34" charset="0"/>
            </a:endParaRPr>
          </a:p>
          <a:p>
            <a:pPr marL="342900" indent="-342900">
              <a:lnSpc>
                <a:spcPct val="78000"/>
              </a:lnSpc>
              <a:buFont typeface="Wingdings" pitchFamily="2" charset="2"/>
              <a:buChar char="Ø"/>
            </a:pPr>
            <a:endParaRPr lang="fr-BE" sz="18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00829308"/>
              </p:ext>
            </p:extLst>
          </p:nvPr>
        </p:nvGraphicFramePr>
        <p:xfrm>
          <a:off x="467544" y="2564904"/>
          <a:ext cx="7896225" cy="2178685"/>
        </p:xfrm>
        <a:graphic>
          <a:graphicData uri="http://schemas.openxmlformats.org/drawingml/2006/table">
            <a:tbl>
              <a:tblPr firstRow="1" firstCol="1" bandRow="1">
                <a:tableStyleId>{5C22544A-7EE6-4342-B048-85BDC9FD1C3A}</a:tableStyleId>
              </a:tblPr>
              <a:tblGrid>
                <a:gridCol w="7896225"/>
              </a:tblGrid>
              <a:tr h="4851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r>
              <a:tr h="334010">
                <a:tc>
                  <a:txBody>
                    <a:bodyPr/>
                    <a:lstStyle/>
                    <a:p>
                      <a:pPr algn="l">
                        <a:lnSpc>
                          <a:spcPct val="115000"/>
                        </a:lnSpc>
                        <a:spcAft>
                          <a:spcPts val="0"/>
                        </a:spcAft>
                      </a:pPr>
                      <a:r>
                        <a:rPr lang="en-GB" sz="1000" spc="10">
                          <a:solidFill>
                            <a:schemeClr val="tx1"/>
                          </a:solidFill>
                          <a:effectLst/>
                        </a:rPr>
                        <a:t>Comments on significant changes of the generated load compared to the previous reported load (aggChangesComment)</a:t>
                      </a:r>
                      <a:endParaRPr lang="en-GB" sz="1100" spc="10">
                        <a:solidFill>
                          <a:schemeClr val="tx1"/>
                        </a:solidFill>
                        <a:effectLst/>
                        <a:latin typeface="Arial"/>
                        <a:ea typeface="Times New Roman"/>
                      </a:endParaRPr>
                    </a:p>
                  </a:txBody>
                  <a:tcPr marL="44450" marR="44450" marT="0" marB="0" anchor="ctr"/>
                </a:tc>
              </a:tr>
              <a:tr h="334010">
                <a:tc>
                  <a:txBody>
                    <a:bodyPr/>
                    <a:lstStyle/>
                    <a:p>
                      <a:pPr algn="l">
                        <a:lnSpc>
                          <a:spcPct val="115000"/>
                        </a:lnSpc>
                        <a:spcAft>
                          <a:spcPts val="0"/>
                        </a:spcAft>
                      </a:pPr>
                      <a:r>
                        <a:rPr lang="en-US" sz="1000" spc="0">
                          <a:solidFill>
                            <a:schemeClr val="tx1"/>
                          </a:solidFill>
                          <a:effectLst/>
                        </a:rPr>
                        <a:t>Rate of generated load of agglomeration addressed through IAS (% of p.e.) (aggC2)</a:t>
                      </a:r>
                      <a:endParaRPr lang="en-GB" sz="1100" spc="10">
                        <a:solidFill>
                          <a:schemeClr val="tx1"/>
                        </a:solidFill>
                        <a:effectLst/>
                        <a:latin typeface="Arial"/>
                        <a:ea typeface="Times New Roman"/>
                      </a:endParaRPr>
                    </a:p>
                  </a:txBody>
                  <a:tcPr marL="44450" marR="44450" marT="0" marB="0" anchor="ctr"/>
                </a:tc>
              </a:tr>
              <a:tr h="469900">
                <a:tc>
                  <a:txBody>
                    <a:bodyPr/>
                    <a:lstStyle/>
                    <a:p>
                      <a:pPr algn="l">
                        <a:lnSpc>
                          <a:spcPct val="115000"/>
                        </a:lnSpc>
                        <a:spcAft>
                          <a:spcPts val="0"/>
                        </a:spcAft>
                      </a:pPr>
                      <a:r>
                        <a:rPr lang="en-US" sz="1000" spc="0" dirty="0">
                          <a:solidFill>
                            <a:schemeClr val="tx1"/>
                          </a:solidFill>
                          <a:effectLst/>
                        </a:rPr>
                        <a:t>Rate of generated load of agglomeration not collected through collecting systems and not addressed through IAS (% of </a:t>
                      </a:r>
                      <a:r>
                        <a:rPr lang="en-US" sz="1000" spc="0" dirty="0" err="1">
                          <a:solidFill>
                            <a:schemeClr val="tx1"/>
                          </a:solidFill>
                          <a:effectLst/>
                        </a:rPr>
                        <a:t>p.e.</a:t>
                      </a:r>
                      <a:r>
                        <a:rPr lang="en-US" sz="1000" spc="0" dirty="0">
                          <a:solidFill>
                            <a:schemeClr val="tx1"/>
                          </a:solidFill>
                          <a:effectLst/>
                        </a:rPr>
                        <a:t>) (</a:t>
                      </a:r>
                      <a:r>
                        <a:rPr lang="en-US" sz="1000" spc="0" dirty="0" err="1">
                          <a:solidFill>
                            <a:schemeClr val="tx1"/>
                          </a:solidFill>
                          <a:effectLst/>
                        </a:rPr>
                        <a:t>aggPercWithoutTreatment</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r>
              <a:tr h="539115">
                <a:tc>
                  <a:txBody>
                    <a:bodyPr/>
                    <a:lstStyle/>
                    <a:p>
                      <a:pPr algn="l">
                        <a:lnSpc>
                          <a:spcPct val="115000"/>
                        </a:lnSpc>
                        <a:spcAft>
                          <a:spcPts val="0"/>
                        </a:spcAft>
                      </a:pPr>
                      <a:r>
                        <a:rPr lang="en-US" sz="1000" spc="0" dirty="0">
                          <a:solidFill>
                            <a:schemeClr val="tx1"/>
                          </a:solidFill>
                          <a:effectLst/>
                        </a:rPr>
                        <a:t>IAS - in situ and/ or transported to UWWTPs by trucks: How much in % of generated load of agglomeration with primary/ secondary/ more stringent treatment  (</a:t>
                      </a:r>
                      <a:r>
                        <a:rPr lang="en-US" sz="1000" spc="0" dirty="0" err="1">
                          <a:solidFill>
                            <a:schemeClr val="tx1"/>
                          </a:solidFill>
                          <a:effectLst/>
                        </a:rPr>
                        <a:t>aggPercPrim</a:t>
                      </a:r>
                      <a:r>
                        <a:rPr lang="en-US" sz="1000" spc="0" dirty="0">
                          <a:solidFill>
                            <a:schemeClr val="tx1"/>
                          </a:solidFill>
                          <a:effectLst/>
                        </a:rPr>
                        <a:t>/Sec/</a:t>
                      </a:r>
                      <a:r>
                        <a:rPr lang="en-US" sz="1000" spc="0" dirty="0" err="1">
                          <a:solidFill>
                            <a:schemeClr val="tx1"/>
                          </a:solidFill>
                          <a:effectLst/>
                        </a:rPr>
                        <a:t>StringentTreatment</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6238659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Agglomerations</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2400" b="0" dirty="0" smtClean="0">
                <a:latin typeface="Calibri" pitchFamily="34" charset="0"/>
                <a:sym typeface="Wingdings" pitchFamily="2" charset="2"/>
              </a:rPr>
              <a:t>Change the statut of four </a:t>
            </a:r>
            <a:r>
              <a:rPr lang="fr-BE" sz="2400" b="0" dirty="0" err="1" smtClean="0">
                <a:latin typeface="Calibri" pitchFamily="34" charset="0"/>
                <a:sym typeface="Wingdings" pitchFamily="2" charset="2"/>
              </a:rPr>
              <a:t>parameters</a:t>
            </a:r>
            <a:r>
              <a:rPr lang="fr-BE" sz="2400" b="0" dirty="0" smtClean="0">
                <a:latin typeface="Calibri" pitchFamily="34" charset="0"/>
                <a:sym typeface="Wingdings" pitchFamily="2" charset="2"/>
              </a:rPr>
              <a:t> (</a:t>
            </a:r>
            <a:r>
              <a:rPr lang="fr-BE" sz="2400" dirty="0" err="1" smtClean="0">
                <a:latin typeface="Calibri" pitchFamily="34" charset="0"/>
                <a:sym typeface="Wingdings" pitchFamily="2" charset="2"/>
              </a:rPr>
              <a:t>voluntary</a:t>
            </a:r>
            <a:r>
              <a:rPr lang="fr-BE" sz="2400" dirty="0" smtClean="0">
                <a:latin typeface="Calibri" pitchFamily="34" charset="0"/>
                <a:sym typeface="Wingdings" pitchFamily="2" charset="2"/>
              </a:rPr>
              <a:t> to </a:t>
            </a:r>
            <a:r>
              <a:rPr lang="fr-BE" sz="2400" dirty="0" err="1" smtClean="0">
                <a:latin typeface="Calibri" pitchFamily="34" charset="0"/>
                <a:sym typeface="Wingdings" pitchFamily="2" charset="2"/>
              </a:rPr>
              <a:t>mandatory</a:t>
            </a:r>
            <a:r>
              <a:rPr lang="fr-BE" sz="2400" b="0" dirty="0" smtClean="0">
                <a:latin typeface="Calibri" pitchFamily="34" charset="0"/>
                <a:sym typeface="Wingdings" pitchFamily="2" charset="2"/>
              </a:rPr>
              <a:t>)</a:t>
            </a: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a:latin typeface="Calibri" pitchFamily="34" charset="0"/>
            </a:endParaRPr>
          </a:p>
          <a:p>
            <a:pPr marL="0" indent="0">
              <a:lnSpc>
                <a:spcPct val="78000"/>
              </a:lnSpc>
            </a:pPr>
            <a:r>
              <a:rPr lang="en-GB" sz="2000" dirty="0" smtClean="0">
                <a:latin typeface="Calibri" pitchFamily="34" charset="0"/>
                <a:sym typeface="Wingdings" pitchFamily="2" charset="2"/>
              </a:rPr>
              <a:t>Proposal </a:t>
            </a:r>
            <a:r>
              <a:rPr lang="en-GB" sz="2000" b="0" dirty="0" smtClean="0">
                <a:latin typeface="Calibri" pitchFamily="34" charset="0"/>
                <a:sym typeface="Wingdings" pitchFamily="2" charset="2"/>
              </a:rPr>
              <a:t>: Mandatory </a:t>
            </a:r>
            <a:r>
              <a:rPr lang="en-GB" sz="2000" b="0" dirty="0">
                <a:latin typeface="Calibri" pitchFamily="34" charset="0"/>
                <a:sym typeface="Wingdings" pitchFamily="2" charset="2"/>
              </a:rPr>
              <a:t>for agglomerations with a progressive implementation (each two years) depending from the size of the </a:t>
            </a:r>
            <a:r>
              <a:rPr lang="en-GB" sz="2000" b="0" dirty="0" smtClean="0">
                <a:latin typeface="Calibri" pitchFamily="34" charset="0"/>
                <a:sym typeface="Wingdings" pitchFamily="2" charset="2"/>
              </a:rPr>
              <a:t>agglomeration. The information could be the result of an average year (e.g. measured or estimated over four-five years) </a:t>
            </a:r>
          </a:p>
          <a:p>
            <a:pPr marL="0" indent="0">
              <a:lnSpc>
                <a:spcPct val="78000"/>
              </a:lnSpc>
            </a:pPr>
            <a:r>
              <a:rPr lang="en-GB" sz="2000" b="0" dirty="0" smtClean="0">
                <a:latin typeface="Calibri" pitchFamily="34" charset="0"/>
                <a:sym typeface="Wingdings" pitchFamily="2" charset="2"/>
              </a:rPr>
              <a:t>Important </a:t>
            </a:r>
            <a:r>
              <a:rPr lang="en-GB" sz="2000" b="0" dirty="0">
                <a:latin typeface="Calibri" pitchFamily="34" charset="0"/>
                <a:sym typeface="Wingdings" pitchFamily="2" charset="2"/>
              </a:rPr>
              <a:t>parameter to be able to quantify the untreated UWW discharges. Implementation of WFD, MSFD, BWD, protection of </a:t>
            </a:r>
            <a:r>
              <a:rPr lang="en-GB" sz="2000" b="0" dirty="0" smtClean="0">
                <a:latin typeface="Calibri" pitchFamily="34" charset="0"/>
                <a:sym typeface="Wingdings" pitchFamily="2" charset="2"/>
              </a:rPr>
              <a:t>shellfish </a:t>
            </a:r>
            <a:r>
              <a:rPr lang="en-GB" sz="2000" b="0" dirty="0">
                <a:latin typeface="Calibri" pitchFamily="34" charset="0"/>
                <a:sym typeface="Wingdings" pitchFamily="2" charset="2"/>
              </a:rPr>
              <a:t>and water activities…</a:t>
            </a:r>
          </a:p>
          <a:p>
            <a:pPr marL="0" indent="0">
              <a:lnSpc>
                <a:spcPct val="78000"/>
              </a:lnSpc>
            </a:pPr>
            <a:r>
              <a:rPr lang="en-GB" sz="2000" b="0" dirty="0">
                <a:latin typeface="Calibri" pitchFamily="34" charset="0"/>
                <a:sym typeface="Wingdings" pitchFamily="2" charset="2"/>
              </a:rPr>
              <a:t>e.g. With this information it </a:t>
            </a:r>
            <a:r>
              <a:rPr lang="en-GB" sz="2000" b="0" dirty="0" smtClean="0">
                <a:latin typeface="Calibri" pitchFamily="34" charset="0"/>
                <a:sym typeface="Wingdings" pitchFamily="2" charset="2"/>
              </a:rPr>
              <a:t>could </a:t>
            </a:r>
            <a:r>
              <a:rPr lang="en-GB" sz="2000" b="0" dirty="0">
                <a:latin typeface="Calibri" pitchFamily="34" charset="0"/>
                <a:sym typeface="Wingdings" pitchFamily="2" charset="2"/>
              </a:rPr>
              <a:t>be possible to quantify the reduction of litter discharged through the combined sewer overflows.</a:t>
            </a: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54593634"/>
              </p:ext>
            </p:extLst>
          </p:nvPr>
        </p:nvGraphicFramePr>
        <p:xfrm>
          <a:off x="1979712" y="2708920"/>
          <a:ext cx="5410200" cy="1885310"/>
        </p:xfrm>
        <a:graphic>
          <a:graphicData uri="http://schemas.openxmlformats.org/drawingml/2006/table">
            <a:tbl>
              <a:tblPr firstRow="1" firstCol="1" bandRow="1">
                <a:tableStyleId>{5C22544A-7EE6-4342-B048-85BDC9FD1C3A}</a:tableStyleId>
              </a:tblPr>
              <a:tblGrid>
                <a:gridCol w="5410200"/>
              </a:tblGrid>
              <a:tr h="3600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r>
              <a:tr h="359410">
                <a:tc>
                  <a:txBody>
                    <a:bodyPr/>
                    <a:lstStyle/>
                    <a:p>
                      <a:pPr algn="l">
                        <a:lnSpc>
                          <a:spcPct val="115000"/>
                        </a:lnSpc>
                        <a:spcAft>
                          <a:spcPts val="0"/>
                        </a:spcAft>
                      </a:pPr>
                      <a:r>
                        <a:rPr lang="en-US" sz="1000" spc="0">
                          <a:solidFill>
                            <a:schemeClr val="tx1"/>
                          </a:solidFill>
                          <a:effectLst/>
                        </a:rPr>
                        <a:t>Type of collecting system: combined, separated or both? (aggSewageNetwork)</a:t>
                      </a:r>
                      <a:endParaRPr lang="en-GB" sz="1100" spc="10">
                        <a:solidFill>
                          <a:schemeClr val="tx1"/>
                        </a:solidFill>
                        <a:effectLst/>
                        <a:latin typeface="Arial"/>
                        <a:ea typeface="Times New Roman"/>
                      </a:endParaRPr>
                    </a:p>
                  </a:txBody>
                  <a:tcPr marL="44450" marR="44450" marT="0" marB="0" anchor="ctr"/>
                </a:tc>
              </a:tr>
              <a:tr h="364490">
                <a:tc>
                  <a:txBody>
                    <a:bodyPr/>
                    <a:lstStyle/>
                    <a:p>
                      <a:pPr algn="l">
                        <a:lnSpc>
                          <a:spcPct val="115000"/>
                        </a:lnSpc>
                        <a:spcAft>
                          <a:spcPts val="0"/>
                        </a:spcAft>
                      </a:pPr>
                      <a:r>
                        <a:rPr lang="en-US" sz="1000" spc="0">
                          <a:solidFill>
                            <a:schemeClr val="tx1"/>
                          </a:solidFill>
                          <a:effectLst/>
                        </a:rPr>
                        <a:t>Is best technical knowledge to limit pollution applied? (aggBestTechnicalKnowledge)</a:t>
                      </a:r>
                      <a:endParaRPr lang="en-GB" sz="1100" spc="10">
                        <a:solidFill>
                          <a:schemeClr val="tx1"/>
                        </a:solidFill>
                        <a:effectLst/>
                        <a:latin typeface="Arial"/>
                        <a:ea typeface="Times New Roman"/>
                      </a:endParaRPr>
                    </a:p>
                  </a:txBody>
                  <a:tcPr marL="44450" marR="44450" marT="0" marB="0" anchor="ctr"/>
                </a:tc>
              </a:tr>
              <a:tr h="447040">
                <a:tc>
                  <a:txBody>
                    <a:bodyPr/>
                    <a:lstStyle/>
                    <a:p>
                      <a:pPr algn="l">
                        <a:lnSpc>
                          <a:spcPct val="115000"/>
                        </a:lnSpc>
                        <a:spcAft>
                          <a:spcPts val="0"/>
                        </a:spcAft>
                      </a:pPr>
                      <a:r>
                        <a:rPr lang="en-US" sz="1000" spc="0">
                          <a:solidFill>
                            <a:schemeClr val="tx1"/>
                          </a:solidFill>
                          <a:effectLst/>
                        </a:rPr>
                        <a:t>How much raw sewage has been discharged through combined sewer overflows (CSOs) in the year reported: m3/y (aggSewerOverflows_m</a:t>
                      </a:r>
                      <a:r>
                        <a:rPr lang="en-US" sz="1100" spc="0">
                          <a:solidFill>
                            <a:schemeClr val="tx1"/>
                          </a:solidFill>
                          <a:effectLst/>
                        </a:rPr>
                        <a:t>3</a:t>
                      </a:r>
                      <a:r>
                        <a:rPr lang="en-US" sz="1000" spc="0">
                          <a:solidFill>
                            <a:schemeClr val="tx1"/>
                          </a:solidFill>
                          <a:effectLst/>
                        </a:rPr>
                        <a:t>)</a:t>
                      </a:r>
                      <a:endParaRPr lang="en-GB" sz="1100" spc="10">
                        <a:solidFill>
                          <a:schemeClr val="tx1"/>
                        </a:solidFill>
                        <a:effectLst/>
                        <a:latin typeface="Arial"/>
                        <a:ea typeface="Times New Roman"/>
                      </a:endParaRPr>
                    </a:p>
                  </a:txBody>
                  <a:tcPr marL="44450" marR="44450" marT="0" marB="0" anchor="ctr"/>
                </a:tc>
              </a:tr>
              <a:tr h="354330">
                <a:tc>
                  <a:txBody>
                    <a:bodyPr/>
                    <a:lstStyle/>
                    <a:p>
                      <a:pPr algn="l">
                        <a:lnSpc>
                          <a:spcPct val="115000"/>
                        </a:lnSpc>
                        <a:spcAft>
                          <a:spcPts val="0"/>
                        </a:spcAft>
                      </a:pPr>
                      <a:r>
                        <a:rPr lang="en-US" sz="1000" spc="0" dirty="0">
                          <a:solidFill>
                            <a:schemeClr val="tx1"/>
                          </a:solidFill>
                          <a:effectLst/>
                        </a:rPr>
                        <a:t>How much raw sewage has been discharged through combined sewer overflows (CSOs) in the year reported: </a:t>
                      </a:r>
                      <a:r>
                        <a:rPr lang="en-US" sz="1000" spc="0" dirty="0" err="1">
                          <a:solidFill>
                            <a:schemeClr val="tx1"/>
                          </a:solidFill>
                          <a:effectLst/>
                        </a:rPr>
                        <a:t>p.e.</a:t>
                      </a:r>
                      <a:r>
                        <a:rPr lang="en-US" sz="1000" spc="0" dirty="0">
                          <a:solidFill>
                            <a:schemeClr val="tx1"/>
                          </a:solidFill>
                          <a:effectLst/>
                        </a:rPr>
                        <a:t> (</a:t>
                      </a:r>
                      <a:r>
                        <a:rPr lang="en-US" sz="1000" spc="0" dirty="0" err="1">
                          <a:solidFill>
                            <a:schemeClr val="tx1"/>
                          </a:solidFill>
                          <a:effectLst/>
                        </a:rPr>
                        <a:t>aggSewerOverflows_pe</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41136034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UWWTAgglos</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2800" b="0" dirty="0" err="1" smtClean="0">
                <a:latin typeface="Calibri" pitchFamily="34" charset="0"/>
                <a:sym typeface="Wingdings" pitchFamily="2" charset="2"/>
              </a:rPr>
              <a:t>Deletion</a:t>
            </a:r>
            <a:r>
              <a:rPr lang="fr-BE" sz="2800" b="0" dirty="0" smtClean="0">
                <a:latin typeface="Calibri" pitchFamily="34" charset="0"/>
                <a:sym typeface="Wingdings" pitchFamily="2" charset="2"/>
              </a:rPr>
              <a:t> of one </a:t>
            </a:r>
            <a:r>
              <a:rPr lang="fr-BE" sz="2800" b="0" dirty="0" err="1" smtClean="0">
                <a:latin typeface="Calibri" pitchFamily="34" charset="0"/>
                <a:sym typeface="Wingdings" pitchFamily="2" charset="2"/>
              </a:rPr>
              <a:t>parameter</a:t>
            </a: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hangingPunct="1">
              <a:lnSpc>
                <a:spcPct val="78000"/>
              </a:lnSpc>
            </a:pPr>
            <a:endParaRPr lang="fr-BE" sz="3200" b="0" dirty="0">
              <a:latin typeface="Calibri" pitchFamily="34" charset="0"/>
            </a:endParaRPr>
          </a:p>
          <a:p>
            <a:pPr marL="0" indent="0">
              <a:lnSpc>
                <a:spcPct val="78000"/>
              </a:lnSpc>
            </a:pPr>
            <a:r>
              <a:rPr lang="en-GB" sz="2000" dirty="0">
                <a:latin typeface="Calibri" pitchFamily="34" charset="0"/>
                <a:sym typeface="Wingdings" pitchFamily="2" charset="2"/>
              </a:rPr>
              <a:t>It </a:t>
            </a:r>
            <a:r>
              <a:rPr lang="en-GB" sz="2000" dirty="0" smtClean="0">
                <a:latin typeface="Calibri" pitchFamily="34" charset="0"/>
                <a:sym typeface="Wingdings" pitchFamily="2" charset="2"/>
              </a:rPr>
              <a:t>could be </a:t>
            </a:r>
            <a:r>
              <a:rPr lang="en-GB" sz="2000" dirty="0">
                <a:latin typeface="Calibri" pitchFamily="34" charset="0"/>
                <a:sym typeface="Wingdings" pitchFamily="2" charset="2"/>
              </a:rPr>
              <a:t>more useful to have information about the rate of the entering load of the </a:t>
            </a:r>
            <a:r>
              <a:rPr lang="en-GB" sz="2000" b="0" dirty="0">
                <a:latin typeface="Calibri" pitchFamily="34" charset="0"/>
                <a:sym typeface="Wingdings" pitchFamily="2" charset="2"/>
              </a:rPr>
              <a:t>treatment </a:t>
            </a:r>
            <a:r>
              <a:rPr lang="en-GB" sz="2000" b="0" dirty="0" smtClean="0">
                <a:latin typeface="Calibri" pitchFamily="34" charset="0"/>
                <a:sym typeface="Wingdings" pitchFamily="2" charset="2"/>
              </a:rPr>
              <a:t>plan, </a:t>
            </a:r>
            <a:r>
              <a:rPr lang="en-GB" sz="2000" b="0" dirty="0">
                <a:latin typeface="Calibri" pitchFamily="34" charset="0"/>
                <a:sym typeface="Wingdings" pitchFamily="2" charset="2"/>
              </a:rPr>
              <a:t>which can disturb the </a:t>
            </a:r>
            <a:r>
              <a:rPr lang="en-GB" sz="2000" b="0" dirty="0" smtClean="0">
                <a:latin typeface="Calibri" pitchFamily="34" charset="0"/>
                <a:sym typeface="Wingdings" pitchFamily="2" charset="2"/>
              </a:rPr>
              <a:t>operating, in the UWWTD block.</a:t>
            </a: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85343266"/>
              </p:ext>
            </p:extLst>
          </p:nvPr>
        </p:nvGraphicFramePr>
        <p:xfrm>
          <a:off x="1259632" y="2852936"/>
          <a:ext cx="6038850" cy="861695"/>
        </p:xfrm>
        <a:graphic>
          <a:graphicData uri="http://schemas.openxmlformats.org/drawingml/2006/table">
            <a:tbl>
              <a:tblPr firstRow="1" firstCol="1" bandRow="1">
                <a:tableStyleId>{5C22544A-7EE6-4342-B048-85BDC9FD1C3A}</a:tableStyleId>
              </a:tblPr>
              <a:tblGrid>
                <a:gridCol w="6038850"/>
              </a:tblGrid>
              <a:tr h="252095">
                <a:tc>
                  <a:txBody>
                    <a:bodyPr/>
                    <a:lstStyle/>
                    <a:p>
                      <a:pPr algn="l">
                        <a:lnSpc>
                          <a:spcPct val="115000"/>
                        </a:lnSpc>
                        <a:spcAft>
                          <a:spcPts val="0"/>
                        </a:spcAft>
                      </a:pPr>
                      <a:r>
                        <a:rPr lang="de-DE" sz="1000" b="1" spc="0" dirty="0">
                          <a:solidFill>
                            <a:schemeClr val="tx1"/>
                          </a:solidFill>
                          <a:effectLst/>
                        </a:rPr>
                        <a:t>Parameter (Fieldname)</a:t>
                      </a:r>
                      <a:endParaRPr lang="en-GB" sz="1100" b="1" spc="10" dirty="0">
                        <a:solidFill>
                          <a:schemeClr val="tx1"/>
                        </a:solidFill>
                        <a:effectLst/>
                        <a:latin typeface="Arial"/>
                        <a:ea typeface="Times New Roman"/>
                      </a:endParaRPr>
                    </a:p>
                  </a:txBody>
                  <a:tcPr marL="44450" marR="44450" marT="0" marB="0" anchor="ctr"/>
                </a:tc>
              </a:tr>
              <a:tr h="252095">
                <a:tc>
                  <a:txBody>
                    <a:bodyPr/>
                    <a:lstStyle/>
                    <a:p>
                      <a:r>
                        <a:rPr lang="en-US" sz="1100" b="1" kern="1200" dirty="0" smtClean="0">
                          <a:solidFill>
                            <a:schemeClr val="tx1"/>
                          </a:solidFill>
                          <a:effectLst/>
                          <a:latin typeface="+mn-lt"/>
                          <a:ea typeface="+mn-ea"/>
                          <a:cs typeface="+mn-cs"/>
                        </a:rPr>
                        <a:t>Rate of generated load of agglomeration transported to this UWWTP by trucks (%) (</a:t>
                      </a:r>
                      <a:r>
                        <a:rPr lang="en-US" sz="1100" b="1" i="1" kern="1200" dirty="0" smtClean="0">
                          <a:solidFill>
                            <a:schemeClr val="tx1"/>
                          </a:solidFill>
                          <a:effectLst/>
                          <a:latin typeface="+mn-lt"/>
                          <a:ea typeface="+mn-ea"/>
                          <a:cs typeface="+mn-cs"/>
                        </a:rPr>
                        <a:t>aucPercC2T</a:t>
                      </a:r>
                      <a:r>
                        <a:rPr lang="en-GB" sz="1100" b="1" kern="1200" dirty="0" smtClean="0">
                          <a:solidFill>
                            <a:schemeClr val="tx1"/>
                          </a:solidFill>
                          <a:effectLst/>
                          <a:latin typeface="+mn-lt"/>
                          <a:ea typeface="+mn-ea"/>
                          <a:cs typeface="+mn-cs"/>
                        </a:rPr>
                        <a:t> </a:t>
                      </a:r>
                      <a:r>
                        <a:rPr lang="en-US" sz="1100" b="1" kern="1200" dirty="0" smtClean="0">
                          <a:solidFill>
                            <a:schemeClr val="tx1"/>
                          </a:solidFill>
                          <a:effectLst/>
                          <a:latin typeface="+mn-lt"/>
                          <a:ea typeface="+mn-ea"/>
                          <a:cs typeface="+mn-cs"/>
                        </a:rPr>
                        <a:t>)</a:t>
                      </a:r>
                      <a:endParaRPr lang="en-GB" sz="1100" b="1" kern="1200" dirty="0" smtClean="0">
                        <a:solidFill>
                          <a:schemeClr val="tx1"/>
                        </a:solidFill>
                        <a:effectLst/>
                        <a:latin typeface="+mn-lt"/>
                        <a:ea typeface="+mn-ea"/>
                        <a:cs typeface="+mn-cs"/>
                      </a:endParaRPr>
                    </a:p>
                    <a:p>
                      <a:r>
                        <a:rPr lang="en-GB" sz="1800" b="1" kern="1200" dirty="0" smtClean="0">
                          <a:solidFill>
                            <a:schemeClr val="lt1"/>
                          </a:solidFill>
                          <a:effectLst/>
                          <a:latin typeface="+mn-lt"/>
                          <a:ea typeface="+mn-ea"/>
                          <a:cs typeface="+mn-cs"/>
                        </a:rPr>
                        <a:t> </a:t>
                      </a:r>
                      <a:endParaRPr lang="en-GB" sz="1800" b="1" kern="1200" dirty="0">
                        <a:solidFill>
                          <a:schemeClr val="lt1"/>
                        </a:solidFill>
                        <a:effectLst/>
                        <a:latin typeface="+mn-lt"/>
                        <a:ea typeface="+mn-ea"/>
                        <a:cs typeface="+mn-cs"/>
                      </a:endParaRPr>
                    </a:p>
                  </a:txBody>
                  <a:tcPr marL="44450" marR="44450" marT="0" marB="0" anchor="ctr"/>
                </a:tc>
              </a:tr>
            </a:tbl>
          </a:graphicData>
        </a:graphic>
      </p:graphicFrame>
    </p:spTree>
    <p:extLst>
      <p:ext uri="{BB962C8B-B14F-4D97-AF65-F5344CB8AC3E}">
        <p14:creationId xmlns:p14="http://schemas.microsoft.com/office/powerpoint/2010/main" val="21014494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569892"/>
          </a:xfrm>
        </p:spPr>
        <p:txBody>
          <a:bodyPr/>
          <a:lstStyle/>
          <a:p>
            <a:pPr marL="0" indent="0">
              <a:buNone/>
            </a:pPr>
            <a:endParaRPr lang="fr-BE" dirty="0"/>
          </a:p>
          <a:p>
            <a:r>
              <a:rPr lang="fr-BE" b="1" dirty="0" err="1" smtClean="0">
                <a:solidFill>
                  <a:schemeClr val="tx1"/>
                </a:solidFill>
              </a:rPr>
              <a:t>Updating</a:t>
            </a:r>
            <a:r>
              <a:rPr lang="fr-BE" b="1" dirty="0" smtClean="0">
                <a:solidFill>
                  <a:schemeClr val="tx1"/>
                </a:solidFill>
              </a:rPr>
              <a:t> </a:t>
            </a:r>
            <a:r>
              <a:rPr lang="fr-BE" b="1" dirty="0" err="1" smtClean="0">
                <a:solidFill>
                  <a:schemeClr val="tx1"/>
                </a:solidFill>
              </a:rPr>
              <a:t>frequency</a:t>
            </a:r>
            <a:r>
              <a:rPr lang="fr-BE" b="1" dirty="0" smtClean="0">
                <a:solidFill>
                  <a:schemeClr val="tx1"/>
                </a:solidFill>
              </a:rPr>
              <a:t> and </a:t>
            </a:r>
            <a:r>
              <a:rPr lang="fr-BE" b="1" dirty="0" err="1" smtClean="0">
                <a:solidFill>
                  <a:schemeClr val="tx1"/>
                </a:solidFill>
              </a:rPr>
              <a:t>implementation</a:t>
            </a:r>
            <a:r>
              <a:rPr lang="fr-BE" b="1" dirty="0" smtClean="0">
                <a:solidFill>
                  <a:schemeClr val="tx1"/>
                </a:solidFill>
              </a:rPr>
              <a:t> </a:t>
            </a:r>
            <a:r>
              <a:rPr lang="fr-BE" b="1" dirty="0" err="1" smtClean="0">
                <a:solidFill>
                  <a:schemeClr val="tx1"/>
                </a:solidFill>
              </a:rPr>
              <a:t>calendar</a:t>
            </a:r>
            <a:endParaRPr lang="fr-BE" b="1" dirty="0" smtClean="0">
              <a:solidFill>
                <a:schemeClr val="tx1"/>
              </a:solidFill>
            </a:endParaRPr>
          </a:p>
          <a:p>
            <a:r>
              <a:rPr lang="fr-BE" b="1" dirty="0" err="1" smtClean="0">
                <a:solidFill>
                  <a:schemeClr val="tx1"/>
                </a:solidFill>
              </a:rPr>
              <a:t>Proposal</a:t>
            </a:r>
            <a:r>
              <a:rPr lang="fr-BE" b="1" dirty="0" smtClean="0">
                <a:solidFill>
                  <a:schemeClr val="tx1"/>
                </a:solidFill>
              </a:rPr>
              <a:t> of changes in </a:t>
            </a:r>
            <a:r>
              <a:rPr lang="fr-BE" b="1" dirty="0" err="1" smtClean="0">
                <a:solidFill>
                  <a:schemeClr val="tx1"/>
                </a:solidFill>
              </a:rPr>
              <a:t>parameters</a:t>
            </a:r>
            <a:endParaRPr lang="fr-BE" b="1" dirty="0" smtClean="0">
              <a:solidFill>
                <a:schemeClr val="tx1"/>
              </a:solidFill>
            </a:endParaRPr>
          </a:p>
          <a:p>
            <a:pPr marL="1200150" lvl="2" indent="-285750">
              <a:buFont typeface="Arial" pitchFamily="34" charset="0"/>
              <a:buChar char="•"/>
            </a:pPr>
            <a:r>
              <a:rPr lang="fr-BE" b="1" dirty="0" smtClean="0">
                <a:solidFill>
                  <a:schemeClr val="tx1"/>
                </a:solidFill>
              </a:rPr>
              <a:t>Report - Contact</a:t>
            </a:r>
          </a:p>
          <a:p>
            <a:pPr marL="1200150" lvl="2" indent="-285750">
              <a:buFont typeface="Arial" pitchFamily="34" charset="0"/>
              <a:buChar char="•"/>
            </a:pPr>
            <a:r>
              <a:rPr lang="fr-BE" b="1" dirty="0" err="1" smtClean="0">
                <a:solidFill>
                  <a:schemeClr val="tx1"/>
                </a:solidFill>
              </a:rPr>
              <a:t>Receiving</a:t>
            </a:r>
            <a:r>
              <a:rPr lang="fr-BE" b="1" dirty="0" smtClean="0">
                <a:solidFill>
                  <a:schemeClr val="tx1"/>
                </a:solidFill>
              </a:rPr>
              <a:t> areas</a:t>
            </a:r>
          </a:p>
          <a:p>
            <a:pPr marL="1200150" lvl="2" indent="-285750">
              <a:buFont typeface="Arial" pitchFamily="34" charset="0"/>
              <a:buChar char="•"/>
            </a:pPr>
            <a:r>
              <a:rPr lang="fr-BE" b="1" dirty="0" err="1" smtClean="0">
                <a:solidFill>
                  <a:schemeClr val="tx1"/>
                </a:solidFill>
              </a:rPr>
              <a:t>Agglomerations</a:t>
            </a:r>
            <a:endParaRPr lang="fr-BE" b="1" dirty="0" smtClean="0">
              <a:solidFill>
                <a:schemeClr val="tx1"/>
              </a:solidFill>
            </a:endParaRPr>
          </a:p>
          <a:p>
            <a:pPr marL="1200150" lvl="2" indent="-285750">
              <a:buFont typeface="Arial" pitchFamily="34" charset="0"/>
              <a:buChar char="•"/>
            </a:pPr>
            <a:r>
              <a:rPr lang="fr-BE" b="1" dirty="0" smtClean="0">
                <a:solidFill>
                  <a:schemeClr val="tx1"/>
                </a:solidFill>
              </a:rPr>
              <a:t>UWWTP-Agglo</a:t>
            </a:r>
          </a:p>
          <a:p>
            <a:pPr marL="1200150" lvl="2" indent="-285750">
              <a:buFont typeface="Arial" pitchFamily="34" charset="0"/>
              <a:buChar char="•"/>
            </a:pPr>
            <a:r>
              <a:rPr lang="fr-BE" b="1" dirty="0" err="1" smtClean="0">
                <a:solidFill>
                  <a:schemeClr val="tx1"/>
                </a:solidFill>
              </a:rPr>
              <a:t>UWWTPs</a:t>
            </a:r>
            <a:endParaRPr lang="fr-BE" b="1" dirty="0" smtClean="0">
              <a:solidFill>
                <a:schemeClr val="tx1"/>
              </a:solidFill>
            </a:endParaRPr>
          </a:p>
          <a:p>
            <a:pPr marL="1200150" lvl="2" indent="-285750">
              <a:buFont typeface="Arial" pitchFamily="34" charset="0"/>
              <a:buChar char="•"/>
            </a:pPr>
            <a:r>
              <a:rPr lang="fr-BE" b="1" dirty="0" err="1" smtClean="0">
                <a:solidFill>
                  <a:schemeClr val="tx1"/>
                </a:solidFill>
              </a:rPr>
              <a:t>Discharges</a:t>
            </a:r>
            <a:r>
              <a:rPr lang="fr-BE" b="1" dirty="0" smtClean="0">
                <a:solidFill>
                  <a:schemeClr val="tx1"/>
                </a:solidFill>
              </a:rPr>
              <a:t> points</a:t>
            </a:r>
          </a:p>
          <a:p>
            <a:pPr marL="1200150" lvl="2" indent="-285750">
              <a:buFont typeface="Arial" pitchFamily="34" charset="0"/>
              <a:buChar char="•"/>
            </a:pPr>
            <a:r>
              <a:rPr lang="fr-BE" b="1" dirty="0" err="1" smtClean="0">
                <a:solidFill>
                  <a:schemeClr val="tx1"/>
                </a:solidFill>
              </a:rPr>
              <a:t>Compliance</a:t>
            </a:r>
            <a:endParaRPr lang="fr-BE" b="1" dirty="0" smtClean="0">
              <a:solidFill>
                <a:schemeClr val="tx1"/>
              </a:solidFill>
            </a:endParaRPr>
          </a:p>
          <a:p>
            <a:pPr marL="1200150" lvl="2" indent="-285750">
              <a:buFont typeface="Arial" pitchFamily="34" charset="0"/>
              <a:buChar char="•"/>
            </a:pPr>
            <a:r>
              <a:rPr lang="fr-BE" b="1" dirty="0" err="1" smtClean="0">
                <a:solidFill>
                  <a:schemeClr val="tx1"/>
                </a:solidFill>
              </a:rPr>
              <a:t>Forward</a:t>
            </a:r>
            <a:r>
              <a:rPr lang="fr-BE" b="1" dirty="0" smtClean="0">
                <a:solidFill>
                  <a:schemeClr val="tx1"/>
                </a:solidFill>
              </a:rPr>
              <a:t> </a:t>
            </a:r>
            <a:r>
              <a:rPr lang="fr-BE" b="1" dirty="0" err="1" smtClean="0">
                <a:solidFill>
                  <a:schemeClr val="tx1"/>
                </a:solidFill>
              </a:rPr>
              <a:t>looking</a:t>
            </a:r>
            <a:r>
              <a:rPr lang="fr-BE" b="1" dirty="0" smtClean="0">
                <a:solidFill>
                  <a:schemeClr val="tx1"/>
                </a:solidFill>
              </a:rPr>
              <a:t> aspects </a:t>
            </a:r>
            <a:r>
              <a:rPr lang="fr-BE" b="1" dirty="0" err="1" smtClean="0">
                <a:solidFill>
                  <a:schemeClr val="tx1"/>
                </a:solidFill>
              </a:rPr>
              <a:t>Agglomerations</a:t>
            </a:r>
            <a:endParaRPr lang="fr-BE" b="1" dirty="0" smtClean="0">
              <a:solidFill>
                <a:schemeClr val="tx1"/>
              </a:solidFill>
            </a:endParaRPr>
          </a:p>
          <a:p>
            <a:pPr marL="1200150" lvl="2" indent="-285750">
              <a:buFont typeface="Arial" pitchFamily="34" charset="0"/>
              <a:buChar char="•"/>
            </a:pPr>
            <a:r>
              <a:rPr lang="fr-BE" b="1" dirty="0" err="1" smtClean="0">
                <a:solidFill>
                  <a:schemeClr val="tx1"/>
                </a:solidFill>
              </a:rPr>
              <a:t>Forward</a:t>
            </a:r>
            <a:r>
              <a:rPr lang="fr-BE" b="1" dirty="0" smtClean="0">
                <a:solidFill>
                  <a:schemeClr val="tx1"/>
                </a:solidFill>
              </a:rPr>
              <a:t> </a:t>
            </a:r>
            <a:r>
              <a:rPr lang="fr-BE" b="1" dirty="0" err="1" smtClean="0">
                <a:solidFill>
                  <a:schemeClr val="tx1"/>
                </a:solidFill>
              </a:rPr>
              <a:t>looking</a:t>
            </a:r>
            <a:r>
              <a:rPr lang="fr-BE" b="1" dirty="0" smtClean="0">
                <a:solidFill>
                  <a:schemeClr val="tx1"/>
                </a:solidFill>
              </a:rPr>
              <a:t> aspects </a:t>
            </a:r>
            <a:r>
              <a:rPr lang="fr-BE" b="1" dirty="0" err="1" smtClean="0">
                <a:solidFill>
                  <a:schemeClr val="tx1"/>
                </a:solidFill>
              </a:rPr>
              <a:t>UWWTPs</a:t>
            </a:r>
            <a:endParaRPr lang="fr-BE" b="1" dirty="0" smtClean="0">
              <a:solidFill>
                <a:schemeClr val="tx1"/>
              </a:solidFill>
            </a:endParaRPr>
          </a:p>
          <a:p>
            <a:pPr marL="1200150" lvl="2" indent="-285750">
              <a:buFont typeface="Arial" pitchFamily="34" charset="0"/>
              <a:buChar char="•"/>
            </a:pPr>
            <a:r>
              <a:rPr lang="fr-BE" b="1" dirty="0" err="1" smtClean="0">
                <a:solidFill>
                  <a:schemeClr val="tx1"/>
                </a:solidFill>
              </a:rPr>
              <a:t>Forward</a:t>
            </a:r>
            <a:r>
              <a:rPr lang="fr-BE" b="1" dirty="0" smtClean="0">
                <a:solidFill>
                  <a:schemeClr val="tx1"/>
                </a:solidFill>
              </a:rPr>
              <a:t> </a:t>
            </a:r>
            <a:r>
              <a:rPr lang="fr-BE" b="1" dirty="0" err="1" smtClean="0">
                <a:solidFill>
                  <a:schemeClr val="tx1"/>
                </a:solidFill>
              </a:rPr>
              <a:t>looking</a:t>
            </a:r>
            <a:r>
              <a:rPr lang="fr-BE" b="1" dirty="0" smtClean="0">
                <a:solidFill>
                  <a:schemeClr val="tx1"/>
                </a:solidFill>
              </a:rPr>
              <a:t> aspects UWWTP-Agglo</a:t>
            </a:r>
          </a:p>
          <a:p>
            <a:r>
              <a:rPr lang="fr-BE" b="1" dirty="0" err="1" smtClean="0">
                <a:solidFill>
                  <a:schemeClr val="tx1"/>
                </a:solidFill>
              </a:rPr>
              <a:t>Forward</a:t>
            </a:r>
            <a:r>
              <a:rPr lang="fr-BE" b="1" dirty="0" smtClean="0">
                <a:solidFill>
                  <a:schemeClr val="tx1"/>
                </a:solidFill>
              </a:rPr>
              <a:t> </a:t>
            </a:r>
            <a:r>
              <a:rPr lang="fr-BE" b="1" dirty="0" err="1" smtClean="0">
                <a:solidFill>
                  <a:schemeClr val="tx1"/>
                </a:solidFill>
              </a:rPr>
              <a:t>looking</a:t>
            </a:r>
            <a:r>
              <a:rPr lang="fr-BE" b="1" dirty="0" smtClean="0">
                <a:solidFill>
                  <a:schemeClr val="tx1"/>
                </a:solidFill>
              </a:rPr>
              <a:t> aspects </a:t>
            </a:r>
            <a:r>
              <a:rPr lang="fr-BE" b="1" dirty="0" err="1" smtClean="0">
                <a:solidFill>
                  <a:schemeClr val="tx1"/>
                </a:solidFill>
              </a:rPr>
              <a:t>template</a:t>
            </a:r>
            <a:endParaRPr lang="fr-BE" b="1" dirty="0" smtClean="0">
              <a:solidFill>
                <a:schemeClr val="tx1"/>
              </a:solidFill>
            </a:endParaRPr>
          </a:p>
          <a:p>
            <a:r>
              <a:rPr lang="fr-BE" b="1" dirty="0" smtClean="0">
                <a:solidFill>
                  <a:schemeClr val="tx1"/>
                </a:solidFill>
              </a:rPr>
              <a:t>Conclusion</a:t>
            </a:r>
            <a:endParaRPr lang="fr-BE" b="1" dirty="0">
              <a:solidFill>
                <a:schemeClr val="tx1"/>
              </a:solidFill>
            </a:endParaRPr>
          </a:p>
          <a:p>
            <a:pPr marL="0" indent="0">
              <a:buNone/>
            </a:pPr>
            <a:endParaRPr lang="fr-BE" b="1" dirty="0" smtClean="0">
              <a:solidFill>
                <a:schemeClr val="tx1"/>
              </a:solidFill>
            </a:endParaRPr>
          </a:p>
        </p:txBody>
      </p:sp>
    </p:spTree>
    <p:extLst>
      <p:ext uri="{BB962C8B-B14F-4D97-AF65-F5344CB8AC3E}">
        <p14:creationId xmlns:p14="http://schemas.microsoft.com/office/powerpoint/2010/main" val="215703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UWWT</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2400" dirty="0" err="1" smtClean="0">
                <a:latin typeface="Calibri" pitchFamily="34" charset="0"/>
                <a:sym typeface="Wingdings" pitchFamily="2" charset="2"/>
              </a:rPr>
              <a:t>Deletion</a:t>
            </a:r>
            <a:r>
              <a:rPr lang="fr-BE" sz="2400" dirty="0" smtClean="0">
                <a:latin typeface="Calibri" pitchFamily="34" charset="0"/>
                <a:sym typeface="Wingdings" pitchFamily="2" charset="2"/>
              </a:rPr>
              <a:t> of 22 </a:t>
            </a:r>
            <a:r>
              <a:rPr lang="fr-BE" sz="2400" dirty="0" err="1" smtClean="0">
                <a:latin typeface="Calibri" pitchFamily="34" charset="0"/>
                <a:sym typeface="Wingdings" pitchFamily="2" charset="2"/>
              </a:rPr>
              <a:t>parameters</a:t>
            </a:r>
            <a:endParaRPr lang="fr-BE" sz="24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829870"/>
              </p:ext>
            </p:extLst>
          </p:nvPr>
        </p:nvGraphicFramePr>
        <p:xfrm>
          <a:off x="395536" y="2636912"/>
          <a:ext cx="8208912" cy="3434759"/>
        </p:xfrm>
        <a:graphic>
          <a:graphicData uri="http://schemas.openxmlformats.org/drawingml/2006/table">
            <a:tbl>
              <a:tblPr firstRow="1" firstCol="1" bandRow="1">
                <a:tableStyleId>{5C22544A-7EE6-4342-B048-85BDC9FD1C3A}</a:tableStyleId>
              </a:tblPr>
              <a:tblGrid>
                <a:gridCol w="5517480"/>
                <a:gridCol w="2691432"/>
              </a:tblGrid>
              <a:tr h="142664">
                <a:tc>
                  <a:txBody>
                    <a:bodyPr/>
                    <a:lstStyle/>
                    <a:p>
                      <a:pPr algn="l">
                        <a:lnSpc>
                          <a:spcPct val="115000"/>
                        </a:lnSpc>
                        <a:spcAft>
                          <a:spcPts val="0"/>
                        </a:spcAft>
                      </a:pPr>
                      <a:r>
                        <a:rPr lang="de-DE" sz="600" spc="0" dirty="0">
                          <a:solidFill>
                            <a:schemeClr val="tx1"/>
                          </a:solidFill>
                          <a:effectLst/>
                        </a:rPr>
                        <a:t>Parameter (Fieldname)</a:t>
                      </a:r>
                      <a:endParaRPr lang="en-GB" sz="600" spc="10" dirty="0">
                        <a:solidFill>
                          <a:schemeClr val="tx1"/>
                        </a:solidFill>
                        <a:effectLst/>
                        <a:latin typeface="Arial"/>
                        <a:ea typeface="Times New Roman"/>
                      </a:endParaRPr>
                    </a:p>
                  </a:txBody>
                  <a:tcPr marL="25155" marR="25155" marT="0" marB="0" anchor="ctr"/>
                </a:tc>
                <a:tc>
                  <a:txBody>
                    <a:bodyPr/>
                    <a:lstStyle/>
                    <a:p>
                      <a:pPr algn="ctr">
                        <a:lnSpc>
                          <a:spcPct val="115000"/>
                        </a:lnSpc>
                        <a:spcAft>
                          <a:spcPts val="0"/>
                        </a:spcAft>
                      </a:pPr>
                      <a:r>
                        <a:rPr lang="de-DE" sz="600" b="1" spc="0" dirty="0">
                          <a:solidFill>
                            <a:schemeClr val="tx1"/>
                          </a:solidFill>
                          <a:effectLst/>
                        </a:rPr>
                        <a:t>Explanation</a:t>
                      </a:r>
                      <a:endParaRPr lang="en-GB" sz="600" b="1" spc="10" dirty="0">
                        <a:solidFill>
                          <a:schemeClr val="tx1"/>
                        </a:solidFill>
                        <a:effectLst/>
                        <a:latin typeface="Arial"/>
                        <a:ea typeface="Times New Roman"/>
                      </a:endParaRPr>
                    </a:p>
                  </a:txBody>
                  <a:tcPr marL="25155" marR="25155" marT="0" marB="0" anchor="ctr"/>
                </a:tc>
              </a:tr>
              <a:tr h="198363">
                <a:tc>
                  <a:txBody>
                    <a:bodyPr/>
                    <a:lstStyle/>
                    <a:p>
                      <a:pPr algn="l">
                        <a:lnSpc>
                          <a:spcPct val="115000"/>
                        </a:lnSpc>
                        <a:spcAft>
                          <a:spcPts val="0"/>
                        </a:spcAft>
                      </a:pPr>
                      <a:r>
                        <a:rPr lang="en-US" sz="600" spc="0">
                          <a:solidFill>
                            <a:schemeClr val="tx1"/>
                          </a:solidFill>
                          <a:effectLst/>
                        </a:rPr>
                        <a:t>In cause of failure: Major accidents (uwwAccidents)</a:t>
                      </a:r>
                      <a:endParaRPr lang="en-GB" sz="600" spc="10">
                        <a:solidFill>
                          <a:schemeClr val="tx1"/>
                        </a:solidFill>
                        <a:effectLst/>
                        <a:latin typeface="Arial"/>
                        <a:ea typeface="Times New Roman"/>
                      </a:endParaRPr>
                    </a:p>
                  </a:txBody>
                  <a:tcPr marL="25155" marR="25155" marT="0" marB="0" anchor="ctr"/>
                </a:tc>
                <a:tc>
                  <a:txBody>
                    <a:bodyPr/>
                    <a:lstStyle/>
                    <a:p>
                      <a:pPr algn="l">
                        <a:lnSpc>
                          <a:spcPct val="115000"/>
                        </a:lnSpc>
                        <a:spcAft>
                          <a:spcPts val="0"/>
                        </a:spcAft>
                      </a:pPr>
                      <a:r>
                        <a:rPr lang="en-US" sz="600" spc="0">
                          <a:effectLst/>
                        </a:rPr>
                        <a:t>Major accidents are not relevant for non-compliance</a:t>
                      </a:r>
                      <a:endParaRPr lang="en-GB" sz="600" spc="10">
                        <a:effectLst/>
                        <a:latin typeface="Arial"/>
                        <a:ea typeface="Times New Roman"/>
                      </a:endParaRPr>
                    </a:p>
                  </a:txBody>
                  <a:tcPr marL="25155" marR="25155" marT="0" marB="0" anchor="ctr"/>
                </a:tc>
              </a:tr>
              <a:tr h="307045">
                <a:tc>
                  <a:txBody>
                    <a:bodyPr/>
                    <a:lstStyle/>
                    <a:p>
                      <a:pPr algn="l">
                        <a:lnSpc>
                          <a:spcPct val="115000"/>
                        </a:lnSpc>
                        <a:spcAft>
                          <a:spcPts val="0"/>
                        </a:spcAft>
                      </a:pPr>
                      <a:r>
                        <a:rPr lang="en-US" sz="600" spc="0">
                          <a:solidFill>
                            <a:schemeClr val="tx1"/>
                          </a:solidFill>
                          <a:effectLst/>
                        </a:rPr>
                        <a:t>In cause of failure: Further information on cause of failure (uwwInformation)</a:t>
                      </a:r>
                      <a:endParaRPr lang="en-GB" sz="600" spc="10">
                        <a:solidFill>
                          <a:schemeClr val="tx1"/>
                        </a:solidFill>
                        <a:effectLst/>
                        <a:latin typeface="Arial"/>
                        <a:ea typeface="Times New Roman"/>
                      </a:endParaRPr>
                    </a:p>
                  </a:txBody>
                  <a:tcPr marL="25155" marR="25155" marT="0" marB="0" anchor="ctr"/>
                </a:tc>
                <a:tc>
                  <a:txBody>
                    <a:bodyPr/>
                    <a:lstStyle/>
                    <a:p>
                      <a:pPr algn="l">
                        <a:lnSpc>
                          <a:spcPct val="115000"/>
                        </a:lnSpc>
                        <a:spcAft>
                          <a:spcPts val="0"/>
                        </a:spcAft>
                      </a:pPr>
                      <a:r>
                        <a:rPr lang="en-US" sz="600" spc="0">
                          <a:effectLst/>
                        </a:rPr>
                        <a:t>Main reasons for non compliance are bad design or bad management, therefore, this parameter is considered as not relevant</a:t>
                      </a:r>
                      <a:endParaRPr lang="en-GB" sz="600" spc="10">
                        <a:effectLst/>
                        <a:latin typeface="Arial"/>
                        <a:ea typeface="Times New Roman"/>
                      </a:endParaRPr>
                    </a:p>
                  </a:txBody>
                  <a:tcPr marL="25155" marR="25155" marT="0" marB="0" anchor="ctr"/>
                </a:tc>
              </a:tr>
              <a:tr h="142664">
                <a:tc>
                  <a:txBody>
                    <a:bodyPr/>
                    <a:lstStyle/>
                    <a:p>
                      <a:pPr algn="l">
                        <a:lnSpc>
                          <a:spcPct val="115000"/>
                        </a:lnSpc>
                        <a:spcAft>
                          <a:spcPts val="0"/>
                        </a:spcAft>
                      </a:pPr>
                      <a:r>
                        <a:rPr lang="en-US" sz="600" spc="0">
                          <a:solidFill>
                            <a:schemeClr val="tx1"/>
                          </a:solidFill>
                          <a:effectLst/>
                        </a:rPr>
                        <a:t>More stringent treatment (uwwOtherTreatment)</a:t>
                      </a:r>
                      <a:endParaRPr lang="en-GB" sz="600" spc="10">
                        <a:solidFill>
                          <a:schemeClr val="tx1"/>
                        </a:solidFill>
                        <a:effectLst/>
                        <a:latin typeface="Arial"/>
                        <a:ea typeface="Times New Roman"/>
                      </a:endParaRPr>
                    </a:p>
                  </a:txBody>
                  <a:tcPr marL="25155" marR="25155" marT="0" marB="0" anchor="ctr"/>
                </a:tc>
                <a:tc>
                  <a:txBody>
                    <a:bodyPr/>
                    <a:lstStyle/>
                    <a:p>
                      <a:pPr algn="l">
                        <a:lnSpc>
                          <a:spcPct val="115000"/>
                        </a:lnSpc>
                        <a:spcAft>
                          <a:spcPts val="0"/>
                        </a:spcAft>
                      </a:pPr>
                      <a:r>
                        <a:rPr lang="en-US" sz="600" spc="0">
                          <a:effectLst/>
                        </a:rPr>
                        <a:t>Redundant parameter</a:t>
                      </a:r>
                      <a:endParaRPr lang="en-GB" sz="600" spc="10">
                        <a:effectLst/>
                        <a:latin typeface="Arial"/>
                        <a:ea typeface="Times New Roman"/>
                      </a:endParaRPr>
                    </a:p>
                  </a:txBody>
                  <a:tcPr marL="25155" marR="25155" marT="0" marB="0" anchor="ctr"/>
                </a:tc>
              </a:tr>
              <a:tr h="155998">
                <a:tc>
                  <a:txBody>
                    <a:bodyPr/>
                    <a:lstStyle/>
                    <a:p>
                      <a:pPr algn="l">
                        <a:lnSpc>
                          <a:spcPct val="115000"/>
                        </a:lnSpc>
                        <a:spcAft>
                          <a:spcPts val="0"/>
                        </a:spcAft>
                      </a:pPr>
                      <a:r>
                        <a:rPr lang="en-US" sz="600" spc="0">
                          <a:solidFill>
                            <a:schemeClr val="tx1"/>
                          </a:solidFill>
                          <a:effectLst/>
                        </a:rPr>
                        <a:t>Explanation for closing of the UWWTP/What happened with the wastewater since last reporting exercise (uwwHistorie)</a:t>
                      </a:r>
                      <a:endParaRPr lang="en-GB" sz="600" spc="10">
                        <a:solidFill>
                          <a:schemeClr val="tx1"/>
                        </a:solidFill>
                        <a:effectLst/>
                        <a:latin typeface="Arial"/>
                        <a:ea typeface="Times New Roman"/>
                      </a:endParaRPr>
                    </a:p>
                  </a:txBody>
                  <a:tcPr marL="25155" marR="25155" marT="0" marB="0" anchor="ctr"/>
                </a:tc>
                <a:tc>
                  <a:txBody>
                    <a:bodyPr/>
                    <a:lstStyle/>
                    <a:p>
                      <a:pPr algn="l">
                        <a:lnSpc>
                          <a:spcPct val="115000"/>
                        </a:lnSpc>
                        <a:spcAft>
                          <a:spcPts val="0"/>
                        </a:spcAft>
                      </a:pPr>
                      <a:r>
                        <a:rPr lang="en-US" sz="600" spc="0" dirty="0">
                          <a:effectLst/>
                        </a:rPr>
                        <a:t>Will be covered in the section ‘Forward looking aspects</a:t>
                      </a:r>
                      <a:r>
                        <a:rPr lang="en-US" sz="600" spc="0" dirty="0" smtClean="0">
                          <a:effectLst/>
                        </a:rPr>
                        <a:t>’, and there is the parameter ID of successor </a:t>
                      </a:r>
                      <a:endParaRPr lang="en-GB" sz="600" spc="10" dirty="0">
                        <a:effectLst/>
                        <a:latin typeface="Arial"/>
                        <a:ea typeface="Times New Roman"/>
                      </a:endParaRPr>
                    </a:p>
                  </a:txBody>
                  <a:tcPr marL="25155" marR="25155" marT="0" marB="0" anchor="ctr"/>
                </a:tc>
              </a:tr>
              <a:tr h="142664">
                <a:tc>
                  <a:txBody>
                    <a:bodyPr/>
                    <a:lstStyle/>
                    <a:p>
                      <a:pPr algn="l">
                        <a:lnSpc>
                          <a:spcPct val="115000"/>
                        </a:lnSpc>
                        <a:spcAft>
                          <a:spcPts val="0"/>
                        </a:spcAft>
                      </a:pPr>
                      <a:r>
                        <a:rPr lang="en-US" sz="600" spc="0">
                          <a:solidFill>
                            <a:schemeClr val="tx1"/>
                          </a:solidFill>
                          <a:effectLst/>
                        </a:rPr>
                        <a:t>Other type of more stringent (uwwOther)</a:t>
                      </a:r>
                      <a:endParaRPr lang="en-GB" sz="600" spc="10">
                        <a:solidFill>
                          <a:schemeClr val="tx1"/>
                        </a:solidFill>
                        <a:effectLst/>
                        <a:latin typeface="Arial"/>
                        <a:ea typeface="Times New Roman"/>
                      </a:endParaRPr>
                    </a:p>
                  </a:txBody>
                  <a:tcPr marL="25155" marR="25155" marT="0" marB="0" anchor="ctr"/>
                </a:tc>
                <a:tc>
                  <a:txBody>
                    <a:bodyPr/>
                    <a:lstStyle/>
                    <a:p>
                      <a:pPr algn="l">
                        <a:lnSpc>
                          <a:spcPct val="115000"/>
                        </a:lnSpc>
                        <a:spcAft>
                          <a:spcPts val="0"/>
                        </a:spcAft>
                      </a:pPr>
                      <a:r>
                        <a:rPr lang="en-US" sz="600" spc="0" dirty="0">
                          <a:effectLst/>
                        </a:rPr>
                        <a:t>Redundant parameter</a:t>
                      </a:r>
                      <a:endParaRPr lang="en-GB" sz="600" spc="10" dirty="0">
                        <a:effectLst/>
                        <a:latin typeface="Arial"/>
                        <a:ea typeface="Times New Roman"/>
                      </a:endParaRPr>
                    </a:p>
                  </a:txBody>
                  <a:tcPr marL="25155" marR="25155" marT="0" marB="0" anchor="ctr"/>
                </a:tc>
              </a:tr>
              <a:tr h="142664">
                <a:tc>
                  <a:txBody>
                    <a:bodyPr/>
                    <a:lstStyle/>
                    <a:p>
                      <a:pPr algn="l">
                        <a:lnSpc>
                          <a:spcPct val="115000"/>
                        </a:lnSpc>
                        <a:spcAft>
                          <a:spcPts val="0"/>
                        </a:spcAft>
                      </a:pPr>
                      <a:r>
                        <a:rPr lang="en-US" sz="600" spc="0">
                          <a:solidFill>
                            <a:schemeClr val="tx1"/>
                          </a:solidFill>
                          <a:effectLst/>
                        </a:rPr>
                        <a:t>Incoming loads BOD-tot Calculated (uwwBODIncomingCalculated)</a:t>
                      </a:r>
                      <a:endParaRPr lang="en-GB" sz="600" spc="10">
                        <a:solidFill>
                          <a:schemeClr val="tx1"/>
                        </a:solidFill>
                        <a:effectLst/>
                        <a:latin typeface="Arial"/>
                        <a:ea typeface="Times New Roman"/>
                      </a:endParaRPr>
                    </a:p>
                  </a:txBody>
                  <a:tcPr marL="25155" marR="25155" marT="0" marB="0" anchor="ctr"/>
                </a:tc>
                <a:tc rowSpan="16">
                  <a:txBody>
                    <a:bodyPr/>
                    <a:lstStyle/>
                    <a:p>
                      <a:pPr algn="l">
                        <a:lnSpc>
                          <a:spcPct val="115000"/>
                        </a:lnSpc>
                        <a:spcAft>
                          <a:spcPts val="0"/>
                        </a:spcAft>
                      </a:pPr>
                      <a:r>
                        <a:rPr lang="en-US" sz="600" spc="0" dirty="0">
                          <a:effectLst/>
                        </a:rPr>
                        <a:t>Will be replaced by only one parameter for incoming and discharged load of BOD, COD, </a:t>
                      </a:r>
                      <a:r>
                        <a:rPr lang="en-US" sz="600" spc="0" dirty="0" err="1">
                          <a:effectLst/>
                        </a:rPr>
                        <a:t>Ntot</a:t>
                      </a:r>
                      <a:r>
                        <a:rPr lang="en-US" sz="600" spc="0" dirty="0">
                          <a:effectLst/>
                        </a:rPr>
                        <a:t> and </a:t>
                      </a:r>
                      <a:r>
                        <a:rPr lang="en-US" sz="600" spc="0" dirty="0" err="1">
                          <a:effectLst/>
                        </a:rPr>
                        <a:t>Ptot</a:t>
                      </a:r>
                      <a:r>
                        <a:rPr lang="en-US" sz="600" spc="0" dirty="0">
                          <a:effectLst/>
                        </a:rPr>
                        <a:t>, each and one parameter, indicating the method used to determine the load (measured, calculated, estimated)</a:t>
                      </a:r>
                      <a:endParaRPr lang="en-GB" sz="600" spc="10" dirty="0">
                        <a:effectLst/>
                        <a:latin typeface="Arial"/>
                        <a:ea typeface="Times New Roman"/>
                      </a:endParaRPr>
                    </a:p>
                  </a:txBody>
                  <a:tcPr marL="25155" marR="25155" marT="0" marB="0" anchor="ctr"/>
                </a:tc>
              </a:tr>
              <a:tr h="142664">
                <a:tc>
                  <a:txBody>
                    <a:bodyPr/>
                    <a:lstStyle/>
                    <a:p>
                      <a:pPr algn="l">
                        <a:lnSpc>
                          <a:spcPct val="115000"/>
                        </a:lnSpc>
                        <a:spcAft>
                          <a:spcPts val="0"/>
                        </a:spcAft>
                      </a:pPr>
                      <a:r>
                        <a:rPr lang="en-US" sz="600" spc="0">
                          <a:solidFill>
                            <a:schemeClr val="tx1"/>
                          </a:solidFill>
                          <a:effectLst/>
                        </a:rPr>
                        <a:t>Incoming loads BOD-tot  Estimated (uwwBODIncomingEstimated)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Incoming loads COD-tot Calculated (uwwCODIncomingCalculated)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Incoming loads COD-tot  Estimated (uwwCODIncomingEstimated)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Incoming loads N-tot Calculated (uwwNIncomingCalculated)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dirty="0">
                          <a:solidFill>
                            <a:schemeClr val="tx1"/>
                          </a:solidFill>
                          <a:effectLst/>
                        </a:rPr>
                        <a:t>Incoming loads N-tot  Estimated (</a:t>
                      </a:r>
                      <a:r>
                        <a:rPr lang="en-US" sz="600" spc="0" dirty="0" err="1">
                          <a:solidFill>
                            <a:schemeClr val="tx1"/>
                          </a:solidFill>
                          <a:effectLst/>
                        </a:rPr>
                        <a:t>uwwNIncomingEstimated</a:t>
                      </a:r>
                      <a:r>
                        <a:rPr lang="en-US" sz="600" spc="0" dirty="0">
                          <a:solidFill>
                            <a:schemeClr val="tx1"/>
                          </a:solidFill>
                          <a:effectLst/>
                        </a:rPr>
                        <a:t>)</a:t>
                      </a:r>
                      <a:endParaRPr lang="en-GB" sz="600" spc="10" dirty="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Incoming loads P-tot Calculated (uwwPIncomingCalculated)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Incoming loads P-tot  Estimated (uwwPIncomingEstimated)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BOD-tot Calculated (uwwBODDischargedCalculated)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BOD-tot  Estimated (uwwBODDischargedEstimated)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COD-tot Calculated (uwwCODDischargedCalculated)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dirty="0">
                          <a:solidFill>
                            <a:schemeClr val="tx1"/>
                          </a:solidFill>
                          <a:effectLst/>
                        </a:rPr>
                        <a:t>Discharged loads COD-tot  Estimated (</a:t>
                      </a:r>
                      <a:r>
                        <a:rPr lang="en-US" sz="600" spc="0" dirty="0" err="1">
                          <a:solidFill>
                            <a:schemeClr val="tx1"/>
                          </a:solidFill>
                          <a:effectLst/>
                        </a:rPr>
                        <a:t>uwwCODDischargedEstimated</a:t>
                      </a:r>
                      <a:r>
                        <a:rPr lang="en-US" sz="600" spc="0" dirty="0">
                          <a:solidFill>
                            <a:schemeClr val="tx1"/>
                          </a:solidFill>
                          <a:effectLst/>
                        </a:rPr>
                        <a:t>)</a:t>
                      </a:r>
                      <a:endParaRPr lang="en-GB" sz="600" spc="10" dirty="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N-tot Calculated (uwwNDischargedCalculated)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N-tot  Estimated (uwwNDischargedEstimated)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a:solidFill>
                            <a:schemeClr val="tx1"/>
                          </a:solidFill>
                          <a:effectLst/>
                        </a:rPr>
                        <a:t>Discharged loads P-tot Calculated (uwwPDischargedCalculated)</a:t>
                      </a:r>
                      <a:endParaRPr lang="en-GB" sz="600" spc="10">
                        <a:solidFill>
                          <a:schemeClr val="tx1"/>
                        </a:solidFill>
                        <a:effectLst/>
                        <a:latin typeface="Arial"/>
                        <a:ea typeface="Times New Roman"/>
                      </a:endParaRPr>
                    </a:p>
                  </a:txBody>
                  <a:tcPr marL="25155" marR="25155" marT="0" marB="0" anchor="ctr"/>
                </a:tc>
                <a:tc vMerge="1">
                  <a:txBody>
                    <a:bodyPr/>
                    <a:lstStyle/>
                    <a:p>
                      <a:endParaRPr lang="en-GB"/>
                    </a:p>
                  </a:txBody>
                  <a:tcPr/>
                </a:tc>
              </a:tr>
              <a:tr h="142664">
                <a:tc>
                  <a:txBody>
                    <a:bodyPr/>
                    <a:lstStyle/>
                    <a:p>
                      <a:pPr algn="l">
                        <a:lnSpc>
                          <a:spcPct val="115000"/>
                        </a:lnSpc>
                        <a:spcAft>
                          <a:spcPts val="0"/>
                        </a:spcAft>
                      </a:pPr>
                      <a:r>
                        <a:rPr lang="en-US" sz="600" spc="0" dirty="0">
                          <a:solidFill>
                            <a:schemeClr val="tx1"/>
                          </a:solidFill>
                          <a:effectLst/>
                        </a:rPr>
                        <a:t>Discharged loads P-tot  Estimated (</a:t>
                      </a:r>
                      <a:r>
                        <a:rPr lang="en-US" sz="600" spc="0" dirty="0" err="1">
                          <a:solidFill>
                            <a:schemeClr val="tx1"/>
                          </a:solidFill>
                          <a:effectLst/>
                        </a:rPr>
                        <a:t>uwwPDischargedEstimated</a:t>
                      </a:r>
                      <a:r>
                        <a:rPr lang="en-US" sz="600" spc="0" dirty="0">
                          <a:solidFill>
                            <a:schemeClr val="tx1"/>
                          </a:solidFill>
                          <a:effectLst/>
                        </a:rPr>
                        <a:t>)</a:t>
                      </a:r>
                      <a:endParaRPr lang="en-GB" sz="600" spc="10" dirty="0">
                        <a:solidFill>
                          <a:schemeClr val="tx1"/>
                        </a:solidFill>
                        <a:effectLst/>
                        <a:latin typeface="Arial"/>
                        <a:ea typeface="Times New Roman"/>
                      </a:endParaRPr>
                    </a:p>
                  </a:txBody>
                  <a:tcPr marL="25155" marR="25155"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364232935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UWWTP</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a:lnSpc>
                <a:spcPct val="78000"/>
              </a:lnSpc>
              <a:buFont typeface="Wingdings" pitchFamily="2" charset="2"/>
              <a:buChar char="Ø"/>
            </a:pPr>
            <a:r>
              <a:rPr lang="fr-BE" sz="2000" dirty="0" smtClean="0">
                <a:latin typeface="Calibri" pitchFamily="34" charset="0"/>
                <a:sym typeface="Wingdings" pitchFamily="2" charset="2"/>
              </a:rPr>
              <a:t>Addition of one new master data, </a:t>
            </a:r>
            <a:r>
              <a:rPr lang="fr-BE" sz="2000" dirty="0" err="1" smtClean="0">
                <a:latin typeface="Calibri" pitchFamily="34" charset="0"/>
                <a:sym typeface="Wingdings" pitchFamily="2" charset="2"/>
              </a:rPr>
              <a:t>two</a:t>
            </a:r>
            <a:r>
              <a:rPr lang="fr-BE" sz="2000" dirty="0" smtClean="0">
                <a:latin typeface="Calibri" pitchFamily="34" charset="0"/>
                <a:sym typeface="Wingdings" pitchFamily="2" charset="2"/>
              </a:rPr>
              <a:t> new </a:t>
            </a:r>
            <a:r>
              <a:rPr lang="fr-BE" sz="2000" dirty="0" err="1" smtClean="0">
                <a:latin typeface="Calibri" pitchFamily="34" charset="0"/>
                <a:sym typeface="Wingdings" pitchFamily="2" charset="2"/>
              </a:rPr>
              <a:t>voluntary</a:t>
            </a:r>
            <a:r>
              <a:rPr lang="fr-BE" sz="2000" dirty="0" smtClean="0">
                <a:latin typeface="Calibri" pitchFamily="34" charset="0"/>
                <a:sym typeface="Wingdings" pitchFamily="2" charset="2"/>
              </a:rPr>
              <a:t> </a:t>
            </a:r>
            <a:r>
              <a:rPr lang="fr-BE" sz="2000" dirty="0" err="1" smtClean="0">
                <a:latin typeface="Calibri" pitchFamily="34" charset="0"/>
                <a:sym typeface="Wingdings" pitchFamily="2" charset="2"/>
              </a:rPr>
              <a:t>parameters</a:t>
            </a:r>
            <a:r>
              <a:rPr lang="fr-BE" sz="2000" dirty="0" smtClean="0">
                <a:latin typeface="Calibri" pitchFamily="34" charset="0"/>
                <a:sym typeface="Wingdings" pitchFamily="2" charset="2"/>
              </a:rPr>
              <a:t> and one </a:t>
            </a:r>
            <a:r>
              <a:rPr lang="fr-BE" sz="2000" dirty="0" err="1" smtClean="0">
                <a:latin typeface="Calibri" pitchFamily="34" charset="0"/>
                <a:sym typeface="Wingdings" pitchFamily="2" charset="2"/>
              </a:rPr>
              <a:t>mandatory</a:t>
            </a:r>
            <a:r>
              <a:rPr lang="fr-BE" sz="2000" dirty="0" smtClean="0">
                <a:latin typeface="Calibri" pitchFamily="34" charset="0"/>
                <a:sym typeface="Wingdings" pitchFamily="2" charset="2"/>
              </a:rPr>
              <a:t> </a:t>
            </a:r>
            <a:r>
              <a:rPr lang="fr-BE" sz="2000" dirty="0" err="1" smtClean="0">
                <a:latin typeface="Calibri" pitchFamily="34" charset="0"/>
                <a:sym typeface="Wingdings" pitchFamily="2" charset="2"/>
              </a:rPr>
              <a:t>parameter</a:t>
            </a:r>
            <a:endParaRPr lang="fr-BE" sz="20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57206302"/>
              </p:ext>
            </p:extLst>
          </p:nvPr>
        </p:nvGraphicFramePr>
        <p:xfrm>
          <a:off x="395536" y="3068961"/>
          <a:ext cx="8064896" cy="3528391"/>
        </p:xfrm>
        <a:graphic>
          <a:graphicData uri="http://schemas.openxmlformats.org/drawingml/2006/table">
            <a:tbl>
              <a:tblPr firstRow="1" firstCol="1" bandRow="1">
                <a:tableStyleId>{5C22544A-7EE6-4342-B048-85BDC9FD1C3A}</a:tableStyleId>
              </a:tblPr>
              <a:tblGrid>
                <a:gridCol w="2896852"/>
                <a:gridCol w="5168044"/>
              </a:tblGrid>
              <a:tr h="188062">
                <a:tc>
                  <a:txBody>
                    <a:bodyPr/>
                    <a:lstStyle/>
                    <a:p>
                      <a:pPr algn="l">
                        <a:lnSpc>
                          <a:spcPct val="115000"/>
                        </a:lnSpc>
                        <a:spcAft>
                          <a:spcPts val="0"/>
                        </a:spcAft>
                      </a:pPr>
                      <a:r>
                        <a:rPr lang="de-DE" sz="800" spc="0" dirty="0">
                          <a:solidFill>
                            <a:schemeClr val="tx1"/>
                          </a:solidFill>
                          <a:effectLst/>
                        </a:rPr>
                        <a:t>Parameter (Fieldname)</a:t>
                      </a:r>
                      <a:endParaRPr lang="en-GB" sz="900" spc="10" dirty="0">
                        <a:solidFill>
                          <a:schemeClr val="tx1"/>
                        </a:solidFill>
                        <a:effectLst/>
                        <a:latin typeface="Arial"/>
                        <a:ea typeface="Times New Roman"/>
                      </a:endParaRPr>
                    </a:p>
                  </a:txBody>
                  <a:tcPr marL="34378" marR="34378" marT="0" marB="0" anchor="ctr"/>
                </a:tc>
                <a:tc>
                  <a:txBody>
                    <a:bodyPr/>
                    <a:lstStyle/>
                    <a:p>
                      <a:pPr algn="ctr">
                        <a:lnSpc>
                          <a:spcPct val="115000"/>
                        </a:lnSpc>
                        <a:spcAft>
                          <a:spcPts val="0"/>
                        </a:spcAft>
                      </a:pPr>
                      <a:r>
                        <a:rPr lang="de-DE" sz="800" spc="0" dirty="0">
                          <a:solidFill>
                            <a:schemeClr val="tx1"/>
                          </a:solidFill>
                          <a:effectLst/>
                        </a:rPr>
                        <a:t>Explanation</a:t>
                      </a:r>
                      <a:endParaRPr lang="en-GB" sz="900" spc="10" dirty="0">
                        <a:solidFill>
                          <a:schemeClr val="tx1"/>
                        </a:solidFill>
                        <a:effectLst/>
                        <a:latin typeface="Arial"/>
                        <a:ea typeface="Times New Roman"/>
                      </a:endParaRPr>
                    </a:p>
                  </a:txBody>
                  <a:tcPr marL="34378" marR="34378" marT="0" marB="0" anchor="ctr"/>
                </a:tc>
              </a:tr>
              <a:tr h="343973">
                <a:tc>
                  <a:txBody>
                    <a:bodyPr/>
                    <a:lstStyle/>
                    <a:p>
                      <a:pPr algn="l">
                        <a:lnSpc>
                          <a:spcPct val="115000"/>
                        </a:lnSpc>
                        <a:spcAft>
                          <a:spcPts val="600"/>
                        </a:spcAft>
                      </a:pPr>
                      <a:r>
                        <a:rPr lang="en-US" sz="800" spc="0">
                          <a:solidFill>
                            <a:schemeClr val="tx1"/>
                          </a:solidFill>
                          <a:effectLst/>
                        </a:rPr>
                        <a:t>ID of the successor (historic data management)</a:t>
                      </a:r>
                      <a:endParaRPr lang="en-GB" sz="900" spc="10">
                        <a:solidFill>
                          <a:schemeClr val="tx1"/>
                        </a:solidFill>
                        <a:effectLst/>
                        <a:latin typeface="Arial"/>
                        <a:ea typeface="Times New Roman"/>
                      </a:endParaRPr>
                    </a:p>
                  </a:txBody>
                  <a:tcPr marL="34378" marR="34378" marT="0" marB="0" anchor="ctr"/>
                </a:tc>
                <a:tc>
                  <a:txBody>
                    <a:bodyPr/>
                    <a:lstStyle/>
                    <a:p>
                      <a:pPr algn="l">
                        <a:lnSpc>
                          <a:spcPct val="115000"/>
                        </a:lnSpc>
                        <a:spcAft>
                          <a:spcPts val="600"/>
                        </a:spcAft>
                      </a:pPr>
                      <a:r>
                        <a:rPr lang="en-US" sz="800" spc="0" dirty="0">
                          <a:effectLst/>
                        </a:rPr>
                        <a:t>Explanation: see table Agglomerations</a:t>
                      </a:r>
                      <a:endParaRPr lang="en-GB" sz="900" spc="10" dirty="0">
                        <a:effectLst/>
                      </a:endParaRPr>
                    </a:p>
                    <a:p>
                      <a:pPr algn="l">
                        <a:lnSpc>
                          <a:spcPct val="115000"/>
                        </a:lnSpc>
                        <a:spcAft>
                          <a:spcPts val="600"/>
                        </a:spcAft>
                      </a:pPr>
                      <a:r>
                        <a:rPr lang="en-US" sz="800" spc="0" dirty="0">
                          <a:effectLst/>
                        </a:rPr>
                        <a:t>Proposal: Master data</a:t>
                      </a:r>
                      <a:endParaRPr lang="en-GB" sz="900" spc="10" dirty="0">
                        <a:effectLst/>
                        <a:latin typeface="Arial"/>
                        <a:ea typeface="Times New Roman"/>
                      </a:endParaRPr>
                    </a:p>
                  </a:txBody>
                  <a:tcPr marL="34378" marR="34378" marT="0" marB="0" anchor="ctr"/>
                </a:tc>
              </a:tr>
              <a:tr h="1273798">
                <a:tc>
                  <a:txBody>
                    <a:bodyPr/>
                    <a:lstStyle/>
                    <a:p>
                      <a:pPr algn="l">
                        <a:lnSpc>
                          <a:spcPct val="115000"/>
                        </a:lnSpc>
                        <a:spcAft>
                          <a:spcPts val="0"/>
                        </a:spcAft>
                      </a:pPr>
                      <a:r>
                        <a:rPr lang="en-US" sz="800" spc="0" dirty="0">
                          <a:solidFill>
                            <a:schemeClr val="tx1"/>
                          </a:solidFill>
                          <a:effectLst/>
                        </a:rPr>
                        <a:t>Sewage treatment technology  </a:t>
                      </a:r>
                      <a:endParaRPr lang="en-GB" sz="900" spc="10" dirty="0">
                        <a:solidFill>
                          <a:schemeClr val="tx1"/>
                        </a:solidFill>
                        <a:effectLst/>
                        <a:latin typeface="Arial"/>
                        <a:ea typeface="Times New Roman"/>
                      </a:endParaRPr>
                    </a:p>
                  </a:txBody>
                  <a:tcPr marL="34378" marR="34378" marT="0" marB="0" anchor="ctr"/>
                </a:tc>
                <a:tc>
                  <a:txBody>
                    <a:bodyPr/>
                    <a:lstStyle/>
                    <a:p>
                      <a:pPr algn="l">
                        <a:lnSpc>
                          <a:spcPct val="115000"/>
                        </a:lnSpc>
                        <a:spcAft>
                          <a:spcPts val="600"/>
                        </a:spcAft>
                      </a:pPr>
                      <a:r>
                        <a:rPr lang="en-US" sz="800" spc="0" dirty="0">
                          <a:effectLst/>
                        </a:rPr>
                        <a:t>This information is relevant for the water experts to know which technology is in place in each country. Crossing this information with other data of the database will help to lead sanitation policy in Europe and each country.</a:t>
                      </a:r>
                      <a:endParaRPr lang="en-GB" sz="900" spc="10" dirty="0">
                        <a:effectLst/>
                      </a:endParaRPr>
                    </a:p>
                    <a:p>
                      <a:pPr algn="l">
                        <a:lnSpc>
                          <a:spcPct val="115000"/>
                        </a:lnSpc>
                        <a:spcAft>
                          <a:spcPts val="600"/>
                        </a:spcAft>
                      </a:pPr>
                      <a:r>
                        <a:rPr lang="en-US" sz="800" spc="0" dirty="0">
                          <a:effectLst/>
                        </a:rPr>
                        <a:t>On the long-term a pre-defined list could be provided to the MS (e.g. MBR,  SBR,  biological filter, extended aeration activated sludge, other activated sludge, lagoon, aerated lagoon, rotated biological contactor, reed bed filter, trickling filter, </a:t>
                      </a:r>
                      <a:r>
                        <a:rPr lang="en-US" sz="800" spc="0" dirty="0" err="1">
                          <a:effectLst/>
                        </a:rPr>
                        <a:t>physico</a:t>
                      </a:r>
                      <a:r>
                        <a:rPr lang="en-US" sz="800" spc="0" dirty="0">
                          <a:effectLst/>
                        </a:rPr>
                        <a:t>-chemical clarification, decantation,…)</a:t>
                      </a:r>
                      <a:endParaRPr lang="en-GB" sz="900" spc="10" dirty="0">
                        <a:effectLst/>
                      </a:endParaRPr>
                    </a:p>
                    <a:p>
                      <a:pPr algn="l">
                        <a:lnSpc>
                          <a:spcPct val="115000"/>
                        </a:lnSpc>
                        <a:spcAft>
                          <a:spcPts val="600"/>
                        </a:spcAft>
                      </a:pPr>
                      <a:r>
                        <a:rPr lang="en-US" sz="800" spc="0" dirty="0">
                          <a:effectLst/>
                        </a:rPr>
                        <a:t>Proposal: </a:t>
                      </a:r>
                      <a:r>
                        <a:rPr lang="en-US" sz="800" spc="0" dirty="0" smtClean="0">
                          <a:effectLst/>
                        </a:rPr>
                        <a:t>voluntary </a:t>
                      </a:r>
                      <a:r>
                        <a:rPr lang="en-US" sz="800" spc="0" dirty="0">
                          <a:effectLst/>
                        </a:rPr>
                        <a:t>data </a:t>
                      </a:r>
                      <a:endParaRPr lang="en-GB" sz="900" spc="10" dirty="0">
                        <a:effectLst/>
                        <a:latin typeface="Arial"/>
                        <a:ea typeface="Times New Roman"/>
                      </a:endParaRPr>
                    </a:p>
                  </a:txBody>
                  <a:tcPr marL="34378" marR="34378" marT="0" marB="0" anchor="ctr"/>
                </a:tc>
              </a:tr>
              <a:tr h="1205859">
                <a:tc>
                  <a:txBody>
                    <a:bodyPr/>
                    <a:lstStyle/>
                    <a:p>
                      <a:pPr algn="l">
                        <a:lnSpc>
                          <a:spcPct val="115000"/>
                        </a:lnSpc>
                        <a:spcAft>
                          <a:spcPts val="0"/>
                        </a:spcAft>
                      </a:pPr>
                      <a:r>
                        <a:rPr lang="en-US" sz="800" spc="0" dirty="0">
                          <a:solidFill>
                            <a:schemeClr val="tx1"/>
                          </a:solidFill>
                          <a:effectLst/>
                        </a:rPr>
                        <a:t>Sludge treatment technology</a:t>
                      </a:r>
                      <a:endParaRPr lang="en-GB" sz="900" spc="10" dirty="0">
                        <a:solidFill>
                          <a:schemeClr val="tx1"/>
                        </a:solidFill>
                        <a:effectLst/>
                        <a:latin typeface="Arial"/>
                        <a:ea typeface="Times New Roman"/>
                      </a:endParaRPr>
                    </a:p>
                  </a:txBody>
                  <a:tcPr marL="34378" marR="34378" marT="0" marB="0" anchor="ctr"/>
                </a:tc>
                <a:tc>
                  <a:txBody>
                    <a:bodyPr/>
                    <a:lstStyle/>
                    <a:p>
                      <a:pPr algn="l">
                        <a:lnSpc>
                          <a:spcPct val="115000"/>
                        </a:lnSpc>
                        <a:spcAft>
                          <a:spcPts val="600"/>
                        </a:spcAft>
                      </a:pPr>
                      <a:r>
                        <a:rPr lang="en-US" sz="800" spc="0" dirty="0">
                          <a:effectLst/>
                        </a:rPr>
                        <a:t>This information is relevant for the water experts to know which technology is in place in each country. Crossing this information with other data of the database will help to lead sanitation policy in Europe and each country.</a:t>
                      </a:r>
                      <a:endParaRPr lang="en-GB" sz="900" spc="10" dirty="0">
                        <a:effectLst/>
                      </a:endParaRPr>
                    </a:p>
                    <a:p>
                      <a:pPr algn="l">
                        <a:lnSpc>
                          <a:spcPct val="115000"/>
                        </a:lnSpc>
                        <a:spcAft>
                          <a:spcPts val="600"/>
                        </a:spcAft>
                      </a:pPr>
                      <a:r>
                        <a:rPr lang="en-US" sz="800" spc="0" dirty="0">
                          <a:effectLst/>
                        </a:rPr>
                        <a:t>On the long-term a pre-defined list could be provided to the MS (e.g. dewatering, aerobic stabilization,…) with a progressive implementation (each two years) depending from the size of the agglomeration (see table in chapter 3)</a:t>
                      </a:r>
                      <a:endParaRPr lang="en-GB" sz="900" spc="10" dirty="0">
                        <a:effectLst/>
                      </a:endParaRPr>
                    </a:p>
                    <a:p>
                      <a:pPr algn="l">
                        <a:lnSpc>
                          <a:spcPct val="115000"/>
                        </a:lnSpc>
                        <a:spcAft>
                          <a:spcPts val="600"/>
                        </a:spcAft>
                      </a:pPr>
                      <a:r>
                        <a:rPr lang="en-US" sz="800" spc="0" dirty="0">
                          <a:effectLst/>
                        </a:rPr>
                        <a:t>Proposal: </a:t>
                      </a:r>
                      <a:r>
                        <a:rPr lang="en-US" sz="800" spc="0" dirty="0" smtClean="0">
                          <a:effectLst/>
                        </a:rPr>
                        <a:t>voluntary parameter</a:t>
                      </a:r>
                      <a:endParaRPr lang="en-GB" sz="900" spc="10" dirty="0">
                        <a:effectLst/>
                      </a:endParaRPr>
                    </a:p>
                  </a:txBody>
                  <a:tcPr marL="34378" marR="34378" marT="0" marB="0" anchor="ctr"/>
                </a:tc>
              </a:tr>
              <a:tr h="504056">
                <a:tc>
                  <a:txBody>
                    <a:bodyPr/>
                    <a:lstStyle/>
                    <a:p>
                      <a:pPr algn="l">
                        <a:lnSpc>
                          <a:spcPct val="115000"/>
                        </a:lnSpc>
                        <a:spcAft>
                          <a:spcPts val="0"/>
                        </a:spcAft>
                      </a:pPr>
                      <a:r>
                        <a:rPr lang="en-US" sz="900" b="1" kern="1200" dirty="0" smtClean="0">
                          <a:solidFill>
                            <a:schemeClr val="tx1"/>
                          </a:solidFill>
                          <a:effectLst/>
                          <a:latin typeface="+mn-lt"/>
                          <a:ea typeface="+mn-ea"/>
                          <a:cs typeface="+mn-cs"/>
                        </a:rPr>
                        <a:t>Rate of entering load transported to this UWWTP by trucks (%) </a:t>
                      </a:r>
                      <a:endParaRPr lang="en-GB" sz="300" spc="10" dirty="0">
                        <a:solidFill>
                          <a:schemeClr val="tx1"/>
                        </a:solidFill>
                        <a:effectLst/>
                        <a:latin typeface="Arial"/>
                        <a:ea typeface="Times New Roman"/>
                      </a:endParaRPr>
                    </a:p>
                  </a:txBody>
                  <a:tcPr marL="68580" marR="68580" marT="0" marB="0"/>
                </a:tc>
                <a:tc>
                  <a:txBody>
                    <a:bodyPr/>
                    <a:lstStyle/>
                    <a:p>
                      <a:pPr algn="l">
                        <a:lnSpc>
                          <a:spcPct val="115000"/>
                        </a:lnSpc>
                        <a:spcAft>
                          <a:spcPts val="0"/>
                        </a:spcAft>
                      </a:pPr>
                      <a:r>
                        <a:rPr lang="en-US" sz="800" spc="0" dirty="0">
                          <a:effectLst/>
                          <a:latin typeface="Tahoma"/>
                          <a:ea typeface="Times New Roman"/>
                        </a:rPr>
                        <a:t>Mandatory parameter for agglomerations, where the fraction of total generated load transported to this UWWTP by truck is &gt;20%with a progressive implementation (each two years) depending from the size of the agglomeration (see table in annex 1)</a:t>
                      </a:r>
                      <a:endParaRPr lang="en-GB" sz="1000" spc="10" dirty="0">
                        <a:effectLst/>
                        <a:latin typeface="Arial"/>
                        <a:ea typeface="Times New Roman"/>
                      </a:endParaRPr>
                    </a:p>
                  </a:txBody>
                  <a:tcPr marL="68580" marR="68580" marT="0" marB="0"/>
                </a:tc>
              </a:tr>
            </a:tbl>
          </a:graphicData>
        </a:graphic>
      </p:graphicFrame>
    </p:spTree>
    <p:extLst>
      <p:ext uri="{BB962C8B-B14F-4D97-AF65-F5344CB8AC3E}">
        <p14:creationId xmlns:p14="http://schemas.microsoft.com/office/powerpoint/2010/main" val="1191249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UWWTP</a:t>
            </a:r>
            <a:endParaRPr lang="en-GB" sz="2400" dirty="0">
              <a:latin typeface="Calibri" pitchFamily="34" charset="0"/>
            </a:endParaRPr>
          </a:p>
          <a:p>
            <a:pPr algn="ctr" hangingPunct="1">
              <a:lnSpc>
                <a:spcPct val="78000"/>
              </a:lnSpc>
              <a:buFont typeface="Calibri" pitchFamily="34" charset="0"/>
              <a:buNone/>
            </a:pPr>
            <a:endParaRPr lang="fr-BE" sz="1600" b="0" dirty="0" smtClean="0">
              <a:latin typeface="Calibri" pitchFamily="34" charset="0"/>
            </a:endParaRPr>
          </a:p>
          <a:p>
            <a:pPr marL="342900" indent="-342900">
              <a:lnSpc>
                <a:spcPct val="78000"/>
              </a:lnSpc>
              <a:buFont typeface="Wingdings" pitchFamily="2" charset="2"/>
              <a:buChar char="Ø"/>
            </a:pPr>
            <a:r>
              <a:rPr lang="en-GB" sz="2000" dirty="0" smtClean="0"/>
              <a:t>change </a:t>
            </a:r>
            <a:r>
              <a:rPr lang="en-GB" sz="1800" dirty="0"/>
              <a:t>of status/ assessment for </a:t>
            </a:r>
            <a:r>
              <a:rPr lang="en-GB" sz="1800" dirty="0" smtClean="0"/>
              <a:t>thirteen </a:t>
            </a:r>
            <a:r>
              <a:rPr lang="en-GB" sz="1800" dirty="0"/>
              <a:t>parameters</a:t>
            </a: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0" indent="0">
              <a:lnSpc>
                <a:spcPct val="78000"/>
              </a:lnSpc>
            </a:pPr>
            <a:r>
              <a:rPr lang="en-GB" sz="2000" dirty="0">
                <a:latin typeface="Calibri" pitchFamily="34" charset="0"/>
                <a:cs typeface="Calibri" pitchFamily="34" charset="0"/>
                <a:sym typeface="Wingdings" pitchFamily="2" charset="2"/>
              </a:rPr>
              <a:t>Proposal </a:t>
            </a:r>
            <a:r>
              <a:rPr lang="en-GB" sz="2000" b="0" dirty="0">
                <a:latin typeface="Calibri" pitchFamily="34" charset="0"/>
                <a:cs typeface="Calibri" pitchFamily="34" charset="0"/>
                <a:sym typeface="Wingdings" pitchFamily="2" charset="2"/>
              </a:rPr>
              <a:t>: </a:t>
            </a:r>
            <a:r>
              <a:rPr lang="en-US" sz="1800" b="0" dirty="0">
                <a:solidFill>
                  <a:schemeClr val="tx1"/>
                </a:solidFill>
                <a:latin typeface="Calibri" pitchFamily="34" charset="0"/>
                <a:cs typeface="Calibri" pitchFamily="34" charset="0"/>
              </a:rPr>
              <a:t>Proposal to denominate these parameters </a:t>
            </a:r>
            <a:r>
              <a:rPr lang="en-US" sz="1800" b="0" dirty="0" smtClean="0">
                <a:solidFill>
                  <a:schemeClr val="tx1"/>
                </a:solidFill>
                <a:latin typeface="Calibri" pitchFamily="34" charset="0"/>
                <a:cs typeface="Calibri" pitchFamily="34" charset="0"/>
              </a:rPr>
              <a:t>to </a:t>
            </a:r>
            <a:r>
              <a:rPr lang="en-US" sz="1800" b="0" dirty="0">
                <a:solidFill>
                  <a:schemeClr val="tx1"/>
                </a:solidFill>
                <a:latin typeface="Calibri" pitchFamily="34" charset="0"/>
                <a:cs typeface="Calibri" pitchFamily="34" charset="0"/>
              </a:rPr>
              <a:t>‘Incoming load BOD-tot’, ‘Incoming load COD-tot’, etc. and to include one general parameter, which gives the method to determine the load ‘Method used to determine the incoming and discharged loads’.</a:t>
            </a:r>
            <a:endParaRPr lang="en-GB" sz="2000" b="0" spc="10" dirty="0">
              <a:solidFill>
                <a:schemeClr val="tx1"/>
              </a:solidFill>
              <a:latin typeface="Calibri" pitchFamily="34" charset="0"/>
              <a:cs typeface="Calibri" pitchFamily="34" charset="0"/>
            </a:endParaRPr>
          </a:p>
          <a:p>
            <a:pPr marL="0" indent="0">
              <a:lnSpc>
                <a:spcPct val="78000"/>
              </a:lnSpc>
            </a:pPr>
            <a:r>
              <a:rPr lang="en-GB" sz="1800" dirty="0">
                <a:latin typeface="Calibri" pitchFamily="34" charset="0"/>
                <a:cs typeface="Calibri" pitchFamily="34" charset="0"/>
                <a:sym typeface="Wingdings" pitchFamily="2" charset="2"/>
              </a:rPr>
              <a:t>Mandatory </a:t>
            </a:r>
            <a:r>
              <a:rPr lang="en-GB" sz="1800" b="0" dirty="0">
                <a:latin typeface="Calibri" pitchFamily="34" charset="0"/>
                <a:cs typeface="Calibri" pitchFamily="34" charset="0"/>
                <a:sym typeface="Wingdings" pitchFamily="2" charset="2"/>
              </a:rPr>
              <a:t>for agglomerations with a </a:t>
            </a:r>
            <a:r>
              <a:rPr lang="en-GB" sz="1800" dirty="0">
                <a:latin typeface="Calibri" pitchFamily="34" charset="0"/>
                <a:cs typeface="Calibri" pitchFamily="34" charset="0"/>
                <a:sym typeface="Wingdings" pitchFamily="2" charset="2"/>
              </a:rPr>
              <a:t>progressive implementation </a:t>
            </a:r>
            <a:r>
              <a:rPr lang="en-GB" sz="1800" b="0" dirty="0">
                <a:latin typeface="Calibri" pitchFamily="34" charset="0"/>
                <a:cs typeface="Calibri" pitchFamily="34" charset="0"/>
                <a:sym typeface="Wingdings" pitchFamily="2" charset="2"/>
              </a:rPr>
              <a:t>(each two years) depending from the size of the agglomeration. </a:t>
            </a:r>
            <a:endParaRPr lang="en-GB" sz="1800" b="0" dirty="0" smtClean="0">
              <a:latin typeface="Calibri" pitchFamily="34" charset="0"/>
              <a:cs typeface="Calibri" pitchFamily="34" charset="0"/>
              <a:sym typeface="Wingdings" pitchFamily="2" charset="2"/>
            </a:endParaRPr>
          </a:p>
          <a:p>
            <a:pPr marL="0" indent="0">
              <a:lnSpc>
                <a:spcPct val="78000"/>
              </a:lnSpc>
            </a:pPr>
            <a:r>
              <a:rPr lang="en-GB" sz="1800" b="0" dirty="0" smtClean="0">
                <a:latin typeface="Calibri" pitchFamily="34" charset="0"/>
                <a:cs typeface="Calibri" pitchFamily="34" charset="0"/>
                <a:sym typeface="Wingdings" pitchFamily="2" charset="2"/>
              </a:rPr>
              <a:t>Important parameters </a:t>
            </a:r>
            <a:r>
              <a:rPr lang="en-GB" sz="1800" b="0" dirty="0">
                <a:latin typeface="Calibri" pitchFamily="34" charset="0"/>
                <a:cs typeface="Calibri" pitchFamily="34" charset="0"/>
                <a:sym typeface="Wingdings" pitchFamily="2" charset="2"/>
              </a:rPr>
              <a:t>to be able to quantify the actual performances of the TPs and the discharges. Directly in link with the implementation of WFD, MSFD, BWD, international Conventions and Commissions, protection of shellfish and water activities…</a:t>
            </a: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718601002"/>
              </p:ext>
            </p:extLst>
          </p:nvPr>
        </p:nvGraphicFramePr>
        <p:xfrm>
          <a:off x="539552" y="2420889"/>
          <a:ext cx="7920880" cy="1991523"/>
        </p:xfrm>
        <a:graphic>
          <a:graphicData uri="http://schemas.openxmlformats.org/drawingml/2006/table">
            <a:tbl>
              <a:tblPr firstRow="1" firstCol="1" bandRow="1">
                <a:tableStyleId>{5C22544A-7EE6-4342-B048-85BDC9FD1C3A}</a:tableStyleId>
              </a:tblPr>
              <a:tblGrid>
                <a:gridCol w="5454633"/>
                <a:gridCol w="2466247"/>
              </a:tblGrid>
              <a:tr h="266477">
                <a:tc>
                  <a:txBody>
                    <a:bodyPr/>
                    <a:lstStyle/>
                    <a:p>
                      <a:pPr algn="l">
                        <a:lnSpc>
                          <a:spcPct val="115000"/>
                        </a:lnSpc>
                        <a:spcAft>
                          <a:spcPts val="0"/>
                        </a:spcAft>
                      </a:pPr>
                      <a:r>
                        <a:rPr lang="de-DE" sz="900" spc="0" dirty="0">
                          <a:solidFill>
                            <a:schemeClr val="tx1"/>
                          </a:solidFill>
                          <a:effectLst/>
                        </a:rPr>
                        <a:t>Parameter (Fieldname)</a:t>
                      </a:r>
                      <a:endParaRPr lang="en-GB" sz="1000" spc="10" dirty="0">
                        <a:solidFill>
                          <a:schemeClr val="tx1"/>
                        </a:solidFill>
                        <a:effectLst/>
                        <a:latin typeface="Arial"/>
                        <a:ea typeface="Times New Roman"/>
                      </a:endParaRPr>
                    </a:p>
                  </a:txBody>
                  <a:tcPr marL="14489" marR="14489" marT="0" marB="0" anchor="ctr"/>
                </a:tc>
                <a:tc>
                  <a:txBody>
                    <a:bodyPr/>
                    <a:lstStyle/>
                    <a:p>
                      <a:pPr algn="ctr">
                        <a:lnSpc>
                          <a:spcPct val="115000"/>
                        </a:lnSpc>
                        <a:spcAft>
                          <a:spcPts val="0"/>
                        </a:spcAft>
                      </a:pPr>
                      <a:r>
                        <a:rPr lang="de-DE" sz="900" spc="0">
                          <a:solidFill>
                            <a:schemeClr val="tx1"/>
                          </a:solidFill>
                          <a:effectLst/>
                        </a:rPr>
                        <a:t>Current status/ assessment</a:t>
                      </a:r>
                      <a:endParaRPr lang="en-GB" sz="1000" spc="10">
                        <a:solidFill>
                          <a:schemeClr val="tx1"/>
                        </a:solidFill>
                        <a:effectLst/>
                        <a:latin typeface="Arial"/>
                        <a:ea typeface="Times New Roman"/>
                      </a:endParaRPr>
                    </a:p>
                  </a:txBody>
                  <a:tcPr marL="14489" marR="14489" marT="0" marB="0" anchor="ctr"/>
                </a:tc>
              </a:tr>
              <a:tr h="202141">
                <a:tc>
                  <a:txBody>
                    <a:bodyPr/>
                    <a:lstStyle/>
                    <a:p>
                      <a:pPr algn="l">
                        <a:lnSpc>
                          <a:spcPct val="115000"/>
                        </a:lnSpc>
                        <a:spcAft>
                          <a:spcPts val="0"/>
                        </a:spcAft>
                      </a:pPr>
                      <a:r>
                        <a:rPr lang="en-US" sz="900" spc="0">
                          <a:solidFill>
                            <a:schemeClr val="tx1"/>
                          </a:solidFill>
                          <a:effectLst/>
                        </a:rPr>
                        <a:t>Incoming load BOD-tot measured (uwwBODIncomingMeasured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rowSpan="9">
                  <a:txBody>
                    <a:bodyPr/>
                    <a:lstStyle/>
                    <a:p>
                      <a:pPr algn="l">
                        <a:lnSpc>
                          <a:spcPct val="115000"/>
                        </a:lnSpc>
                        <a:spcAft>
                          <a:spcPts val="600"/>
                        </a:spcAft>
                      </a:pPr>
                      <a:r>
                        <a:rPr lang="en-US" sz="900" spc="0" dirty="0">
                          <a:solidFill>
                            <a:schemeClr val="tx1"/>
                          </a:solidFill>
                          <a:effectLst/>
                        </a:rPr>
                        <a:t>Voluntary parameters</a:t>
                      </a:r>
                      <a:endParaRPr lang="en-GB" sz="1000" spc="10" dirty="0">
                        <a:solidFill>
                          <a:schemeClr val="tx1"/>
                        </a:solidFill>
                        <a:effectLst/>
                        <a:latin typeface="Arial"/>
                        <a:ea typeface="Times New Roman"/>
                      </a:endParaRPr>
                    </a:p>
                    <a:p>
                      <a:pPr algn="l">
                        <a:lnSpc>
                          <a:spcPct val="115000"/>
                        </a:lnSpc>
                        <a:spcAft>
                          <a:spcPts val="0"/>
                        </a:spcAft>
                      </a:pPr>
                      <a:r>
                        <a:rPr lang="en-US" sz="900" spc="0" dirty="0">
                          <a:solidFill>
                            <a:schemeClr val="tx1"/>
                          </a:solidFill>
                          <a:effectLst/>
                        </a:rPr>
                        <a:t> </a:t>
                      </a:r>
                      <a:endParaRPr lang="en-GB" sz="1000" spc="10" dirty="0">
                        <a:solidFill>
                          <a:schemeClr val="tx1"/>
                        </a:solidFill>
                        <a:effectLst/>
                        <a:latin typeface="Arial"/>
                        <a:ea typeface="Times New Roman"/>
                      </a:endParaRPr>
                    </a:p>
                  </a:txBody>
                  <a:tcPr marL="14489" marR="14489" marT="0" marB="0" anchor="ctr"/>
                </a:tc>
              </a:tr>
              <a:tr h="147928">
                <a:tc>
                  <a:txBody>
                    <a:bodyPr/>
                    <a:lstStyle/>
                    <a:p>
                      <a:pPr algn="l">
                        <a:lnSpc>
                          <a:spcPct val="115000"/>
                        </a:lnSpc>
                        <a:spcAft>
                          <a:spcPts val="0"/>
                        </a:spcAft>
                      </a:pPr>
                      <a:r>
                        <a:rPr lang="en-US" sz="900" spc="0">
                          <a:solidFill>
                            <a:schemeClr val="tx1"/>
                          </a:solidFill>
                          <a:effectLst/>
                        </a:rPr>
                        <a:t>Incoming load COD-tot measured (uwwCODIncomingMeasured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vMerge="1">
                  <a:txBody>
                    <a:bodyPr/>
                    <a:lstStyle/>
                    <a:p>
                      <a:endParaRPr lang="en-GB"/>
                    </a:p>
                  </a:txBody>
                  <a:tcPr/>
                </a:tc>
              </a:tr>
              <a:tr h="147928">
                <a:tc>
                  <a:txBody>
                    <a:bodyPr/>
                    <a:lstStyle/>
                    <a:p>
                      <a:pPr algn="l">
                        <a:lnSpc>
                          <a:spcPct val="115000"/>
                        </a:lnSpc>
                        <a:spcAft>
                          <a:spcPts val="0"/>
                        </a:spcAft>
                      </a:pPr>
                      <a:r>
                        <a:rPr lang="en-US" sz="900" spc="0">
                          <a:solidFill>
                            <a:schemeClr val="tx1"/>
                          </a:solidFill>
                          <a:effectLst/>
                        </a:rPr>
                        <a:t>Incoming load N-tot measured (uwwNIncomingMeasured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vMerge="1">
                  <a:txBody>
                    <a:bodyPr/>
                    <a:lstStyle/>
                    <a:p>
                      <a:endParaRPr lang="en-GB"/>
                    </a:p>
                  </a:txBody>
                  <a:tcPr/>
                </a:tc>
              </a:tr>
              <a:tr h="147928">
                <a:tc>
                  <a:txBody>
                    <a:bodyPr/>
                    <a:lstStyle/>
                    <a:p>
                      <a:pPr algn="l">
                        <a:lnSpc>
                          <a:spcPct val="115000"/>
                        </a:lnSpc>
                        <a:spcAft>
                          <a:spcPts val="0"/>
                        </a:spcAft>
                      </a:pPr>
                      <a:r>
                        <a:rPr lang="en-US" sz="900" spc="0" dirty="0">
                          <a:solidFill>
                            <a:schemeClr val="tx1"/>
                          </a:solidFill>
                          <a:effectLst/>
                        </a:rPr>
                        <a:t>Incoming load P-tot measured (</a:t>
                      </a:r>
                      <a:r>
                        <a:rPr lang="en-US" sz="900" spc="0" dirty="0" err="1">
                          <a:solidFill>
                            <a:schemeClr val="tx1"/>
                          </a:solidFill>
                          <a:effectLst/>
                        </a:rPr>
                        <a:t>uwwPIncomingMeasured</a:t>
                      </a:r>
                      <a:r>
                        <a:rPr lang="en-US" sz="1000" spc="0" dirty="0">
                          <a:solidFill>
                            <a:schemeClr val="tx1"/>
                          </a:solidFill>
                          <a:effectLst/>
                        </a:rPr>
                        <a:t>)</a:t>
                      </a:r>
                      <a:endParaRPr lang="en-GB" sz="1000" spc="10" dirty="0">
                        <a:solidFill>
                          <a:schemeClr val="tx1"/>
                        </a:solidFill>
                        <a:effectLst/>
                        <a:latin typeface="Arial"/>
                        <a:ea typeface="Times New Roman"/>
                      </a:endParaRPr>
                    </a:p>
                  </a:txBody>
                  <a:tcPr marL="14489" marR="14489" marT="0" marB="0" anchor="ctr"/>
                </a:tc>
                <a:tc vMerge="1">
                  <a:txBody>
                    <a:bodyPr/>
                    <a:lstStyle/>
                    <a:p>
                      <a:endParaRPr lang="en-GB"/>
                    </a:p>
                  </a:txBody>
                  <a:tcPr/>
                </a:tc>
              </a:tr>
              <a:tr h="147928">
                <a:tc>
                  <a:txBody>
                    <a:bodyPr/>
                    <a:lstStyle/>
                    <a:p>
                      <a:pPr algn="l">
                        <a:lnSpc>
                          <a:spcPct val="115000"/>
                        </a:lnSpc>
                        <a:spcAft>
                          <a:spcPts val="0"/>
                        </a:spcAft>
                      </a:pPr>
                      <a:r>
                        <a:rPr lang="en-US" sz="900" spc="0">
                          <a:solidFill>
                            <a:schemeClr val="tx1"/>
                          </a:solidFill>
                          <a:effectLst/>
                        </a:rPr>
                        <a:t>Discharged load BOD-tot measured (uwwBODDischargedMeasured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vMerge="1">
                  <a:txBody>
                    <a:bodyPr/>
                    <a:lstStyle/>
                    <a:p>
                      <a:pPr algn="l">
                        <a:lnSpc>
                          <a:spcPct val="115000"/>
                        </a:lnSpc>
                        <a:spcAft>
                          <a:spcPts val="0"/>
                        </a:spcAft>
                      </a:pPr>
                      <a:endParaRPr lang="en-GB" sz="600" spc="10" dirty="0">
                        <a:solidFill>
                          <a:schemeClr val="tx1"/>
                        </a:solidFill>
                        <a:effectLst/>
                        <a:latin typeface="Arial"/>
                        <a:ea typeface="Times New Roman"/>
                      </a:endParaRPr>
                    </a:p>
                  </a:txBody>
                  <a:tcPr marL="14489" marR="14489" marT="0" marB="0"/>
                </a:tc>
              </a:tr>
              <a:tr h="147928">
                <a:tc>
                  <a:txBody>
                    <a:bodyPr/>
                    <a:lstStyle/>
                    <a:p>
                      <a:pPr algn="l">
                        <a:lnSpc>
                          <a:spcPct val="115000"/>
                        </a:lnSpc>
                        <a:spcAft>
                          <a:spcPts val="0"/>
                        </a:spcAft>
                      </a:pPr>
                      <a:r>
                        <a:rPr lang="en-US" sz="900" spc="0">
                          <a:solidFill>
                            <a:schemeClr val="tx1"/>
                          </a:solidFill>
                          <a:effectLst/>
                        </a:rPr>
                        <a:t>Discharged load COD-tot measured (uwwCODDischargedMeasured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vMerge="1">
                  <a:txBody>
                    <a:bodyPr/>
                    <a:lstStyle/>
                    <a:p>
                      <a:endParaRPr lang="en-GB"/>
                    </a:p>
                  </a:txBody>
                  <a:tcPr/>
                </a:tc>
              </a:tr>
              <a:tr h="147928">
                <a:tc>
                  <a:txBody>
                    <a:bodyPr/>
                    <a:lstStyle/>
                    <a:p>
                      <a:pPr algn="l">
                        <a:lnSpc>
                          <a:spcPct val="115000"/>
                        </a:lnSpc>
                        <a:spcAft>
                          <a:spcPts val="0"/>
                        </a:spcAft>
                      </a:pPr>
                      <a:r>
                        <a:rPr lang="en-US" sz="900" spc="0" dirty="0">
                          <a:solidFill>
                            <a:schemeClr val="tx1"/>
                          </a:solidFill>
                          <a:effectLst/>
                        </a:rPr>
                        <a:t>Discharged load N-tot measured (</a:t>
                      </a:r>
                      <a:r>
                        <a:rPr lang="en-US" sz="900" spc="0" dirty="0" err="1">
                          <a:solidFill>
                            <a:schemeClr val="tx1"/>
                          </a:solidFill>
                          <a:effectLst/>
                        </a:rPr>
                        <a:t>uwwNDischargedMeasured</a:t>
                      </a:r>
                      <a:r>
                        <a:rPr lang="en-US" sz="1000" spc="0" dirty="0">
                          <a:solidFill>
                            <a:schemeClr val="tx1"/>
                          </a:solidFill>
                          <a:effectLst/>
                        </a:rPr>
                        <a:t>)</a:t>
                      </a:r>
                      <a:endParaRPr lang="en-GB" sz="1000" spc="10" dirty="0">
                        <a:solidFill>
                          <a:schemeClr val="tx1"/>
                        </a:solidFill>
                        <a:effectLst/>
                        <a:latin typeface="Arial"/>
                        <a:ea typeface="Times New Roman"/>
                      </a:endParaRPr>
                    </a:p>
                  </a:txBody>
                  <a:tcPr marL="14489" marR="14489" marT="0" marB="0" anchor="ctr"/>
                </a:tc>
                <a:tc vMerge="1">
                  <a:txBody>
                    <a:bodyPr/>
                    <a:lstStyle/>
                    <a:p>
                      <a:endParaRPr lang="en-GB"/>
                    </a:p>
                  </a:txBody>
                  <a:tcPr/>
                </a:tc>
              </a:tr>
              <a:tr h="147928">
                <a:tc>
                  <a:txBody>
                    <a:bodyPr/>
                    <a:lstStyle/>
                    <a:p>
                      <a:pPr algn="l">
                        <a:lnSpc>
                          <a:spcPct val="115000"/>
                        </a:lnSpc>
                        <a:spcAft>
                          <a:spcPts val="0"/>
                        </a:spcAft>
                      </a:pPr>
                      <a:r>
                        <a:rPr lang="en-US" sz="900" spc="0">
                          <a:solidFill>
                            <a:schemeClr val="tx1"/>
                          </a:solidFill>
                          <a:effectLst/>
                        </a:rPr>
                        <a:t>Discharged load P-tot measured (uwwPDischargedMeasured</a:t>
                      </a:r>
                      <a:r>
                        <a:rPr lang="en-US" sz="1000" spc="0">
                          <a:solidFill>
                            <a:schemeClr val="tx1"/>
                          </a:solidFill>
                          <a:effectLst/>
                        </a:rPr>
                        <a:t>)</a:t>
                      </a:r>
                      <a:endParaRPr lang="en-GB" sz="1000" spc="10">
                        <a:solidFill>
                          <a:schemeClr val="tx1"/>
                        </a:solidFill>
                        <a:effectLst/>
                        <a:latin typeface="Arial"/>
                        <a:ea typeface="Times New Roman"/>
                      </a:endParaRPr>
                    </a:p>
                  </a:txBody>
                  <a:tcPr marL="14489" marR="14489" marT="0" marB="0" anchor="ctr"/>
                </a:tc>
                <a:tc vMerge="1">
                  <a:txBody>
                    <a:bodyPr/>
                    <a:lstStyle/>
                    <a:p>
                      <a:endParaRPr lang="en-GB"/>
                    </a:p>
                  </a:txBody>
                  <a:tcPr/>
                </a:tc>
              </a:tr>
              <a:tr h="296085">
                <a:tc>
                  <a:txBody>
                    <a:bodyPr/>
                    <a:lstStyle/>
                    <a:p>
                      <a:pPr algn="l">
                        <a:lnSpc>
                          <a:spcPct val="115000"/>
                        </a:lnSpc>
                        <a:spcAft>
                          <a:spcPts val="600"/>
                        </a:spcAft>
                      </a:pPr>
                      <a:r>
                        <a:rPr lang="en-US" sz="900" b="1" kern="1200" dirty="0" smtClean="0">
                          <a:solidFill>
                            <a:schemeClr val="tx1"/>
                          </a:solidFill>
                          <a:effectLst/>
                          <a:latin typeface="+mn-lt"/>
                          <a:ea typeface="+mn-ea"/>
                          <a:cs typeface="+mn-cs"/>
                        </a:rPr>
                        <a:t>Method used to determine the incoming and discharged loads</a:t>
                      </a:r>
                      <a:endParaRPr lang="en-GB" sz="300" spc="10" dirty="0">
                        <a:solidFill>
                          <a:schemeClr val="tx1"/>
                        </a:solidFill>
                        <a:effectLst/>
                      </a:endParaRPr>
                    </a:p>
                  </a:txBody>
                  <a:tcPr marL="14489" marR="14489"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44083473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UWWTP</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Change of denomination and </a:t>
            </a:r>
            <a:r>
              <a:rPr lang="en-GB" sz="1800" dirty="0"/>
              <a:t>status/ assessment for </a:t>
            </a:r>
            <a:r>
              <a:rPr lang="en-GB" sz="1800" dirty="0" smtClean="0"/>
              <a:t>thirteen </a:t>
            </a:r>
            <a:r>
              <a:rPr lang="en-GB" sz="1800" dirty="0"/>
              <a:t>parameters</a:t>
            </a: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r>
              <a:rPr lang="en-GB" sz="2000" dirty="0" smtClean="0">
                <a:latin typeface="Calibri" pitchFamily="34" charset="0"/>
                <a:cs typeface="Calibri" pitchFamily="34" charset="0"/>
                <a:sym typeface="Wingdings" pitchFamily="2" charset="2"/>
              </a:rPr>
              <a:t>Proposal </a:t>
            </a:r>
            <a:r>
              <a:rPr lang="en-GB" sz="2000" b="0" dirty="0">
                <a:latin typeface="Calibri" pitchFamily="34" charset="0"/>
                <a:cs typeface="Calibri" pitchFamily="34" charset="0"/>
                <a:sym typeface="Wingdings" pitchFamily="2" charset="2"/>
              </a:rPr>
              <a:t>: </a:t>
            </a:r>
            <a:r>
              <a:rPr lang="en-US" sz="2000" b="0" dirty="0" smtClean="0">
                <a:solidFill>
                  <a:schemeClr val="tx1"/>
                </a:solidFill>
                <a:latin typeface="Calibri" pitchFamily="34" charset="0"/>
                <a:cs typeface="Calibri" pitchFamily="34" charset="0"/>
              </a:rPr>
              <a:t>denominate the first and second parameter </a:t>
            </a:r>
            <a:r>
              <a:rPr lang="en-US" sz="2000" b="0" dirty="0">
                <a:solidFill>
                  <a:schemeClr val="tx1"/>
                </a:solidFill>
                <a:latin typeface="Calibri" pitchFamily="34" charset="0"/>
                <a:cs typeface="Calibri" pitchFamily="34" charset="0"/>
              </a:rPr>
              <a:t>to </a:t>
            </a:r>
            <a:r>
              <a:rPr lang="en-GB" sz="2000" b="0" dirty="0">
                <a:solidFill>
                  <a:schemeClr val="tx1"/>
                </a:solidFill>
                <a:latin typeface="Calibri" pitchFamily="34" charset="0"/>
                <a:cs typeface="Calibri" pitchFamily="34" charset="0"/>
              </a:rPr>
              <a:t>‘Volume of waste water treated and partially treated in the WWTP (m³/y</a:t>
            </a:r>
            <a:r>
              <a:rPr lang="en-GB" sz="2000" b="0" dirty="0" smtClean="0">
                <a:solidFill>
                  <a:schemeClr val="tx1"/>
                </a:solidFill>
                <a:latin typeface="Calibri" pitchFamily="34" charset="0"/>
                <a:cs typeface="Calibri" pitchFamily="34" charset="0"/>
              </a:rPr>
              <a:t>)’ and </a:t>
            </a:r>
            <a:r>
              <a:rPr lang="en-GB" sz="2000" b="0" dirty="0">
                <a:solidFill>
                  <a:schemeClr val="tx1"/>
                </a:solidFill>
                <a:latin typeface="Calibri" pitchFamily="34" charset="0"/>
                <a:cs typeface="Calibri" pitchFamily="34" charset="0"/>
              </a:rPr>
              <a:t>‘ </a:t>
            </a:r>
            <a:r>
              <a:rPr lang="en-GB" sz="2000" b="0" dirty="0" err="1" smtClean="0">
                <a:solidFill>
                  <a:schemeClr val="tx1"/>
                </a:solidFill>
                <a:latin typeface="Calibri" pitchFamily="34" charset="0"/>
                <a:cs typeface="Calibri" pitchFamily="34" charset="0"/>
              </a:rPr>
              <a:t>Methode</a:t>
            </a:r>
            <a:r>
              <a:rPr lang="en-GB" sz="2000" b="0" dirty="0" smtClean="0">
                <a:solidFill>
                  <a:schemeClr val="tx1"/>
                </a:solidFill>
                <a:latin typeface="Calibri" pitchFamily="34" charset="0"/>
                <a:cs typeface="Calibri" pitchFamily="34" charset="0"/>
              </a:rPr>
              <a:t> used to determine the volume of waste water treated and partially treated in the WWTP (m3/y)</a:t>
            </a:r>
            <a:r>
              <a:rPr lang="en-GB" sz="2000" b="0" dirty="0">
                <a:solidFill>
                  <a:schemeClr val="tx1"/>
                </a:solidFill>
                <a:latin typeface="Calibri" pitchFamily="34" charset="0"/>
                <a:cs typeface="Calibri" pitchFamily="34" charset="0"/>
              </a:rPr>
              <a:t> ’</a:t>
            </a:r>
            <a:endParaRPr lang="en-GB" sz="2000" b="0" dirty="0" smtClean="0">
              <a:solidFill>
                <a:schemeClr val="tx1"/>
              </a:solidFill>
              <a:latin typeface="Calibri" pitchFamily="34" charset="0"/>
              <a:cs typeface="Calibri" pitchFamily="34" charset="0"/>
            </a:endParaRPr>
          </a:p>
          <a:p>
            <a:pPr marL="0" indent="0">
              <a:lnSpc>
                <a:spcPct val="78000"/>
              </a:lnSpc>
            </a:pPr>
            <a:r>
              <a:rPr lang="en-GB" sz="2000" dirty="0" smtClean="0">
                <a:latin typeface="Calibri" pitchFamily="34" charset="0"/>
                <a:cs typeface="Calibri" pitchFamily="34" charset="0"/>
                <a:sym typeface="Wingdings" pitchFamily="2" charset="2"/>
              </a:rPr>
              <a:t>Mandatory </a:t>
            </a:r>
            <a:r>
              <a:rPr lang="en-GB" sz="2000" b="0" dirty="0" smtClean="0">
                <a:latin typeface="Calibri" pitchFamily="34" charset="0"/>
                <a:cs typeface="Calibri" pitchFamily="34" charset="0"/>
                <a:sym typeface="Wingdings" pitchFamily="2" charset="2"/>
              </a:rPr>
              <a:t>for agglomerations with a </a:t>
            </a:r>
            <a:r>
              <a:rPr lang="en-GB" sz="2000" dirty="0" smtClean="0">
                <a:latin typeface="Calibri" pitchFamily="34" charset="0"/>
                <a:cs typeface="Calibri" pitchFamily="34" charset="0"/>
                <a:sym typeface="Wingdings" pitchFamily="2" charset="2"/>
              </a:rPr>
              <a:t>progressive implementation </a:t>
            </a:r>
            <a:r>
              <a:rPr lang="en-GB" sz="2000" b="0" dirty="0" smtClean="0">
                <a:latin typeface="Calibri" pitchFamily="34" charset="0"/>
                <a:cs typeface="Calibri" pitchFamily="34" charset="0"/>
                <a:sym typeface="Wingdings" pitchFamily="2" charset="2"/>
              </a:rPr>
              <a:t>(each two years) depending from the size of the agglomeration. </a:t>
            </a:r>
          </a:p>
          <a:p>
            <a:pPr marL="0" indent="0">
              <a:lnSpc>
                <a:spcPct val="78000"/>
              </a:lnSpc>
            </a:pPr>
            <a:r>
              <a:rPr lang="fr-BE" sz="2000" b="0" dirty="0" smtClean="0">
                <a:latin typeface="Calibri" pitchFamily="34" charset="0"/>
                <a:cs typeface="Calibri" pitchFamily="34" charset="0"/>
                <a:sym typeface="Wingdings" pitchFamily="2" charset="2"/>
              </a:rPr>
              <a:t>Important </a:t>
            </a:r>
            <a:r>
              <a:rPr lang="fr-BE" sz="2000" b="0" dirty="0" err="1" smtClean="0">
                <a:latin typeface="Calibri" pitchFamily="34" charset="0"/>
                <a:cs typeface="Calibri" pitchFamily="34" charset="0"/>
                <a:sym typeface="Wingdings" pitchFamily="2" charset="2"/>
              </a:rPr>
              <a:t>parameter</a:t>
            </a:r>
            <a:r>
              <a:rPr lang="fr-BE" sz="2000" b="0" dirty="0" smtClean="0">
                <a:latin typeface="Calibri" pitchFamily="34" charset="0"/>
                <a:cs typeface="Calibri" pitchFamily="34" charset="0"/>
                <a:sym typeface="Wingdings" pitchFamily="2" charset="2"/>
              </a:rPr>
              <a:t> in </a:t>
            </a:r>
            <a:r>
              <a:rPr lang="fr-BE" sz="2000" b="0" dirty="0" err="1" smtClean="0">
                <a:latin typeface="Calibri" pitchFamily="34" charset="0"/>
                <a:cs typeface="Calibri" pitchFamily="34" charset="0"/>
                <a:sym typeface="Wingdings" pitchFamily="2" charset="2"/>
              </a:rPr>
              <a:t>term</a:t>
            </a:r>
            <a:r>
              <a:rPr lang="fr-BE" sz="2000" b="0" dirty="0" smtClean="0">
                <a:latin typeface="Calibri" pitchFamily="34" charset="0"/>
                <a:cs typeface="Calibri" pitchFamily="34" charset="0"/>
                <a:sym typeface="Wingdings" pitchFamily="2" charset="2"/>
              </a:rPr>
              <a:t> of pressure and </a:t>
            </a:r>
            <a:r>
              <a:rPr lang="fr-BE" sz="2000" b="0" dirty="0" err="1" smtClean="0">
                <a:latin typeface="Calibri" pitchFamily="34" charset="0"/>
                <a:cs typeface="Calibri" pitchFamily="34" charset="0"/>
                <a:sym typeface="Wingdings" pitchFamily="2" charset="2"/>
              </a:rPr>
              <a:t>directly</a:t>
            </a:r>
            <a:r>
              <a:rPr lang="fr-BE" sz="2000" b="0" dirty="0" smtClean="0">
                <a:latin typeface="Calibri" pitchFamily="34" charset="0"/>
                <a:cs typeface="Calibri" pitchFamily="34" charset="0"/>
                <a:sym typeface="Wingdings" pitchFamily="2" charset="2"/>
              </a:rPr>
              <a:t> in </a:t>
            </a:r>
            <a:r>
              <a:rPr lang="fr-BE" sz="2000" b="0" dirty="0" err="1" smtClean="0">
                <a:latin typeface="Calibri" pitchFamily="34" charset="0"/>
                <a:cs typeface="Calibri" pitchFamily="34" charset="0"/>
                <a:sym typeface="Wingdings" pitchFamily="2" charset="2"/>
              </a:rPr>
              <a:t>link</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with</a:t>
            </a:r>
            <a:r>
              <a:rPr lang="fr-BE" sz="2000" b="0" dirty="0" smtClean="0">
                <a:latin typeface="Calibri" pitchFamily="34" charset="0"/>
                <a:cs typeface="Calibri" pitchFamily="34" charset="0"/>
                <a:sym typeface="Wingdings" pitchFamily="2" charset="2"/>
              </a:rPr>
              <a:t> the </a:t>
            </a:r>
            <a:r>
              <a:rPr lang="fr-BE" sz="2000" b="0" dirty="0" err="1" smtClean="0">
                <a:latin typeface="Calibri" pitchFamily="34" charset="0"/>
                <a:cs typeface="Calibri" pitchFamily="34" charset="0"/>
                <a:sym typeface="Wingdings" pitchFamily="2" charset="2"/>
              </a:rPr>
              <a:t>parameters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from</a:t>
            </a:r>
            <a:r>
              <a:rPr lang="fr-BE" sz="2000" b="0" dirty="0" smtClean="0">
                <a:latin typeface="Calibri" pitchFamily="34" charset="0"/>
                <a:cs typeface="Calibri" pitchFamily="34" charset="0"/>
                <a:sym typeface="Wingdings" pitchFamily="2" charset="2"/>
              </a:rPr>
              <a:t> the </a:t>
            </a:r>
            <a:r>
              <a:rPr lang="fr-BE" sz="2000" b="0" dirty="0" err="1" smtClean="0">
                <a:latin typeface="Calibri" pitchFamily="34" charset="0"/>
                <a:cs typeface="Calibri" pitchFamily="34" charset="0"/>
                <a:sym typeface="Wingdings" pitchFamily="2" charset="2"/>
              </a:rPr>
              <a:t>previous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slide</a:t>
            </a:r>
            <a:r>
              <a:rPr lang="fr-BE" sz="2000" b="0" dirty="0" smtClean="0">
                <a:latin typeface="Calibri" pitchFamily="34" charset="0"/>
                <a:cs typeface="Calibri" pitchFamily="34" charset="0"/>
                <a:sym typeface="Wingdings" pitchFamily="2" charset="2"/>
              </a:rPr>
              <a:t>.</a:t>
            </a:r>
          </a:p>
          <a:p>
            <a:pPr marL="0" indent="0">
              <a:lnSpc>
                <a:spcPct val="78000"/>
              </a:lnSpc>
            </a:pPr>
            <a:r>
              <a:rPr lang="en-GB" sz="2000" b="0" dirty="0">
                <a:latin typeface="Calibri" pitchFamily="34" charset="0"/>
                <a:cs typeface="Calibri" pitchFamily="34" charset="0"/>
                <a:sym typeface="Wingdings" pitchFamily="2" charset="2"/>
              </a:rPr>
              <a:t>Proposal to combine </a:t>
            </a:r>
            <a:r>
              <a:rPr lang="en-GB" sz="2000" b="0" dirty="0" smtClean="0">
                <a:latin typeface="Calibri" pitchFamily="34" charset="0"/>
                <a:cs typeface="Calibri" pitchFamily="34" charset="0"/>
                <a:sym typeface="Wingdings" pitchFamily="2" charset="2"/>
              </a:rPr>
              <a:t>the two last parameters </a:t>
            </a:r>
            <a:r>
              <a:rPr lang="en-GB" sz="2000" b="0" dirty="0">
                <a:latin typeface="Calibri" pitchFamily="34" charset="0"/>
                <a:cs typeface="Calibri" pitchFamily="34" charset="0"/>
                <a:sym typeface="Wingdings" pitchFamily="2" charset="2"/>
              </a:rPr>
              <a:t>into the following  mandatory parameter ‘In cause of failure: Bad performance/ bad design or dimensioning’</a:t>
            </a: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57527047"/>
              </p:ext>
            </p:extLst>
          </p:nvPr>
        </p:nvGraphicFramePr>
        <p:xfrm>
          <a:off x="611560" y="2564904"/>
          <a:ext cx="7776864" cy="943686"/>
        </p:xfrm>
        <a:graphic>
          <a:graphicData uri="http://schemas.openxmlformats.org/drawingml/2006/table">
            <a:tbl>
              <a:tblPr firstRow="1" firstCol="1" bandRow="1">
                <a:tableStyleId>{5C22544A-7EE6-4342-B048-85BDC9FD1C3A}</a:tableStyleId>
              </a:tblPr>
              <a:tblGrid>
                <a:gridCol w="5355457"/>
                <a:gridCol w="2421407"/>
              </a:tblGrid>
              <a:tr h="164855">
                <a:tc>
                  <a:txBody>
                    <a:bodyPr/>
                    <a:lstStyle/>
                    <a:p>
                      <a:pPr algn="l">
                        <a:lnSpc>
                          <a:spcPct val="115000"/>
                        </a:lnSpc>
                        <a:spcAft>
                          <a:spcPts val="0"/>
                        </a:spcAft>
                      </a:pPr>
                      <a:r>
                        <a:rPr lang="de-DE" sz="700" spc="0" dirty="0">
                          <a:solidFill>
                            <a:schemeClr val="tx1"/>
                          </a:solidFill>
                          <a:effectLst/>
                        </a:rPr>
                        <a:t>Parameter (Fieldname)</a:t>
                      </a:r>
                      <a:endParaRPr lang="en-GB" sz="700" spc="10" dirty="0">
                        <a:solidFill>
                          <a:schemeClr val="tx1"/>
                        </a:solidFill>
                        <a:effectLst/>
                        <a:latin typeface="Arial"/>
                        <a:ea typeface="Times New Roman"/>
                      </a:endParaRPr>
                    </a:p>
                  </a:txBody>
                  <a:tcPr marL="13937" marR="13937" marT="0" marB="0" anchor="ctr"/>
                </a:tc>
                <a:tc>
                  <a:txBody>
                    <a:bodyPr/>
                    <a:lstStyle/>
                    <a:p>
                      <a:pPr algn="ctr">
                        <a:lnSpc>
                          <a:spcPct val="115000"/>
                        </a:lnSpc>
                        <a:spcAft>
                          <a:spcPts val="0"/>
                        </a:spcAft>
                      </a:pPr>
                      <a:r>
                        <a:rPr lang="de-DE" sz="700" spc="0">
                          <a:solidFill>
                            <a:schemeClr val="tx1"/>
                          </a:solidFill>
                          <a:effectLst/>
                        </a:rPr>
                        <a:t>Current status/ assessment</a:t>
                      </a:r>
                      <a:endParaRPr lang="en-GB" sz="700" spc="10">
                        <a:solidFill>
                          <a:schemeClr val="tx1"/>
                        </a:solidFill>
                        <a:effectLst/>
                        <a:latin typeface="Arial"/>
                        <a:ea typeface="Times New Roman"/>
                      </a:endParaRPr>
                    </a:p>
                  </a:txBody>
                  <a:tcPr marL="13937" marR="13937" marT="0" marB="0" anchor="ctr"/>
                </a:tc>
              </a:tr>
              <a:tr h="195185">
                <a:tc>
                  <a:txBody>
                    <a:bodyPr/>
                    <a:lstStyle/>
                    <a:p>
                      <a:pPr algn="l">
                        <a:lnSpc>
                          <a:spcPct val="115000"/>
                        </a:lnSpc>
                        <a:spcAft>
                          <a:spcPts val="0"/>
                        </a:spcAft>
                      </a:pPr>
                      <a:r>
                        <a:rPr lang="en-US" sz="700" spc="0" dirty="0">
                          <a:solidFill>
                            <a:schemeClr val="tx1"/>
                          </a:solidFill>
                          <a:effectLst/>
                        </a:rPr>
                        <a:t>Volume of waste water treated (m³/y) (</a:t>
                      </a:r>
                      <a:r>
                        <a:rPr lang="en-US" sz="700" spc="0" dirty="0" err="1">
                          <a:solidFill>
                            <a:schemeClr val="tx1"/>
                          </a:solidFill>
                          <a:effectLst/>
                        </a:rPr>
                        <a:t>uwwWasteWaterTreated</a:t>
                      </a:r>
                      <a:r>
                        <a:rPr lang="en-US" sz="700" spc="0" dirty="0">
                          <a:solidFill>
                            <a:schemeClr val="tx1"/>
                          </a:solidFill>
                          <a:effectLst/>
                        </a:rPr>
                        <a:t>)</a:t>
                      </a:r>
                      <a:endParaRPr lang="en-GB" sz="700" spc="10" dirty="0">
                        <a:solidFill>
                          <a:schemeClr val="tx1"/>
                        </a:solidFill>
                        <a:effectLst/>
                        <a:latin typeface="Arial"/>
                        <a:ea typeface="Times New Roman"/>
                      </a:endParaRPr>
                    </a:p>
                  </a:txBody>
                  <a:tcPr marL="13937" marR="13937" marT="0" marB="0" anchor="ctr"/>
                </a:tc>
                <a:tc>
                  <a:txBody>
                    <a:bodyPr/>
                    <a:lstStyle/>
                    <a:p>
                      <a:pPr algn="l">
                        <a:lnSpc>
                          <a:spcPct val="115000"/>
                        </a:lnSpc>
                        <a:spcAft>
                          <a:spcPts val="0"/>
                        </a:spcAft>
                      </a:pPr>
                      <a:r>
                        <a:rPr lang="en-US" sz="700" spc="0" dirty="0">
                          <a:solidFill>
                            <a:schemeClr val="tx1"/>
                          </a:solidFill>
                          <a:effectLst/>
                        </a:rPr>
                        <a:t>Voluntary parameter</a:t>
                      </a:r>
                      <a:endParaRPr lang="en-GB" sz="700" spc="10" dirty="0">
                        <a:solidFill>
                          <a:schemeClr val="tx1"/>
                        </a:solidFill>
                        <a:effectLst/>
                        <a:latin typeface="Arial"/>
                        <a:ea typeface="Times New Roman"/>
                      </a:endParaRPr>
                    </a:p>
                  </a:txBody>
                  <a:tcPr marL="13937" marR="13937" marT="0" marB="0" anchor="ctr"/>
                </a:tc>
              </a:tr>
              <a:tr h="195185">
                <a:tc>
                  <a:txBody>
                    <a:bodyPr/>
                    <a:lstStyle/>
                    <a:p>
                      <a:pPr algn="l">
                        <a:lnSpc>
                          <a:spcPct val="115000"/>
                        </a:lnSpc>
                        <a:spcAft>
                          <a:spcPts val="0"/>
                        </a:spcAft>
                      </a:pPr>
                      <a:r>
                        <a:rPr lang="en-US" sz="800" b="1" kern="1200" dirty="0" smtClean="0">
                          <a:solidFill>
                            <a:schemeClr val="tx1"/>
                          </a:solidFill>
                          <a:effectLst/>
                          <a:latin typeface="+mn-lt"/>
                          <a:ea typeface="+mn-ea"/>
                          <a:cs typeface="+mn-cs"/>
                        </a:rPr>
                        <a:t>Method used to determine the volume of waste water treated (</a:t>
                      </a:r>
                      <a:r>
                        <a:rPr lang="en-US" sz="800" b="1" i="1" kern="1200" dirty="0" err="1" smtClean="0">
                          <a:solidFill>
                            <a:schemeClr val="tx1"/>
                          </a:solidFill>
                          <a:effectLst/>
                          <a:latin typeface="+mn-lt"/>
                          <a:ea typeface="+mn-ea"/>
                          <a:cs typeface="+mn-cs"/>
                        </a:rPr>
                        <a:t>uwwMethodWasteWaterTreated</a:t>
                      </a:r>
                      <a:r>
                        <a:rPr lang="en-US" sz="800" b="1" kern="1200" dirty="0" smtClean="0">
                          <a:solidFill>
                            <a:schemeClr val="tx1"/>
                          </a:solidFill>
                          <a:effectLst/>
                          <a:latin typeface="+mn-lt"/>
                          <a:ea typeface="+mn-ea"/>
                          <a:cs typeface="+mn-cs"/>
                        </a:rPr>
                        <a:t>)</a:t>
                      </a:r>
                      <a:endParaRPr lang="en-GB" sz="100" b="1" spc="10" dirty="0">
                        <a:solidFill>
                          <a:schemeClr val="tx1"/>
                        </a:solidFill>
                        <a:effectLst/>
                        <a:latin typeface="Arial"/>
                        <a:ea typeface="Times New Roman"/>
                      </a:endParaRPr>
                    </a:p>
                  </a:txBody>
                  <a:tcPr marL="13937" marR="13937"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spc="0" dirty="0" smtClean="0">
                          <a:solidFill>
                            <a:schemeClr val="tx1"/>
                          </a:solidFill>
                          <a:effectLst/>
                        </a:rPr>
                        <a:t>Voluntary parameter</a:t>
                      </a:r>
                      <a:endParaRPr lang="en-GB" sz="700" spc="10" dirty="0" smtClean="0">
                        <a:solidFill>
                          <a:schemeClr val="tx1"/>
                        </a:solidFill>
                        <a:effectLst/>
                        <a:latin typeface="Arial"/>
                        <a:ea typeface="Times New Roman"/>
                      </a:endParaRPr>
                    </a:p>
                    <a:p>
                      <a:pPr algn="l">
                        <a:lnSpc>
                          <a:spcPct val="115000"/>
                        </a:lnSpc>
                        <a:spcAft>
                          <a:spcPts val="0"/>
                        </a:spcAft>
                      </a:pPr>
                      <a:endParaRPr lang="en-GB" sz="700" spc="10" dirty="0">
                        <a:solidFill>
                          <a:schemeClr val="tx1"/>
                        </a:solidFill>
                        <a:effectLst/>
                        <a:latin typeface="Arial"/>
                        <a:ea typeface="Times New Roman"/>
                      </a:endParaRPr>
                    </a:p>
                  </a:txBody>
                  <a:tcPr marL="13937" marR="13937" marT="0" marB="0" anchor="ctr"/>
                </a:tc>
              </a:tr>
              <a:tr h="138375">
                <a:tc>
                  <a:txBody>
                    <a:bodyPr/>
                    <a:lstStyle/>
                    <a:p>
                      <a:pPr algn="l">
                        <a:lnSpc>
                          <a:spcPct val="115000"/>
                        </a:lnSpc>
                        <a:spcAft>
                          <a:spcPts val="0"/>
                        </a:spcAft>
                      </a:pPr>
                      <a:r>
                        <a:rPr lang="en-US" sz="700" spc="0" dirty="0">
                          <a:solidFill>
                            <a:schemeClr val="tx1"/>
                          </a:solidFill>
                          <a:effectLst/>
                        </a:rPr>
                        <a:t>In cause of failure: Bad design or dimensioning (</a:t>
                      </a:r>
                      <a:r>
                        <a:rPr lang="en-US" sz="700" spc="0" dirty="0" err="1">
                          <a:solidFill>
                            <a:schemeClr val="tx1"/>
                          </a:solidFill>
                          <a:effectLst/>
                        </a:rPr>
                        <a:t>uwwBadDesign</a:t>
                      </a:r>
                      <a:r>
                        <a:rPr lang="en-US" sz="700" spc="0" dirty="0">
                          <a:solidFill>
                            <a:schemeClr val="tx1"/>
                          </a:solidFill>
                          <a:effectLst/>
                        </a:rPr>
                        <a:t>)</a:t>
                      </a:r>
                      <a:endParaRPr lang="en-GB" sz="700" spc="10" dirty="0">
                        <a:solidFill>
                          <a:schemeClr val="tx1"/>
                        </a:solidFill>
                        <a:effectLst/>
                        <a:latin typeface="Arial"/>
                        <a:ea typeface="Times New Roman"/>
                      </a:endParaRPr>
                    </a:p>
                  </a:txBody>
                  <a:tcPr marL="13937" marR="13937" marT="0" marB="0" anchor="ctr"/>
                </a:tc>
                <a:tc rowSpan="2">
                  <a:txBody>
                    <a:bodyPr/>
                    <a:lstStyle/>
                    <a:p>
                      <a:pPr algn="l">
                        <a:lnSpc>
                          <a:spcPct val="115000"/>
                        </a:lnSpc>
                        <a:spcAft>
                          <a:spcPts val="0"/>
                        </a:spcAft>
                      </a:pPr>
                      <a:r>
                        <a:rPr lang="en-US" sz="700" spc="0" dirty="0">
                          <a:solidFill>
                            <a:schemeClr val="tx1"/>
                          </a:solidFill>
                          <a:effectLst/>
                        </a:rPr>
                        <a:t>Mandatory parameter</a:t>
                      </a:r>
                      <a:endParaRPr lang="en-GB" sz="700" spc="10" dirty="0">
                        <a:solidFill>
                          <a:schemeClr val="tx1"/>
                        </a:solidFill>
                        <a:effectLst/>
                        <a:latin typeface="Arial"/>
                        <a:ea typeface="Times New Roman"/>
                      </a:endParaRPr>
                    </a:p>
                  </a:txBody>
                  <a:tcPr marL="13937" marR="13937" marT="0" marB="0" anchor="ctr"/>
                </a:tc>
              </a:tr>
              <a:tr h="164855">
                <a:tc>
                  <a:txBody>
                    <a:bodyPr/>
                    <a:lstStyle/>
                    <a:p>
                      <a:pPr algn="l">
                        <a:lnSpc>
                          <a:spcPct val="115000"/>
                        </a:lnSpc>
                        <a:spcAft>
                          <a:spcPts val="0"/>
                        </a:spcAft>
                      </a:pPr>
                      <a:r>
                        <a:rPr lang="en-US" sz="800" b="1" spc="0" dirty="0">
                          <a:solidFill>
                            <a:schemeClr val="tx1"/>
                          </a:solidFill>
                          <a:effectLst/>
                        </a:rPr>
                        <a:t>In cause of failure: Bad performance (</a:t>
                      </a:r>
                      <a:r>
                        <a:rPr lang="en-US" sz="800" b="1" spc="0" dirty="0" err="1">
                          <a:solidFill>
                            <a:schemeClr val="tx1"/>
                          </a:solidFill>
                          <a:effectLst/>
                        </a:rPr>
                        <a:t>uwwBadPerformance</a:t>
                      </a:r>
                      <a:r>
                        <a:rPr lang="en-US" sz="800" b="1" spc="0" dirty="0">
                          <a:solidFill>
                            <a:schemeClr val="tx1"/>
                          </a:solidFill>
                          <a:effectLst/>
                        </a:rPr>
                        <a:t>)</a:t>
                      </a:r>
                      <a:endParaRPr lang="en-GB" sz="800" b="1" spc="10" dirty="0">
                        <a:solidFill>
                          <a:schemeClr val="tx1"/>
                        </a:solidFill>
                        <a:effectLst/>
                        <a:latin typeface="Arial"/>
                        <a:ea typeface="Times New Roman"/>
                      </a:endParaRPr>
                    </a:p>
                  </a:txBody>
                  <a:tcPr marL="13937" marR="13937"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331462047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UWWTP</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fr-BE" sz="1800" b="0" dirty="0">
                <a:latin typeface="Calibri" pitchFamily="34" charset="0"/>
                <a:sym typeface="Wingdings" pitchFamily="2" charset="2"/>
              </a:rPr>
              <a:t>Change the statut of </a:t>
            </a:r>
            <a:r>
              <a:rPr lang="fr-BE" sz="1800" b="0" dirty="0" smtClean="0">
                <a:latin typeface="Calibri" pitchFamily="34" charset="0"/>
                <a:sym typeface="Wingdings" pitchFamily="2" charset="2"/>
              </a:rPr>
              <a:t>one </a:t>
            </a:r>
            <a:r>
              <a:rPr lang="fr-BE" sz="1800" b="0" dirty="0" err="1" smtClean="0">
                <a:latin typeface="Calibri" pitchFamily="34" charset="0"/>
                <a:sym typeface="Wingdings" pitchFamily="2" charset="2"/>
              </a:rPr>
              <a:t>parameter</a:t>
            </a:r>
            <a:r>
              <a:rPr lang="fr-BE" sz="1800" b="0" dirty="0" smtClean="0">
                <a:latin typeface="Calibri" pitchFamily="34" charset="0"/>
                <a:sym typeface="Wingdings" pitchFamily="2" charset="2"/>
              </a:rPr>
              <a:t> (</a:t>
            </a:r>
            <a:r>
              <a:rPr lang="fr-BE" sz="1800" dirty="0" err="1" smtClean="0">
                <a:latin typeface="Calibri" pitchFamily="34" charset="0"/>
                <a:sym typeface="Wingdings" pitchFamily="2" charset="2"/>
              </a:rPr>
              <a:t>voluntary</a:t>
            </a:r>
            <a:r>
              <a:rPr lang="fr-BE" sz="1800" dirty="0" smtClean="0">
                <a:latin typeface="Calibri" pitchFamily="34" charset="0"/>
                <a:sym typeface="Wingdings" pitchFamily="2" charset="2"/>
              </a:rPr>
              <a:t> </a:t>
            </a:r>
            <a:r>
              <a:rPr lang="fr-BE" sz="1800" dirty="0">
                <a:latin typeface="Calibri" pitchFamily="34" charset="0"/>
                <a:sym typeface="Wingdings" pitchFamily="2" charset="2"/>
              </a:rPr>
              <a:t>to </a:t>
            </a:r>
            <a:r>
              <a:rPr lang="fr-BE" sz="1800" dirty="0" err="1">
                <a:latin typeface="Calibri" pitchFamily="34" charset="0"/>
                <a:sym typeface="Wingdings" pitchFamily="2" charset="2"/>
              </a:rPr>
              <a:t>mandatory</a:t>
            </a:r>
            <a:r>
              <a:rPr lang="fr-BE" sz="1800" b="0" dirty="0">
                <a:latin typeface="Calibri" pitchFamily="34" charset="0"/>
                <a:sym typeface="Wingdings" pitchFamily="2" charset="2"/>
              </a:rPr>
              <a:t>)</a:t>
            </a:r>
          </a:p>
          <a:p>
            <a:pPr marL="0" indent="0">
              <a:lnSpc>
                <a:spcPct val="78000"/>
              </a:lnSpc>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758923688"/>
              </p:ext>
            </p:extLst>
          </p:nvPr>
        </p:nvGraphicFramePr>
        <p:xfrm>
          <a:off x="335713" y="2564904"/>
          <a:ext cx="8599783" cy="1253490"/>
        </p:xfrm>
        <a:graphic>
          <a:graphicData uri="http://schemas.openxmlformats.org/drawingml/2006/table">
            <a:tbl>
              <a:tblPr firstRow="1" firstCol="1" bandRow="1">
                <a:tableStyleId>{5C22544A-7EE6-4342-B048-85BDC9FD1C3A}</a:tableStyleId>
              </a:tblPr>
              <a:tblGrid>
                <a:gridCol w="3090137"/>
                <a:gridCol w="1665728"/>
                <a:gridCol w="3843918"/>
              </a:tblGrid>
              <a:tr h="4851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a:solidFill>
                            <a:schemeClr val="tx1"/>
                          </a:solidFill>
                          <a:effectLst/>
                        </a:rPr>
                        <a:t>Current status/ assessment</a:t>
                      </a:r>
                      <a:endParaRPr lang="en-GB" sz="1100" spc="1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a:solidFill>
                            <a:schemeClr val="tx1"/>
                          </a:solidFill>
                          <a:effectLst/>
                        </a:rPr>
                        <a:t>Proposed future status/ assessment</a:t>
                      </a:r>
                      <a:endParaRPr lang="en-GB" sz="1100" spc="10">
                        <a:solidFill>
                          <a:schemeClr val="tx1"/>
                        </a:solidFill>
                        <a:effectLst/>
                        <a:latin typeface="Arial"/>
                        <a:ea typeface="Times New Roman"/>
                      </a:endParaRPr>
                    </a:p>
                  </a:txBody>
                  <a:tcPr marL="44450" marR="44450" marT="0" marB="0" anchor="ctr"/>
                </a:tc>
              </a:tr>
              <a:tr h="768350">
                <a:tc>
                  <a:txBody>
                    <a:bodyPr/>
                    <a:lstStyle/>
                    <a:p>
                      <a:pPr algn="l">
                        <a:lnSpc>
                          <a:spcPct val="115000"/>
                        </a:lnSpc>
                        <a:spcAft>
                          <a:spcPts val="0"/>
                        </a:spcAft>
                      </a:pPr>
                      <a:r>
                        <a:rPr lang="en-US" sz="1000" spc="0" dirty="0">
                          <a:solidFill>
                            <a:schemeClr val="tx1"/>
                          </a:solidFill>
                          <a:effectLst/>
                        </a:rPr>
                        <a:t>Identification whether it is the existing UWWTP (in operation) or a collecting system without UWWTPs (</a:t>
                      </a:r>
                      <a:r>
                        <a:rPr lang="en-US" sz="1000" spc="0" dirty="0" err="1">
                          <a:solidFill>
                            <a:schemeClr val="tx1"/>
                          </a:solidFill>
                          <a:effectLst/>
                        </a:rPr>
                        <a:t>uwwCollectingSystem</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a:solidFill>
                            <a:schemeClr val="tx1"/>
                          </a:solidFill>
                          <a:effectLst/>
                        </a:rPr>
                        <a:t>Voluntary parameter</a:t>
                      </a:r>
                      <a:endParaRPr lang="en-GB" sz="1100" spc="1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200" b="0" kern="1200" dirty="0" smtClean="0">
                          <a:solidFill>
                            <a:schemeClr val="dk1"/>
                          </a:solidFill>
                          <a:effectLst/>
                          <a:latin typeface="+mn-lt"/>
                          <a:ea typeface="+mn-ea"/>
                          <a:cs typeface="+mn-cs"/>
                        </a:rPr>
                        <a:t>Mandatory parameter. This information is important when there is a direct discharge without any treatment</a:t>
                      </a:r>
                      <a:endParaRPr lang="en-GB" sz="900" b="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32191344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marL="0" indent="0">
              <a:lnSpc>
                <a:spcPct val="78000"/>
              </a:lnSpc>
            </a:pPr>
            <a:r>
              <a:rPr lang="en-GB" sz="2000" b="0" dirty="0" smtClean="0">
                <a:latin typeface="Calibri" pitchFamily="34" charset="0"/>
                <a:cs typeface="Calibri" pitchFamily="34" charset="0"/>
                <a:sym typeface="Wingdings" pitchFamily="2" charset="2"/>
              </a:rPr>
              <a:t>Through this block, It could be possible for MS to add information on discharges points of untreated urban waste water of the collecting systems and not only of the UWWTPs. </a:t>
            </a:r>
          </a:p>
          <a:p>
            <a:pPr marL="0" indent="0">
              <a:lnSpc>
                <a:spcPct val="78000"/>
              </a:lnSpc>
            </a:pPr>
            <a:endParaRPr lang="fr-BE" sz="2000" b="0" dirty="0" smtClean="0">
              <a:latin typeface="Calibri" pitchFamily="34" charset="0"/>
              <a:cs typeface="Calibri" pitchFamily="34" charset="0"/>
              <a:sym typeface="Wingdings" pitchFamily="2" charset="2"/>
            </a:endParaRPr>
          </a:p>
          <a:p>
            <a:pPr marL="0" indent="0">
              <a:lnSpc>
                <a:spcPct val="78000"/>
              </a:lnSpc>
            </a:pPr>
            <a:r>
              <a:rPr lang="fr-BE" sz="2000" b="0" dirty="0" smtClean="0">
                <a:latin typeface="Calibri" pitchFamily="34" charset="0"/>
                <a:cs typeface="Calibri" pitchFamily="34" charset="0"/>
                <a:sym typeface="Wingdings" pitchFamily="2" charset="2"/>
              </a:rPr>
              <a:t>It </a:t>
            </a:r>
            <a:r>
              <a:rPr lang="fr-BE" sz="2000" b="0" dirty="0" err="1" smtClean="0">
                <a:latin typeface="Calibri" pitchFamily="34" charset="0"/>
                <a:cs typeface="Calibri" pitchFamily="34" charset="0"/>
                <a:sym typeface="Wingdings" pitchFamily="2" charset="2"/>
              </a:rPr>
              <a:t>is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also</a:t>
            </a:r>
            <a:r>
              <a:rPr lang="fr-BE" sz="2000" b="0" dirty="0" smtClean="0">
                <a:latin typeface="Calibri" pitchFamily="34" charset="0"/>
                <a:cs typeface="Calibri" pitchFamily="34" charset="0"/>
                <a:sym typeface="Wingdings" pitchFamily="2" charset="2"/>
              </a:rPr>
              <a:t> possible to </a:t>
            </a:r>
            <a:r>
              <a:rPr lang="fr-BE" sz="2000" b="0" dirty="0" err="1" smtClean="0">
                <a:latin typeface="Calibri" pitchFamily="34" charset="0"/>
                <a:cs typeface="Calibri" pitchFamily="34" charset="0"/>
                <a:sym typeface="Wingdings" pitchFamily="2" charset="2"/>
              </a:rPr>
              <a:t>add</a:t>
            </a:r>
            <a:r>
              <a:rPr lang="fr-BE" sz="2000" b="0" dirty="0" smtClean="0">
                <a:latin typeface="Calibri" pitchFamily="34" charset="0"/>
                <a:cs typeface="Calibri" pitchFamily="34" charset="0"/>
                <a:sym typeface="Wingdings" pitchFamily="2" charset="2"/>
              </a:rPr>
              <a:t> information on </a:t>
            </a:r>
            <a:r>
              <a:rPr lang="fr-BE" sz="2000" b="0" dirty="0" err="1" smtClean="0">
                <a:latin typeface="Calibri" pitchFamily="34" charset="0"/>
                <a:cs typeface="Calibri" pitchFamily="34" charset="0"/>
                <a:sym typeface="Wingdings" pitchFamily="2" charset="2"/>
              </a:rPr>
              <a:t>several</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Discharges</a:t>
            </a:r>
            <a:r>
              <a:rPr lang="fr-BE" sz="2000" b="0" dirty="0" smtClean="0">
                <a:latin typeface="Calibri" pitchFamily="34" charset="0"/>
                <a:cs typeface="Calibri" pitchFamily="34" charset="0"/>
                <a:sym typeface="Wingdings" pitchFamily="2" charset="2"/>
              </a:rPr>
              <a:t> points of the </a:t>
            </a:r>
            <a:r>
              <a:rPr lang="fr-BE" sz="2000" b="0" dirty="0" err="1" smtClean="0">
                <a:latin typeface="Calibri" pitchFamily="34" charset="0"/>
                <a:cs typeface="Calibri" pitchFamily="34" charset="0"/>
                <a:sym typeface="Wingdings" pitchFamily="2" charset="2"/>
              </a:rPr>
              <a:t>UWWTPs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especially</a:t>
            </a:r>
            <a:r>
              <a:rPr lang="fr-BE" sz="2000" b="0" dirty="0" smtClean="0">
                <a:latin typeface="Calibri" pitchFamily="34" charset="0"/>
                <a:cs typeface="Calibri" pitchFamily="34" charset="0"/>
                <a:sym typeface="Wingdings" pitchFamily="2" charset="2"/>
              </a:rPr>
              <a:t> of </a:t>
            </a:r>
            <a:r>
              <a:rPr lang="fr-BE" sz="2000" b="0" dirty="0" err="1" smtClean="0">
                <a:latin typeface="Calibri" pitchFamily="34" charset="0"/>
                <a:cs typeface="Calibri" pitchFamily="34" charset="0"/>
                <a:sym typeface="Wingdings" pitchFamily="2" charset="2"/>
              </a:rPr>
              <a:t>discharged</a:t>
            </a:r>
            <a:r>
              <a:rPr lang="fr-BE" sz="2000" b="0" dirty="0" smtClean="0">
                <a:latin typeface="Calibri" pitchFamily="34" charset="0"/>
                <a:cs typeface="Calibri" pitchFamily="34" charset="0"/>
                <a:sym typeface="Wingdings" pitchFamily="2" charset="2"/>
              </a:rPr>
              <a:t> points of </a:t>
            </a:r>
            <a:r>
              <a:rPr lang="fr-BE" sz="2000" b="0" dirty="0" err="1" smtClean="0">
                <a:latin typeface="Calibri" pitchFamily="34" charset="0"/>
                <a:cs typeface="Calibri" pitchFamily="34" charset="0"/>
                <a:sym typeface="Wingdings" pitchFamily="2" charset="2"/>
              </a:rPr>
              <a:t>untreated</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urban</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waste</a:t>
            </a:r>
            <a:r>
              <a:rPr lang="fr-BE" sz="2000" b="0" dirty="0" smtClean="0">
                <a:latin typeface="Calibri" pitchFamily="34" charset="0"/>
                <a:cs typeface="Calibri" pitchFamily="34" charset="0"/>
                <a:sym typeface="Wingdings" pitchFamily="2" charset="2"/>
              </a:rPr>
              <a:t> water.</a:t>
            </a:r>
          </a:p>
          <a:p>
            <a:pPr marL="0" indent="0">
              <a:lnSpc>
                <a:spcPct val="78000"/>
              </a:lnSpc>
            </a:pPr>
            <a:endParaRPr lang="fr-BE" sz="2000" b="0" dirty="0">
              <a:latin typeface="Calibri" pitchFamily="34" charset="0"/>
              <a:cs typeface="Calibri" pitchFamily="34" charset="0"/>
              <a:sym typeface="Wingdings" pitchFamily="2" charset="2"/>
            </a:endParaRPr>
          </a:p>
          <a:p>
            <a:pPr marL="0" indent="0">
              <a:lnSpc>
                <a:spcPct val="78000"/>
              </a:lnSpc>
            </a:pPr>
            <a:r>
              <a:rPr lang="fr-BE" sz="2000" b="0" dirty="0" smtClean="0">
                <a:latin typeface="Calibri" pitchFamily="34" charset="0"/>
                <a:cs typeface="Calibri" pitchFamily="34" charset="0"/>
                <a:sym typeface="Wingdings" pitchFamily="2" charset="2"/>
              </a:rPr>
              <a:t>This information has to do </a:t>
            </a:r>
            <a:r>
              <a:rPr lang="fr-BE" sz="2000" b="0" dirty="0" err="1" smtClean="0">
                <a:latin typeface="Calibri" pitchFamily="34" charset="0"/>
                <a:cs typeface="Calibri" pitchFamily="34" charset="0"/>
                <a:sym typeface="Wingdings" pitchFamily="2" charset="2"/>
              </a:rPr>
              <a:t>with</a:t>
            </a:r>
            <a:r>
              <a:rPr lang="fr-BE" sz="2000" b="0" dirty="0" smtClean="0">
                <a:latin typeface="Calibri" pitchFamily="34" charset="0"/>
                <a:cs typeface="Calibri" pitchFamily="34" charset="0"/>
                <a:sym typeface="Wingdings" pitchFamily="2" charset="2"/>
              </a:rPr>
              <a:t> the good </a:t>
            </a:r>
            <a:r>
              <a:rPr lang="fr-BE" sz="2000" b="0" dirty="0" err="1" smtClean="0">
                <a:latin typeface="Calibri" pitchFamily="34" charset="0"/>
                <a:cs typeface="Calibri" pitchFamily="34" charset="0"/>
                <a:sym typeface="Wingdings" pitchFamily="2" charset="2"/>
              </a:rPr>
              <a:t>implementation</a:t>
            </a:r>
            <a:r>
              <a:rPr lang="fr-BE" sz="2000" b="0" dirty="0" smtClean="0">
                <a:latin typeface="Calibri" pitchFamily="34" charset="0"/>
                <a:cs typeface="Calibri" pitchFamily="34" charset="0"/>
                <a:sym typeface="Wingdings" pitchFamily="2" charset="2"/>
              </a:rPr>
              <a:t> of the directive </a:t>
            </a:r>
            <a:r>
              <a:rPr lang="fr-BE" sz="2000" b="0" dirty="0" err="1" smtClean="0">
                <a:latin typeface="Calibri" pitchFamily="34" charset="0"/>
                <a:cs typeface="Calibri" pitchFamily="34" charset="0"/>
                <a:sym typeface="Wingdings" pitchFamily="2" charset="2"/>
              </a:rPr>
              <a:t>during</a:t>
            </a:r>
            <a:r>
              <a:rPr lang="fr-BE" sz="2000" b="0" dirty="0" smtClean="0">
                <a:latin typeface="Calibri" pitchFamily="34" charset="0"/>
                <a:cs typeface="Calibri" pitchFamily="34" charset="0"/>
                <a:sym typeface="Wingdings" pitchFamily="2" charset="2"/>
              </a:rPr>
              <a:t> dry and </a:t>
            </a:r>
            <a:r>
              <a:rPr lang="fr-BE" sz="2000" b="0" dirty="0" err="1" smtClean="0">
                <a:latin typeface="Calibri" pitchFamily="34" charset="0"/>
                <a:cs typeface="Calibri" pitchFamily="34" charset="0"/>
                <a:sym typeface="Wingdings" pitchFamily="2" charset="2"/>
              </a:rPr>
              <a:t>wet</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weather</a:t>
            </a:r>
            <a:r>
              <a:rPr lang="fr-BE" sz="2000" b="0" dirty="0" smtClean="0">
                <a:latin typeface="Calibri" pitchFamily="34" charset="0"/>
                <a:cs typeface="Calibri" pitchFamily="34" charset="0"/>
                <a:sym typeface="Wingdings" pitchFamily="2" charset="2"/>
              </a:rPr>
              <a:t>.</a:t>
            </a:r>
          </a:p>
          <a:p>
            <a:pPr marL="0" indent="0">
              <a:lnSpc>
                <a:spcPct val="78000"/>
              </a:lnSpc>
            </a:pPr>
            <a:endParaRPr lang="fr-BE" sz="2000" b="0" dirty="0">
              <a:latin typeface="Calibri" pitchFamily="34" charset="0"/>
              <a:cs typeface="Calibri" pitchFamily="34" charset="0"/>
              <a:sym typeface="Wingdings" pitchFamily="2" charset="2"/>
            </a:endParaRPr>
          </a:p>
          <a:p>
            <a:pPr marL="0" indent="0">
              <a:lnSpc>
                <a:spcPct val="78000"/>
              </a:lnSpc>
            </a:pPr>
            <a:r>
              <a:rPr lang="fr-BE" sz="2000" b="0" dirty="0" smtClean="0">
                <a:latin typeface="Calibri" pitchFamily="34" charset="0"/>
                <a:cs typeface="Calibri" pitchFamily="34" charset="0"/>
                <a:sym typeface="Wingdings" pitchFamily="2" charset="2"/>
              </a:rPr>
              <a:t>This information </a:t>
            </a:r>
            <a:r>
              <a:rPr lang="fr-BE" sz="2000" b="0" dirty="0" err="1" smtClean="0">
                <a:latin typeface="Calibri" pitchFamily="34" charset="0"/>
                <a:cs typeface="Calibri" pitchFamily="34" charset="0"/>
                <a:sym typeface="Wingdings" pitchFamily="2" charset="2"/>
              </a:rPr>
              <a:t>is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also</a:t>
            </a:r>
            <a:r>
              <a:rPr lang="fr-BE" sz="2000" b="0" dirty="0" smtClean="0">
                <a:latin typeface="Calibri" pitchFamily="34" charset="0"/>
                <a:cs typeface="Calibri" pitchFamily="34" charset="0"/>
                <a:sym typeface="Wingdings" pitchFamily="2" charset="2"/>
              </a:rPr>
              <a:t> relevant </a:t>
            </a:r>
            <a:r>
              <a:rPr lang="fr-BE" sz="2000" b="0" dirty="0" err="1" smtClean="0">
                <a:latin typeface="Calibri" pitchFamily="34" charset="0"/>
                <a:cs typeface="Calibri" pitchFamily="34" charset="0"/>
                <a:sym typeface="Wingdings" pitchFamily="2" charset="2"/>
              </a:rPr>
              <a:t>because</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this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discharges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may</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be</a:t>
            </a:r>
            <a:r>
              <a:rPr lang="fr-BE" sz="2000" b="0" dirty="0" smtClean="0">
                <a:latin typeface="Calibri" pitchFamily="34" charset="0"/>
                <a:cs typeface="Calibri" pitchFamily="34" charset="0"/>
                <a:sym typeface="Wingdings" pitchFamily="2" charset="2"/>
              </a:rPr>
              <a:t> responsable of the pollution of the </a:t>
            </a:r>
            <a:r>
              <a:rPr lang="fr-BE" sz="2000" b="0" dirty="0" err="1" smtClean="0">
                <a:latin typeface="Calibri" pitchFamily="34" charset="0"/>
                <a:cs typeface="Calibri" pitchFamily="34" charset="0"/>
                <a:sym typeface="Wingdings" pitchFamily="2" charset="2"/>
              </a:rPr>
              <a:t>receiving</a:t>
            </a:r>
            <a:r>
              <a:rPr lang="fr-BE" sz="2000" b="0" dirty="0" smtClean="0">
                <a:latin typeface="Calibri" pitchFamily="34" charset="0"/>
                <a:cs typeface="Calibri" pitchFamily="34" charset="0"/>
                <a:sym typeface="Wingdings" pitchFamily="2" charset="2"/>
              </a:rPr>
              <a:t> water (</a:t>
            </a:r>
            <a:r>
              <a:rPr lang="fr-BE" sz="2000" b="0" dirty="0" err="1" smtClean="0">
                <a:latin typeface="Calibri" pitchFamily="34" charset="0"/>
                <a:cs typeface="Calibri" pitchFamily="34" charset="0"/>
                <a:sym typeface="Wingdings" pitchFamily="2" charset="2"/>
              </a:rPr>
              <a:t>e.g</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bad</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ecological</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status</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microbiological</a:t>
            </a:r>
            <a:r>
              <a:rPr lang="fr-BE" sz="2000" b="0" dirty="0" smtClean="0">
                <a:latin typeface="Calibri" pitchFamily="34" charset="0"/>
                <a:cs typeface="Calibri" pitchFamily="34" charset="0"/>
                <a:sym typeface="Wingdings" pitchFamily="2" charset="2"/>
              </a:rPr>
              <a:t> pollution of </a:t>
            </a:r>
            <a:r>
              <a:rPr lang="fr-BE" sz="2000" b="0" dirty="0" err="1" smtClean="0">
                <a:latin typeface="Calibri" pitchFamily="34" charset="0"/>
                <a:cs typeface="Calibri" pitchFamily="34" charset="0"/>
                <a:sym typeface="Wingdings" pitchFamily="2" charset="2"/>
              </a:rPr>
              <a:t>bathing</a:t>
            </a:r>
            <a:r>
              <a:rPr lang="fr-BE" sz="2000" b="0" dirty="0" smtClean="0">
                <a:latin typeface="Calibri" pitchFamily="34" charset="0"/>
                <a:cs typeface="Calibri" pitchFamily="34" charset="0"/>
                <a:sym typeface="Wingdings" pitchFamily="2" charset="2"/>
              </a:rPr>
              <a:t> and </a:t>
            </a:r>
            <a:r>
              <a:rPr lang="fr-BE" sz="2000" b="0" dirty="0" err="1" smtClean="0">
                <a:latin typeface="Calibri" pitchFamily="34" charset="0"/>
                <a:cs typeface="Calibri" pitchFamily="34" charset="0"/>
                <a:sym typeface="Wingdings" pitchFamily="2" charset="2"/>
              </a:rPr>
              <a:t>shellfish</a:t>
            </a:r>
            <a:r>
              <a:rPr lang="fr-BE" sz="2000" b="0" dirty="0" smtClean="0">
                <a:latin typeface="Calibri" pitchFamily="34" charset="0"/>
                <a:cs typeface="Calibri" pitchFamily="34" charset="0"/>
                <a:sym typeface="Wingdings" pitchFamily="2" charset="2"/>
              </a:rPr>
              <a:t> areas, marine </a:t>
            </a:r>
            <a:r>
              <a:rPr lang="fr-BE" sz="2000" b="0" dirty="0" err="1" smtClean="0">
                <a:latin typeface="Calibri" pitchFamily="34" charset="0"/>
                <a:cs typeface="Calibri" pitchFamily="34" charset="0"/>
                <a:sym typeface="Wingdings" pitchFamily="2" charset="2"/>
              </a:rPr>
              <a:t>litter</a:t>
            </a:r>
            <a:r>
              <a:rPr lang="fr-BE" sz="2000" b="0" dirty="0" smtClean="0">
                <a:latin typeface="Calibri" pitchFamily="34" charset="0"/>
                <a:cs typeface="Calibri" pitchFamily="34" charset="0"/>
                <a:sym typeface="Wingdings" pitchFamily="2" charset="2"/>
              </a:rPr>
              <a:t>).</a:t>
            </a:r>
          </a:p>
          <a:p>
            <a:pPr marL="0" indent="0">
              <a:lnSpc>
                <a:spcPct val="78000"/>
              </a:lnSpc>
            </a:pPr>
            <a:endParaRPr lang="fr-BE" sz="2000" b="0" dirty="0">
              <a:latin typeface="Calibri" pitchFamily="34" charset="0"/>
              <a:cs typeface="Calibri" pitchFamily="34" charset="0"/>
              <a:sym typeface="Wingdings" pitchFamily="2" charset="2"/>
            </a:endParaRPr>
          </a:p>
          <a:p>
            <a:pPr marL="0" indent="0">
              <a:lnSpc>
                <a:spcPct val="78000"/>
              </a:lnSpc>
            </a:pPr>
            <a:r>
              <a:rPr lang="fr-BE" sz="2000" b="0" dirty="0" smtClean="0">
                <a:latin typeface="Calibri" pitchFamily="34" charset="0"/>
                <a:cs typeface="Calibri" pitchFamily="34" charset="0"/>
                <a:sym typeface="Wingdings" pitchFamily="2" charset="2"/>
              </a:rPr>
              <a:t>The </a:t>
            </a:r>
            <a:r>
              <a:rPr lang="fr-BE" sz="2000" b="0" dirty="0" err="1" smtClean="0">
                <a:latin typeface="Calibri" pitchFamily="34" charset="0"/>
                <a:cs typeface="Calibri" pitchFamily="34" charset="0"/>
                <a:sym typeface="Wingdings" pitchFamily="2" charset="2"/>
              </a:rPr>
              <a:t>proposal</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is</a:t>
            </a:r>
            <a:r>
              <a:rPr lang="fr-BE" sz="2000" b="0" dirty="0" smtClean="0">
                <a:latin typeface="Calibri" pitchFamily="34" charset="0"/>
                <a:cs typeface="Calibri" pitchFamily="34" charset="0"/>
                <a:sym typeface="Wingdings" pitchFamily="2" charset="2"/>
              </a:rPr>
              <a:t> to have a progressive </a:t>
            </a:r>
            <a:r>
              <a:rPr lang="fr-BE" sz="2000" b="0" dirty="0" err="1" smtClean="0">
                <a:latin typeface="Calibri" pitchFamily="34" charset="0"/>
                <a:cs typeface="Calibri" pitchFamily="34" charset="0"/>
                <a:sym typeface="Wingdings" pitchFamily="2" charset="2"/>
              </a:rPr>
              <a:t>implementation</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depending</a:t>
            </a:r>
            <a:r>
              <a:rPr lang="fr-BE" sz="2000" b="0" dirty="0" smtClean="0">
                <a:latin typeface="Calibri" pitchFamily="34" charset="0"/>
                <a:cs typeface="Calibri" pitchFamily="34" charset="0"/>
                <a:sym typeface="Wingdings" pitchFamily="2" charset="2"/>
              </a:rPr>
              <a:t> </a:t>
            </a:r>
            <a:r>
              <a:rPr lang="fr-BE" sz="2000" b="0" dirty="0" err="1" smtClean="0">
                <a:latin typeface="Calibri" pitchFamily="34" charset="0"/>
                <a:cs typeface="Calibri" pitchFamily="34" charset="0"/>
                <a:sym typeface="Wingdings" pitchFamily="2" charset="2"/>
              </a:rPr>
              <a:t>from</a:t>
            </a:r>
            <a:r>
              <a:rPr lang="fr-BE" sz="2000" b="0" dirty="0" smtClean="0">
                <a:latin typeface="Calibri" pitchFamily="34" charset="0"/>
                <a:cs typeface="Calibri" pitchFamily="34" charset="0"/>
                <a:sym typeface="Wingdings" pitchFamily="2" charset="2"/>
              </a:rPr>
              <a:t> the size of the </a:t>
            </a:r>
            <a:r>
              <a:rPr lang="fr-BE" sz="2000" b="0" dirty="0" err="1" smtClean="0">
                <a:latin typeface="Calibri" pitchFamily="34" charset="0"/>
                <a:cs typeface="Calibri" pitchFamily="34" charset="0"/>
                <a:sym typeface="Wingdings" pitchFamily="2" charset="2"/>
              </a:rPr>
              <a:t>agglomeration</a:t>
            </a:r>
            <a:r>
              <a:rPr lang="fr-BE" sz="2000" b="0" dirty="0" smtClean="0">
                <a:latin typeface="Calibri" pitchFamily="34" charset="0"/>
                <a:cs typeface="Calibri" pitchFamily="34" charset="0"/>
                <a:sym typeface="Wingdings" pitchFamily="2" charset="2"/>
              </a:rPr>
              <a:t> but </a:t>
            </a:r>
            <a:r>
              <a:rPr lang="fr-BE" sz="2000" b="0" dirty="0" err="1" smtClean="0">
                <a:latin typeface="Calibri" pitchFamily="34" charset="0"/>
                <a:cs typeface="Calibri" pitchFamily="34" charset="0"/>
                <a:sym typeface="Wingdings" pitchFamily="2" charset="2"/>
              </a:rPr>
              <a:t>with</a:t>
            </a:r>
            <a:r>
              <a:rPr lang="fr-BE" sz="2000" b="0" dirty="0" smtClean="0">
                <a:latin typeface="Calibri" pitchFamily="34" charset="0"/>
                <a:cs typeface="Calibri" pitchFamily="34" charset="0"/>
                <a:sym typeface="Wingdings" pitchFamily="2" charset="2"/>
              </a:rPr>
              <a:t> a </a:t>
            </a:r>
            <a:r>
              <a:rPr lang="fr-BE" sz="2000" b="0" dirty="0" err="1" smtClean="0">
                <a:latin typeface="Calibri" pitchFamily="34" charset="0"/>
                <a:cs typeface="Calibri" pitchFamily="34" charset="0"/>
                <a:sym typeface="Wingdings" pitchFamily="2" charset="2"/>
              </a:rPr>
              <a:t>threshold</a:t>
            </a:r>
            <a:r>
              <a:rPr lang="fr-BE" sz="2000" b="0" dirty="0" smtClean="0">
                <a:latin typeface="Calibri" pitchFamily="34" charset="0"/>
                <a:cs typeface="Calibri" pitchFamily="34" charset="0"/>
                <a:sym typeface="Wingdings" pitchFamily="2" charset="2"/>
              </a:rPr>
              <a:t> of 10 000 </a:t>
            </a:r>
            <a:r>
              <a:rPr lang="fr-BE" sz="2000" b="0" dirty="0" err="1" smtClean="0">
                <a:latin typeface="Calibri" pitchFamily="34" charset="0"/>
                <a:cs typeface="Calibri" pitchFamily="34" charset="0"/>
                <a:sym typeface="Wingdings" pitchFamily="2" charset="2"/>
              </a:rPr>
              <a:t>p.e</a:t>
            </a:r>
            <a:r>
              <a:rPr lang="fr-BE" sz="2000" b="0" dirty="0" smtClean="0">
                <a:latin typeface="Calibri" pitchFamily="34" charset="0"/>
                <a:cs typeface="Calibri" pitchFamily="34" charset="0"/>
                <a:sym typeface="Wingdings" pitchFamily="2" charset="2"/>
              </a:rPr>
              <a:t> to </a:t>
            </a:r>
            <a:r>
              <a:rPr lang="fr-BE" sz="2000" b="0" dirty="0" err="1" smtClean="0">
                <a:latin typeface="Calibri" pitchFamily="34" charset="0"/>
                <a:cs typeface="Calibri" pitchFamily="34" charset="0"/>
                <a:sym typeface="Wingdings" pitchFamily="2" charset="2"/>
              </a:rPr>
              <a:t>identify</a:t>
            </a:r>
            <a:r>
              <a:rPr lang="fr-BE" sz="2000" b="0" dirty="0" smtClean="0">
                <a:latin typeface="Calibri" pitchFamily="34" charset="0"/>
                <a:cs typeface="Calibri" pitchFamily="34" charset="0"/>
                <a:sym typeface="Wingdings" pitchFamily="2" charset="2"/>
              </a:rPr>
              <a:t> the main pressure.</a:t>
            </a:r>
          </a:p>
          <a:p>
            <a:pPr marL="0" indent="0">
              <a:lnSpc>
                <a:spcPct val="78000"/>
              </a:lnSpc>
            </a:pPr>
            <a:endParaRPr lang="fr-BE" sz="2000" b="0" dirty="0">
              <a:latin typeface="Calibri" pitchFamily="34" charset="0"/>
              <a:cs typeface="Calibri" pitchFamily="34" charset="0"/>
              <a:sym typeface="Wingdings" pitchFamily="2" charset="2"/>
            </a:endParaRPr>
          </a:p>
          <a:p>
            <a:pPr marL="0" indent="0">
              <a:lnSpc>
                <a:spcPct val="78000"/>
              </a:lnSpc>
            </a:pPr>
            <a:endParaRPr lang="fr-BE" sz="2000" b="0" dirty="0" smtClean="0">
              <a:latin typeface="Calibri" pitchFamily="34" charset="0"/>
              <a:cs typeface="Calibri" pitchFamily="34" charset="0"/>
              <a:sym typeface="Wingdings" pitchFamily="2" charset="2"/>
            </a:endParaRPr>
          </a:p>
          <a:p>
            <a:pPr marL="0" indent="0">
              <a:lnSpc>
                <a:spcPct val="78000"/>
              </a:lnSpc>
            </a:pPr>
            <a:endParaRPr lang="fr-BE" sz="2000" b="0" dirty="0">
              <a:latin typeface="Calibri" pitchFamily="34" charset="0"/>
              <a:cs typeface="Calibri" pitchFamily="34" charset="0"/>
              <a:sym typeface="Wingdings" pitchFamily="2" charset="2"/>
            </a:endParaRPr>
          </a:p>
          <a:p>
            <a:pPr marL="0" indent="0">
              <a:lnSpc>
                <a:spcPct val="78000"/>
              </a:lnSpc>
            </a:pPr>
            <a:endParaRPr lang="fr-BE"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8087683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marL="0" indent="0" hangingPunct="1">
              <a:lnSpc>
                <a:spcPct val="78000"/>
              </a:lnSpc>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Deletion of seven parameters</a:t>
            </a:r>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r>
              <a:rPr lang="en-GB" sz="2000" dirty="0" smtClean="0">
                <a:latin typeface="Calibri" pitchFamily="34" charset="0"/>
                <a:cs typeface="Calibri" pitchFamily="34" charset="0"/>
                <a:sym typeface="Wingdings" pitchFamily="2" charset="2"/>
              </a:rPr>
              <a:t>Proposal </a:t>
            </a:r>
            <a:r>
              <a:rPr lang="en-GB" sz="2000" b="0" dirty="0">
                <a:latin typeface="Calibri" pitchFamily="34" charset="0"/>
                <a:cs typeface="Calibri" pitchFamily="34" charset="0"/>
                <a:sym typeface="Wingdings" pitchFamily="2" charset="2"/>
              </a:rPr>
              <a:t>: </a:t>
            </a:r>
            <a:r>
              <a:rPr lang="en-GB" sz="2000" b="0" dirty="0" smtClean="0">
                <a:latin typeface="Calibri" pitchFamily="34" charset="0"/>
                <a:cs typeface="Calibri" pitchFamily="34" charset="0"/>
                <a:sym typeface="Wingdings" pitchFamily="2" charset="2"/>
              </a:rPr>
              <a:t>The only links useful are receiving areas, WFD </a:t>
            </a:r>
            <a:r>
              <a:rPr lang="en-GB" sz="2000" b="0" dirty="0" err="1" smtClean="0">
                <a:latin typeface="Calibri" pitchFamily="34" charset="0"/>
                <a:cs typeface="Calibri" pitchFamily="34" charset="0"/>
                <a:sym typeface="Wingdings" pitchFamily="2" charset="2"/>
              </a:rPr>
              <a:t>waterbodies</a:t>
            </a:r>
            <a:r>
              <a:rPr lang="en-GB" sz="2000" b="0" dirty="0" smtClean="0">
                <a:latin typeface="Calibri" pitchFamily="34" charset="0"/>
                <a:cs typeface="Calibri" pitchFamily="34" charset="0"/>
                <a:sym typeface="Wingdings" pitchFamily="2" charset="2"/>
              </a:rPr>
              <a:t> and districts. With this information it will be possible to make links with the WFD database.</a:t>
            </a:r>
            <a:endParaRPr lang="en-GB" sz="2000" b="0" dirty="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10048678"/>
              </p:ext>
            </p:extLst>
          </p:nvPr>
        </p:nvGraphicFramePr>
        <p:xfrm>
          <a:off x="539552" y="2852936"/>
          <a:ext cx="7560840" cy="1433601"/>
        </p:xfrm>
        <a:graphic>
          <a:graphicData uri="http://schemas.openxmlformats.org/drawingml/2006/table">
            <a:tbl>
              <a:tblPr firstRow="1" firstCol="1" bandRow="1">
                <a:tableStyleId>{5C22544A-7EE6-4342-B048-85BDC9FD1C3A}</a:tableStyleId>
              </a:tblPr>
              <a:tblGrid>
                <a:gridCol w="7560840"/>
              </a:tblGrid>
              <a:tr h="185259">
                <a:tc>
                  <a:txBody>
                    <a:bodyPr/>
                    <a:lstStyle/>
                    <a:p>
                      <a:pPr algn="l">
                        <a:lnSpc>
                          <a:spcPct val="115000"/>
                        </a:lnSpc>
                        <a:spcAft>
                          <a:spcPts val="0"/>
                        </a:spcAft>
                      </a:pPr>
                      <a:r>
                        <a:rPr lang="en-GB" sz="700" spc="0" dirty="0">
                          <a:solidFill>
                            <a:schemeClr val="tx1"/>
                          </a:solidFill>
                          <a:effectLst/>
                        </a:rPr>
                        <a:t>P</a:t>
                      </a:r>
                      <a:r>
                        <a:rPr lang="de-DE" sz="700" spc="0" dirty="0" err="1">
                          <a:solidFill>
                            <a:schemeClr val="tx1"/>
                          </a:solidFill>
                          <a:effectLst/>
                        </a:rPr>
                        <a:t>arameter</a:t>
                      </a:r>
                      <a:r>
                        <a:rPr lang="de-DE" sz="700" spc="0" dirty="0">
                          <a:solidFill>
                            <a:schemeClr val="tx1"/>
                          </a:solidFill>
                          <a:effectLst/>
                        </a:rPr>
                        <a:t> (Fieldname)</a:t>
                      </a:r>
                      <a:endParaRPr lang="en-GB" sz="800" spc="10" dirty="0">
                        <a:solidFill>
                          <a:schemeClr val="tx1"/>
                        </a:solidFill>
                        <a:effectLst/>
                        <a:latin typeface="Arial"/>
                        <a:ea typeface="Times New Roman"/>
                      </a:endParaRPr>
                    </a:p>
                  </a:txBody>
                  <a:tcPr marL="32665" marR="32665" marT="0" marB="0" anchor="ctr"/>
                </a:tc>
              </a:tr>
              <a:tr h="174781">
                <a:tc>
                  <a:txBody>
                    <a:bodyPr/>
                    <a:lstStyle/>
                    <a:p>
                      <a:pPr algn="l">
                        <a:lnSpc>
                          <a:spcPct val="115000"/>
                        </a:lnSpc>
                        <a:spcAft>
                          <a:spcPts val="0"/>
                        </a:spcAft>
                      </a:pPr>
                      <a:r>
                        <a:rPr lang="en-US" sz="700" spc="0" dirty="0">
                          <a:solidFill>
                            <a:schemeClr val="tx1"/>
                          </a:solidFill>
                          <a:effectLst/>
                        </a:rPr>
                        <a:t>Select degree of sensitivity of receiving area (</a:t>
                      </a:r>
                      <a:r>
                        <a:rPr lang="en-US" sz="700" spc="0" dirty="0" err="1">
                          <a:solidFill>
                            <a:schemeClr val="tx1"/>
                          </a:solidFill>
                          <a:effectLst/>
                        </a:rPr>
                        <a:t>dcpTypeOfReceivingArea</a:t>
                      </a:r>
                      <a:r>
                        <a:rPr lang="en-US" sz="700" spc="0" dirty="0">
                          <a:solidFill>
                            <a:schemeClr val="tx1"/>
                          </a:solidFill>
                          <a:effectLst/>
                        </a:rPr>
                        <a:t>)</a:t>
                      </a:r>
                      <a:endParaRPr lang="en-GB" sz="800" spc="10" dirty="0">
                        <a:solidFill>
                          <a:schemeClr val="tx1"/>
                        </a:solidFill>
                        <a:effectLst/>
                        <a:latin typeface="Arial"/>
                        <a:ea typeface="Times New Roman"/>
                      </a:endParaRPr>
                    </a:p>
                  </a:txBody>
                  <a:tcPr marL="32665" marR="32665" marT="0" marB="0" anchor="ctr"/>
                </a:tc>
              </a:tr>
              <a:tr h="205223">
                <a:tc>
                  <a:txBody>
                    <a:bodyPr/>
                    <a:lstStyle/>
                    <a:p>
                      <a:pPr algn="l">
                        <a:lnSpc>
                          <a:spcPct val="115000"/>
                        </a:lnSpc>
                        <a:spcAft>
                          <a:spcPts val="0"/>
                        </a:spcAft>
                      </a:pPr>
                      <a:r>
                        <a:rPr lang="en-US" sz="700" spc="0" dirty="0">
                          <a:solidFill>
                            <a:schemeClr val="tx1"/>
                          </a:solidFill>
                          <a:effectLst/>
                        </a:rPr>
                        <a:t>Are there surface waters available? (</a:t>
                      </a:r>
                      <a:r>
                        <a:rPr lang="en-US" sz="700" spc="0" dirty="0" err="1">
                          <a:solidFill>
                            <a:schemeClr val="tx1"/>
                          </a:solidFill>
                          <a:effectLst/>
                        </a:rPr>
                        <a:t>dcpSurfaceWaters</a:t>
                      </a:r>
                      <a:r>
                        <a:rPr lang="en-US" sz="700" spc="0" dirty="0">
                          <a:solidFill>
                            <a:schemeClr val="tx1"/>
                          </a:solidFill>
                          <a:effectLst/>
                        </a:rPr>
                        <a:t>)</a:t>
                      </a:r>
                      <a:endParaRPr lang="en-GB" sz="800" spc="10" dirty="0">
                        <a:solidFill>
                          <a:schemeClr val="tx1"/>
                        </a:solidFill>
                        <a:effectLst/>
                        <a:latin typeface="Arial"/>
                        <a:ea typeface="Times New Roman"/>
                      </a:endParaRPr>
                    </a:p>
                  </a:txBody>
                  <a:tcPr marL="32665" marR="32665" marT="0" marB="0" anchor="ctr"/>
                </a:tc>
              </a:tr>
              <a:tr h="154817">
                <a:tc>
                  <a:txBody>
                    <a:bodyPr/>
                    <a:lstStyle/>
                    <a:p>
                      <a:pPr algn="l">
                        <a:lnSpc>
                          <a:spcPct val="115000"/>
                        </a:lnSpc>
                        <a:spcAft>
                          <a:spcPts val="0"/>
                        </a:spcAft>
                      </a:pPr>
                      <a:r>
                        <a:rPr lang="en-US" sz="700" spc="0" dirty="0">
                          <a:solidFill>
                            <a:schemeClr val="tx1"/>
                          </a:solidFill>
                          <a:effectLst/>
                        </a:rPr>
                        <a:t>ID of WFD groundwater body (</a:t>
                      </a:r>
                      <a:r>
                        <a:rPr lang="en-US" sz="700" spc="0" dirty="0" err="1">
                          <a:solidFill>
                            <a:schemeClr val="tx1"/>
                          </a:solidFill>
                          <a:effectLst/>
                        </a:rPr>
                        <a:t>dcpGroundWater</a:t>
                      </a:r>
                      <a:r>
                        <a:rPr lang="en-US" sz="700" spc="0" dirty="0">
                          <a:solidFill>
                            <a:schemeClr val="tx1"/>
                          </a:solidFill>
                          <a:effectLst/>
                        </a:rPr>
                        <a:t>)</a:t>
                      </a:r>
                      <a:endParaRPr lang="en-GB" sz="800" spc="10" dirty="0">
                        <a:solidFill>
                          <a:schemeClr val="tx1"/>
                        </a:solidFill>
                        <a:effectLst/>
                        <a:latin typeface="Arial"/>
                        <a:ea typeface="Times New Roman"/>
                      </a:endParaRPr>
                    </a:p>
                  </a:txBody>
                  <a:tcPr marL="32665" marR="32665" marT="0" marB="0" anchor="ctr"/>
                </a:tc>
              </a:tr>
              <a:tr h="185259">
                <a:tc>
                  <a:txBody>
                    <a:bodyPr/>
                    <a:lstStyle/>
                    <a:p>
                      <a:pPr algn="l">
                        <a:lnSpc>
                          <a:spcPct val="115000"/>
                        </a:lnSpc>
                        <a:spcAft>
                          <a:spcPts val="0"/>
                        </a:spcAft>
                      </a:pPr>
                      <a:r>
                        <a:rPr lang="en-US" sz="700" spc="0" dirty="0">
                          <a:solidFill>
                            <a:schemeClr val="tx1"/>
                          </a:solidFill>
                          <a:effectLst/>
                        </a:rPr>
                        <a:t>ID of WFD sub-unit (</a:t>
                      </a:r>
                      <a:r>
                        <a:rPr lang="en-US" sz="700" spc="0" dirty="0" err="1">
                          <a:solidFill>
                            <a:schemeClr val="tx1"/>
                          </a:solidFill>
                          <a:effectLst/>
                        </a:rPr>
                        <a:t>dcpWFDSubUnit</a:t>
                      </a:r>
                      <a:r>
                        <a:rPr lang="en-US" sz="700" spc="0" dirty="0">
                          <a:solidFill>
                            <a:schemeClr val="tx1"/>
                          </a:solidFill>
                          <a:effectLst/>
                        </a:rPr>
                        <a:t>)</a:t>
                      </a:r>
                      <a:endParaRPr lang="en-GB" sz="800" spc="10" dirty="0">
                        <a:solidFill>
                          <a:schemeClr val="tx1"/>
                        </a:solidFill>
                        <a:effectLst/>
                        <a:latin typeface="Arial"/>
                        <a:ea typeface="Times New Roman"/>
                      </a:endParaRPr>
                    </a:p>
                  </a:txBody>
                  <a:tcPr marL="32665" marR="32665" marT="0" marB="0" anchor="ctr"/>
                </a:tc>
              </a:tr>
              <a:tr h="170155">
                <a:tc>
                  <a:txBody>
                    <a:bodyPr/>
                    <a:lstStyle/>
                    <a:p>
                      <a:pPr algn="l">
                        <a:lnSpc>
                          <a:spcPct val="115000"/>
                        </a:lnSpc>
                        <a:spcAft>
                          <a:spcPts val="0"/>
                        </a:spcAft>
                      </a:pPr>
                      <a:r>
                        <a:rPr lang="en-US" sz="700" spc="0">
                          <a:solidFill>
                            <a:schemeClr val="tx1"/>
                          </a:solidFill>
                          <a:effectLst/>
                        </a:rPr>
                        <a:t>Reference date of WFD groundwater body (dcpGroundWaterReferenceDate)</a:t>
                      </a:r>
                      <a:endParaRPr lang="en-GB" sz="800" spc="10">
                        <a:solidFill>
                          <a:schemeClr val="tx1"/>
                        </a:solidFill>
                        <a:effectLst/>
                        <a:latin typeface="Arial"/>
                        <a:ea typeface="Times New Roman"/>
                      </a:endParaRPr>
                    </a:p>
                  </a:txBody>
                  <a:tcPr marL="32665" marR="32665" marT="0" marB="0" anchor="ctr"/>
                </a:tc>
              </a:tr>
              <a:tr h="200597">
                <a:tc>
                  <a:txBody>
                    <a:bodyPr/>
                    <a:lstStyle/>
                    <a:p>
                      <a:pPr algn="l">
                        <a:lnSpc>
                          <a:spcPct val="115000"/>
                        </a:lnSpc>
                        <a:spcAft>
                          <a:spcPts val="0"/>
                        </a:spcAft>
                      </a:pPr>
                      <a:r>
                        <a:rPr lang="en-US" sz="700" spc="0">
                          <a:solidFill>
                            <a:schemeClr val="tx1"/>
                          </a:solidFill>
                          <a:effectLst/>
                        </a:rPr>
                        <a:t>Reference date of receiving water (dcpReceivingWaterReferenceDate)</a:t>
                      </a:r>
                      <a:endParaRPr lang="en-GB" sz="800" spc="10">
                        <a:solidFill>
                          <a:schemeClr val="tx1"/>
                        </a:solidFill>
                        <a:effectLst/>
                        <a:latin typeface="Arial"/>
                        <a:ea typeface="Times New Roman"/>
                      </a:endParaRPr>
                    </a:p>
                  </a:txBody>
                  <a:tcPr marL="32665" marR="32665" marT="0" marB="0" anchor="ctr"/>
                </a:tc>
              </a:tr>
              <a:tr h="157510">
                <a:tc>
                  <a:txBody>
                    <a:bodyPr/>
                    <a:lstStyle/>
                    <a:p>
                      <a:pPr algn="l">
                        <a:lnSpc>
                          <a:spcPct val="115000"/>
                        </a:lnSpc>
                        <a:spcAft>
                          <a:spcPts val="0"/>
                        </a:spcAft>
                      </a:pPr>
                      <a:r>
                        <a:rPr lang="en-US" sz="700" spc="0" dirty="0">
                          <a:solidFill>
                            <a:schemeClr val="tx1"/>
                          </a:solidFill>
                          <a:effectLst/>
                        </a:rPr>
                        <a:t>Reference date of WFD sub-unit (</a:t>
                      </a:r>
                      <a:r>
                        <a:rPr lang="en-US" sz="700" spc="0" dirty="0" err="1">
                          <a:solidFill>
                            <a:schemeClr val="tx1"/>
                          </a:solidFill>
                          <a:effectLst/>
                        </a:rPr>
                        <a:t>dcpWFDSubUnitReferenceDate</a:t>
                      </a:r>
                      <a:r>
                        <a:rPr lang="en-US" sz="700" spc="0" dirty="0">
                          <a:solidFill>
                            <a:schemeClr val="tx1"/>
                          </a:solidFill>
                          <a:effectLst/>
                        </a:rPr>
                        <a:t>)</a:t>
                      </a:r>
                      <a:endParaRPr lang="en-GB" sz="800" spc="10" dirty="0">
                        <a:solidFill>
                          <a:schemeClr val="tx1"/>
                        </a:solidFill>
                        <a:effectLst/>
                        <a:latin typeface="Arial"/>
                        <a:ea typeface="Times New Roman"/>
                      </a:endParaRPr>
                    </a:p>
                  </a:txBody>
                  <a:tcPr marL="32665" marR="32665" marT="0" marB="0" anchor="ctr"/>
                </a:tc>
              </a:tr>
            </a:tbl>
          </a:graphicData>
        </a:graphic>
      </p:graphicFrame>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608507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six new mandatory parameters</a:t>
            </a:r>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4284507190"/>
              </p:ext>
            </p:extLst>
          </p:nvPr>
        </p:nvGraphicFramePr>
        <p:xfrm>
          <a:off x="439092" y="2564904"/>
          <a:ext cx="8280919" cy="3720291"/>
        </p:xfrm>
        <a:graphic>
          <a:graphicData uri="http://schemas.openxmlformats.org/drawingml/2006/table">
            <a:tbl>
              <a:tblPr firstRow="1" firstCol="1" bandRow="1">
                <a:tableStyleId>{5C22544A-7EE6-4342-B048-85BDC9FD1C3A}</a:tableStyleId>
              </a:tblPr>
              <a:tblGrid>
                <a:gridCol w="2728098"/>
                <a:gridCol w="5552821"/>
              </a:tblGrid>
              <a:tr h="201877">
                <a:tc>
                  <a:txBody>
                    <a:bodyPr/>
                    <a:lstStyle/>
                    <a:p>
                      <a:pPr algn="l">
                        <a:lnSpc>
                          <a:spcPct val="115000"/>
                        </a:lnSpc>
                        <a:spcAft>
                          <a:spcPts val="0"/>
                        </a:spcAft>
                      </a:pPr>
                      <a:r>
                        <a:rPr lang="de-DE" sz="900" spc="0" dirty="0">
                          <a:solidFill>
                            <a:schemeClr val="tx1"/>
                          </a:solidFill>
                          <a:effectLst/>
                        </a:rPr>
                        <a:t>Parameter (Fieldname)</a:t>
                      </a:r>
                      <a:endParaRPr lang="en-GB" sz="1000" spc="10" dirty="0">
                        <a:solidFill>
                          <a:schemeClr val="tx1"/>
                        </a:solidFill>
                        <a:effectLst/>
                        <a:latin typeface="Arial"/>
                        <a:ea typeface="Times New Roman"/>
                      </a:endParaRPr>
                    </a:p>
                  </a:txBody>
                  <a:tcPr marL="35595" marR="35595" marT="0" marB="0" anchor="ctr"/>
                </a:tc>
                <a:tc>
                  <a:txBody>
                    <a:bodyPr/>
                    <a:lstStyle/>
                    <a:p>
                      <a:pPr algn="ctr">
                        <a:lnSpc>
                          <a:spcPct val="115000"/>
                        </a:lnSpc>
                        <a:spcAft>
                          <a:spcPts val="0"/>
                        </a:spcAft>
                      </a:pPr>
                      <a:r>
                        <a:rPr lang="de-DE" sz="900" spc="0">
                          <a:solidFill>
                            <a:schemeClr val="tx1"/>
                          </a:solidFill>
                          <a:effectLst/>
                        </a:rPr>
                        <a:t>Explanation</a:t>
                      </a:r>
                      <a:endParaRPr lang="en-GB" sz="1000" spc="10">
                        <a:solidFill>
                          <a:schemeClr val="tx1"/>
                        </a:solidFill>
                        <a:effectLst/>
                        <a:latin typeface="Arial"/>
                        <a:ea typeface="Times New Roman"/>
                      </a:endParaRPr>
                    </a:p>
                  </a:txBody>
                  <a:tcPr marL="35595" marR="35595" marT="0" marB="0" anchor="ctr"/>
                </a:tc>
              </a:tr>
              <a:tr h="311206">
                <a:tc>
                  <a:txBody>
                    <a:bodyPr/>
                    <a:lstStyle/>
                    <a:p>
                      <a:pPr algn="l">
                        <a:lnSpc>
                          <a:spcPct val="115000"/>
                        </a:lnSpc>
                        <a:spcAft>
                          <a:spcPts val="600"/>
                        </a:spcAft>
                      </a:pPr>
                      <a:r>
                        <a:rPr lang="en-US" sz="900" spc="0" dirty="0">
                          <a:solidFill>
                            <a:schemeClr val="tx1"/>
                          </a:solidFill>
                          <a:effectLst/>
                        </a:rPr>
                        <a:t>ID of the successor (historic data management)</a:t>
                      </a:r>
                      <a:endParaRPr lang="en-GB" sz="1000" spc="10" dirty="0">
                        <a:solidFill>
                          <a:schemeClr val="tx1"/>
                        </a:solidFill>
                        <a:effectLst/>
                        <a:latin typeface="Arial"/>
                        <a:ea typeface="Times New Roman"/>
                      </a:endParaRPr>
                    </a:p>
                  </a:txBody>
                  <a:tcPr marL="35595" marR="35595" marT="0" marB="0" anchor="ctr"/>
                </a:tc>
                <a:tc>
                  <a:txBody>
                    <a:bodyPr/>
                    <a:lstStyle/>
                    <a:p>
                      <a:pPr algn="l">
                        <a:lnSpc>
                          <a:spcPct val="115000"/>
                        </a:lnSpc>
                        <a:spcAft>
                          <a:spcPts val="300"/>
                        </a:spcAft>
                      </a:pPr>
                      <a:r>
                        <a:rPr lang="en-US" sz="900" spc="0">
                          <a:solidFill>
                            <a:schemeClr val="tx1"/>
                          </a:solidFill>
                          <a:effectLst/>
                        </a:rPr>
                        <a:t>Explanation: see table Agglomerations</a:t>
                      </a:r>
                      <a:endParaRPr lang="en-GB" sz="1000" spc="10">
                        <a:solidFill>
                          <a:schemeClr val="tx1"/>
                        </a:solidFill>
                        <a:effectLst/>
                      </a:endParaRPr>
                    </a:p>
                    <a:p>
                      <a:pPr algn="l">
                        <a:lnSpc>
                          <a:spcPct val="115000"/>
                        </a:lnSpc>
                        <a:spcAft>
                          <a:spcPts val="300"/>
                        </a:spcAft>
                      </a:pPr>
                      <a:r>
                        <a:rPr lang="en-US" sz="900" spc="0">
                          <a:solidFill>
                            <a:schemeClr val="tx1"/>
                          </a:solidFill>
                          <a:effectLst/>
                        </a:rPr>
                        <a:t>Proposal: Master data</a:t>
                      </a:r>
                      <a:endParaRPr lang="en-GB" sz="1000" spc="10">
                        <a:solidFill>
                          <a:schemeClr val="tx1"/>
                        </a:solidFill>
                        <a:effectLst/>
                        <a:latin typeface="Arial"/>
                        <a:ea typeface="Times New Roman"/>
                      </a:endParaRPr>
                    </a:p>
                  </a:txBody>
                  <a:tcPr marL="35595" marR="35595" marT="0" marB="0" anchor="ctr"/>
                </a:tc>
              </a:tr>
              <a:tr h="2349300">
                <a:tc>
                  <a:txBody>
                    <a:bodyPr/>
                    <a:lstStyle/>
                    <a:p>
                      <a:pPr algn="l">
                        <a:lnSpc>
                          <a:spcPct val="115000"/>
                        </a:lnSpc>
                        <a:spcAft>
                          <a:spcPts val="600"/>
                        </a:spcAft>
                      </a:pPr>
                      <a:r>
                        <a:rPr lang="en-US" sz="900" spc="0" dirty="0" err="1">
                          <a:solidFill>
                            <a:schemeClr val="tx1"/>
                          </a:solidFill>
                          <a:effectLst/>
                        </a:rPr>
                        <a:t>EffluentFlowType</a:t>
                      </a:r>
                      <a:endParaRPr lang="en-GB" sz="1000" spc="10" dirty="0">
                        <a:solidFill>
                          <a:schemeClr val="tx1"/>
                        </a:solidFill>
                        <a:effectLst/>
                        <a:latin typeface="Arial"/>
                        <a:ea typeface="Times New Roman"/>
                      </a:endParaRPr>
                    </a:p>
                  </a:txBody>
                  <a:tcPr marL="35595" marR="35595" marT="0" marB="0" anchor="ctr"/>
                </a:tc>
                <a:tc>
                  <a:txBody>
                    <a:bodyPr/>
                    <a:lstStyle/>
                    <a:p>
                      <a:pPr algn="l">
                        <a:lnSpc>
                          <a:spcPct val="115000"/>
                        </a:lnSpc>
                        <a:spcAft>
                          <a:spcPts val="300"/>
                        </a:spcAft>
                      </a:pPr>
                      <a:r>
                        <a:rPr lang="en-US" sz="900" spc="0" dirty="0">
                          <a:solidFill>
                            <a:schemeClr val="tx1"/>
                          </a:solidFill>
                          <a:effectLst/>
                        </a:rPr>
                        <a:t>This parameter shall describe the type of effluent from the discharge point and make clear, how wet weather is considered. It is proposed to fill this parameter with one of the  pre-defined values (List of values - LOV):</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Treated effluent – dry and wet weather, partially treated storm water</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Treated effluent – dry and wet weather</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Treated effluent – dry weather</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Treated effluent – dry and partially treated wet weather</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Partially treated effluent – dry and wet weather</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Untreated effluent – dry and wet weather in the UWWTP</a:t>
                      </a:r>
                      <a:endParaRPr lang="en-GB" sz="1000" spc="10" dirty="0">
                        <a:solidFill>
                          <a:schemeClr val="tx1"/>
                        </a:solidFill>
                        <a:effectLst/>
                      </a:endParaRPr>
                    </a:p>
                    <a:p>
                      <a:pPr marL="342900" lvl="0" indent="-342900" algn="l">
                        <a:lnSpc>
                          <a:spcPct val="115000"/>
                        </a:lnSpc>
                        <a:spcAft>
                          <a:spcPts val="300"/>
                        </a:spcAft>
                        <a:buFont typeface="Symbol"/>
                        <a:buChar char=""/>
                      </a:pPr>
                      <a:r>
                        <a:rPr lang="en-US" sz="900" spc="0" dirty="0">
                          <a:solidFill>
                            <a:schemeClr val="tx1"/>
                          </a:solidFill>
                          <a:effectLst/>
                        </a:rPr>
                        <a:t>Untreated effluent – dry and wet weather in the collecting </a:t>
                      </a:r>
                      <a:r>
                        <a:rPr lang="en-US" sz="900" spc="0" dirty="0" smtClean="0">
                          <a:solidFill>
                            <a:schemeClr val="tx1"/>
                          </a:solidFill>
                          <a:effectLst/>
                        </a:rPr>
                        <a:t>system</a:t>
                      </a:r>
                    </a:p>
                    <a:p>
                      <a:pPr marL="342900" marR="0" lvl="0" indent="-342900" algn="l" defTabSz="914400" rtl="0" eaLnBrk="1" fontAlgn="auto" latinLnBrk="0" hangingPunct="1">
                        <a:lnSpc>
                          <a:spcPct val="115000"/>
                        </a:lnSpc>
                        <a:spcBef>
                          <a:spcPts val="0"/>
                        </a:spcBef>
                        <a:spcAft>
                          <a:spcPts val="300"/>
                        </a:spcAft>
                        <a:buClrTx/>
                        <a:buSzTx/>
                        <a:buFont typeface="Symbol"/>
                        <a:buChar char=""/>
                        <a:tabLst/>
                        <a:defRPr/>
                      </a:pPr>
                      <a:r>
                        <a:rPr lang="en-US" sz="900" spc="0" dirty="0" smtClean="0">
                          <a:solidFill>
                            <a:schemeClr val="tx1"/>
                          </a:solidFill>
                          <a:effectLst/>
                        </a:rPr>
                        <a:t>Partially</a:t>
                      </a:r>
                      <a:r>
                        <a:rPr lang="en-US" sz="900" spc="0" baseline="0" dirty="0" smtClean="0">
                          <a:solidFill>
                            <a:schemeClr val="tx1"/>
                          </a:solidFill>
                          <a:effectLst/>
                        </a:rPr>
                        <a:t> treated effluent - </a:t>
                      </a:r>
                      <a:r>
                        <a:rPr lang="en-US" sz="900" spc="0" dirty="0" smtClean="0">
                          <a:solidFill>
                            <a:schemeClr val="tx1"/>
                          </a:solidFill>
                          <a:effectLst/>
                        </a:rPr>
                        <a:t>dry and wet weather in the collecting system</a:t>
                      </a:r>
                      <a:endParaRPr lang="en-GB" sz="900" spc="10" dirty="0">
                        <a:solidFill>
                          <a:schemeClr val="tx1"/>
                        </a:solidFill>
                        <a:effectLst/>
                      </a:endParaRPr>
                    </a:p>
                    <a:p>
                      <a:pPr algn="l">
                        <a:lnSpc>
                          <a:spcPct val="115000"/>
                        </a:lnSpc>
                        <a:spcAft>
                          <a:spcPts val="300"/>
                        </a:spcAft>
                      </a:pPr>
                      <a:r>
                        <a:rPr lang="en-US" sz="900" spc="0" dirty="0">
                          <a:solidFill>
                            <a:schemeClr val="tx1"/>
                          </a:solidFill>
                          <a:effectLst/>
                        </a:rPr>
                        <a:t> Proposal: Progressively master data (to be discussed with the MS, whether information is available). </a:t>
                      </a:r>
                      <a:endParaRPr lang="en-GB" sz="1000" spc="10" dirty="0">
                        <a:solidFill>
                          <a:schemeClr val="tx1"/>
                        </a:solidFill>
                        <a:effectLst/>
                        <a:latin typeface="Arial"/>
                        <a:ea typeface="Times New Roman"/>
                      </a:endParaRPr>
                    </a:p>
                  </a:txBody>
                  <a:tcPr marL="35595" marR="35595" marT="0" marB="0" anchor="ctr"/>
                </a:tc>
              </a:tr>
              <a:tr h="268491">
                <a:tc>
                  <a:txBody>
                    <a:bodyPr/>
                    <a:lstStyle/>
                    <a:p>
                      <a:pPr algn="l">
                        <a:lnSpc>
                          <a:spcPct val="115000"/>
                        </a:lnSpc>
                        <a:spcAft>
                          <a:spcPts val="0"/>
                        </a:spcAft>
                      </a:pPr>
                      <a:r>
                        <a:rPr lang="en-US" sz="900" spc="0">
                          <a:solidFill>
                            <a:schemeClr val="tx1"/>
                          </a:solidFill>
                          <a:effectLst/>
                        </a:rPr>
                        <a:t>Name of the WFD waterbody</a:t>
                      </a:r>
                      <a:endParaRPr lang="en-GB" sz="1000" spc="10">
                        <a:solidFill>
                          <a:schemeClr val="tx1"/>
                        </a:solidFill>
                        <a:effectLst/>
                        <a:latin typeface="Arial"/>
                        <a:ea typeface="Times New Roman"/>
                      </a:endParaRPr>
                    </a:p>
                  </a:txBody>
                  <a:tcPr marL="35595" marR="35595" marT="0" marB="0" anchor="ctr"/>
                </a:tc>
                <a:tc rowSpan="2">
                  <a:txBody>
                    <a:bodyPr/>
                    <a:lstStyle/>
                    <a:p>
                      <a:pPr algn="l">
                        <a:lnSpc>
                          <a:spcPct val="115000"/>
                        </a:lnSpc>
                        <a:spcAft>
                          <a:spcPts val="0"/>
                        </a:spcAft>
                      </a:pPr>
                      <a:r>
                        <a:rPr lang="en-US" sz="900" spc="0" dirty="0">
                          <a:solidFill>
                            <a:schemeClr val="tx1"/>
                          </a:solidFill>
                          <a:effectLst/>
                        </a:rPr>
                        <a:t>Names of WFD </a:t>
                      </a:r>
                      <a:r>
                        <a:rPr lang="en-US" sz="900" spc="0" dirty="0" err="1">
                          <a:solidFill>
                            <a:schemeClr val="tx1"/>
                          </a:solidFill>
                          <a:effectLst/>
                        </a:rPr>
                        <a:t>waterbodies</a:t>
                      </a:r>
                      <a:r>
                        <a:rPr lang="en-US" sz="900" spc="0" dirty="0">
                          <a:solidFill>
                            <a:schemeClr val="tx1"/>
                          </a:solidFill>
                          <a:effectLst/>
                        </a:rPr>
                        <a:t> and WFD river basin districts will be more familiar to the users of the UWWTD SIIF, than IDs.</a:t>
                      </a:r>
                      <a:endParaRPr lang="en-GB" sz="1000" spc="10" dirty="0">
                        <a:solidFill>
                          <a:schemeClr val="tx1"/>
                        </a:solidFill>
                        <a:effectLst/>
                      </a:endParaRPr>
                    </a:p>
                    <a:p>
                      <a:pPr algn="l">
                        <a:lnSpc>
                          <a:spcPct val="115000"/>
                        </a:lnSpc>
                        <a:spcAft>
                          <a:spcPts val="0"/>
                        </a:spcAft>
                      </a:pPr>
                      <a:r>
                        <a:rPr lang="en-US" sz="900" spc="0" dirty="0">
                          <a:solidFill>
                            <a:schemeClr val="tx1"/>
                          </a:solidFill>
                          <a:effectLst/>
                        </a:rPr>
                        <a:t>Proposal: Master data</a:t>
                      </a:r>
                      <a:endParaRPr lang="en-GB" sz="1000" spc="10" dirty="0">
                        <a:solidFill>
                          <a:schemeClr val="tx1"/>
                        </a:solidFill>
                        <a:effectLst/>
                        <a:latin typeface="Arial"/>
                        <a:ea typeface="Times New Roman"/>
                      </a:endParaRPr>
                    </a:p>
                  </a:txBody>
                  <a:tcPr marL="35595" marR="35595" marT="0" marB="0" anchor="ctr"/>
                </a:tc>
              </a:tr>
              <a:tr h="502913">
                <a:tc>
                  <a:txBody>
                    <a:bodyPr/>
                    <a:lstStyle/>
                    <a:p>
                      <a:pPr algn="l">
                        <a:lnSpc>
                          <a:spcPct val="115000"/>
                        </a:lnSpc>
                        <a:spcAft>
                          <a:spcPts val="0"/>
                        </a:spcAft>
                      </a:pPr>
                      <a:r>
                        <a:rPr lang="en-US" sz="900" spc="0" dirty="0">
                          <a:solidFill>
                            <a:schemeClr val="tx1"/>
                          </a:solidFill>
                          <a:effectLst/>
                        </a:rPr>
                        <a:t>Name of the WFD river basin district</a:t>
                      </a:r>
                      <a:endParaRPr lang="en-GB" sz="1000" spc="10" dirty="0">
                        <a:solidFill>
                          <a:schemeClr val="tx1"/>
                        </a:solidFill>
                        <a:effectLst/>
                        <a:latin typeface="Arial"/>
                        <a:ea typeface="Times New Roman"/>
                      </a:endParaRPr>
                    </a:p>
                  </a:txBody>
                  <a:tcPr marL="35595" marR="35595"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277784411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six new mandatory parameters</a:t>
            </a:r>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r>
              <a:rPr lang="en-GB" sz="2000" dirty="0" smtClean="0">
                <a:latin typeface="Calibri" pitchFamily="34" charset="0"/>
                <a:cs typeface="Calibri" pitchFamily="34" charset="0"/>
                <a:sym typeface="Wingdings" pitchFamily="2" charset="2"/>
              </a:rPr>
              <a:t>Proposal </a:t>
            </a:r>
            <a:r>
              <a:rPr lang="en-GB" sz="2000" b="0" dirty="0">
                <a:latin typeface="Calibri" pitchFamily="34" charset="0"/>
                <a:cs typeface="Calibri" pitchFamily="34" charset="0"/>
                <a:sym typeface="Wingdings" pitchFamily="2" charset="2"/>
              </a:rPr>
              <a:t>: </a:t>
            </a:r>
            <a:r>
              <a:rPr lang="en-GB" sz="1800" b="0" dirty="0" smtClean="0">
                <a:latin typeface="Calibri" pitchFamily="34" charset="0"/>
                <a:cs typeface="Calibri" pitchFamily="34" charset="0"/>
                <a:sym typeface="Wingdings" pitchFamily="2" charset="2"/>
              </a:rPr>
              <a:t>The first parameter could be compulsory </a:t>
            </a:r>
            <a:r>
              <a:rPr lang="en-GB" sz="1800" b="0" dirty="0">
                <a:latin typeface="Calibri" pitchFamily="34" charset="0"/>
                <a:cs typeface="Calibri" pitchFamily="34" charset="0"/>
                <a:sym typeface="Wingdings" pitchFamily="2" charset="2"/>
              </a:rPr>
              <a:t>only for agglomeration of more than 10 000 </a:t>
            </a:r>
            <a:r>
              <a:rPr lang="en-GB" sz="1800" b="0" dirty="0" err="1">
                <a:latin typeface="Calibri" pitchFamily="34" charset="0"/>
                <a:cs typeface="Calibri" pitchFamily="34" charset="0"/>
                <a:sym typeface="Wingdings" pitchFamily="2" charset="2"/>
              </a:rPr>
              <a:t>p.e</a:t>
            </a:r>
            <a:r>
              <a:rPr lang="en-GB" sz="1800" b="0" dirty="0">
                <a:latin typeface="Calibri" pitchFamily="34" charset="0"/>
                <a:cs typeface="Calibri" pitchFamily="34" charset="0"/>
                <a:sym typeface="Wingdings" pitchFamily="2" charset="2"/>
              </a:rPr>
              <a:t> or for discharges in collecting systems </a:t>
            </a:r>
            <a:r>
              <a:rPr lang="en-GB" sz="1800" b="0" dirty="0" smtClean="0">
                <a:latin typeface="Calibri" pitchFamily="34" charset="0"/>
                <a:cs typeface="Calibri" pitchFamily="34" charset="0"/>
                <a:sym typeface="Wingdings" pitchFamily="2" charset="2"/>
              </a:rPr>
              <a:t>and for treatment plans with a load entering of more than 10 000 </a:t>
            </a:r>
            <a:r>
              <a:rPr lang="en-GB" sz="1800" b="0" dirty="0" err="1" smtClean="0">
                <a:latin typeface="Calibri" pitchFamily="34" charset="0"/>
                <a:cs typeface="Calibri" pitchFamily="34" charset="0"/>
                <a:sym typeface="Wingdings" pitchFamily="2" charset="2"/>
              </a:rPr>
              <a:t>p.e.</a:t>
            </a:r>
            <a:r>
              <a:rPr lang="en-GB" sz="1800" b="0" dirty="0">
                <a:latin typeface="Calibri" pitchFamily="34" charset="0"/>
                <a:cs typeface="Calibri" pitchFamily="34" charset="0"/>
                <a:sym typeface="Wingdings" pitchFamily="2" charset="2"/>
              </a:rPr>
              <a:t> </a:t>
            </a:r>
            <a:r>
              <a:rPr lang="en-GB" sz="1800" b="0" dirty="0" smtClean="0">
                <a:latin typeface="Calibri" pitchFamily="34" charset="0"/>
                <a:cs typeface="Calibri" pitchFamily="34" charset="0"/>
                <a:sym typeface="Wingdings" pitchFamily="2" charset="2"/>
              </a:rPr>
              <a:t>. </a:t>
            </a:r>
            <a:r>
              <a:rPr lang="en-GB" sz="1800" b="0" dirty="0">
                <a:latin typeface="Calibri" pitchFamily="34" charset="0"/>
                <a:cs typeface="Calibri" pitchFamily="34" charset="0"/>
                <a:sym typeface="Wingdings" pitchFamily="2" charset="2"/>
              </a:rPr>
              <a:t>MS could provide either the value of the reference date either an average value of the last five years</a:t>
            </a:r>
          </a:p>
          <a:p>
            <a:pPr marL="0" indent="0">
              <a:lnSpc>
                <a:spcPct val="78000"/>
              </a:lnSpc>
            </a:pPr>
            <a:endParaRPr lang="en-GB" sz="1800" b="0" dirty="0" smtClean="0">
              <a:latin typeface="Calibri" pitchFamily="34" charset="0"/>
              <a:cs typeface="Calibri" pitchFamily="34" charset="0"/>
              <a:sym typeface="Wingdings" pitchFamily="2" charset="2"/>
            </a:endParaRPr>
          </a:p>
          <a:p>
            <a:pPr marL="0" indent="0">
              <a:lnSpc>
                <a:spcPct val="78000"/>
              </a:lnSpc>
            </a:pPr>
            <a:endParaRPr lang="en-GB" sz="1800" b="0" dirty="0" smtClean="0">
              <a:latin typeface="Calibri" pitchFamily="34" charset="0"/>
              <a:cs typeface="Calibri" pitchFamily="34" charset="0"/>
              <a:sym typeface="Wingdings" pitchFamily="2" charset="2"/>
            </a:endParaRPr>
          </a:p>
          <a:p>
            <a:pPr marL="0" indent="0">
              <a:lnSpc>
                <a:spcPct val="78000"/>
              </a:lnSpc>
            </a:pPr>
            <a:r>
              <a:rPr lang="en-GB" sz="1800" b="0" dirty="0" smtClean="0">
                <a:latin typeface="Calibri" pitchFamily="34" charset="0"/>
                <a:cs typeface="Calibri" pitchFamily="34" charset="0"/>
                <a:sym typeface="Wingdings" pitchFamily="2" charset="2"/>
              </a:rPr>
              <a:t>The </a:t>
            </a:r>
            <a:r>
              <a:rPr lang="en-GB" sz="1800" b="0" dirty="0">
                <a:latin typeface="Calibri" pitchFamily="34" charset="0"/>
                <a:cs typeface="Calibri" pitchFamily="34" charset="0"/>
                <a:sym typeface="Wingdings" pitchFamily="2" charset="2"/>
              </a:rPr>
              <a:t>discharges of the agglomeration have to be compliant with the objectives of the other relevant directives. It is important to know if the infrastructure of the agglomeration is sufficient or not regarding this different aims (e.g. BWD, WFD, MSFD, shellfish, </a:t>
            </a:r>
            <a:r>
              <a:rPr lang="en-GB" sz="1800" b="0" dirty="0" err="1">
                <a:latin typeface="Calibri" pitchFamily="34" charset="0"/>
                <a:cs typeface="Calibri" pitchFamily="34" charset="0"/>
                <a:sym typeface="Wingdings" pitchFamily="2" charset="2"/>
              </a:rPr>
              <a:t>Natura</a:t>
            </a:r>
            <a:r>
              <a:rPr lang="en-GB" sz="1800" b="0" dirty="0">
                <a:latin typeface="Calibri" pitchFamily="34" charset="0"/>
                <a:cs typeface="Calibri" pitchFamily="34" charset="0"/>
                <a:sym typeface="Wingdings" pitchFamily="2" charset="2"/>
              </a:rPr>
              <a:t> 2000</a:t>
            </a:r>
            <a:r>
              <a:rPr lang="en-GB" sz="1800" b="0" dirty="0" smtClean="0">
                <a:latin typeface="Calibri" pitchFamily="34" charset="0"/>
                <a:cs typeface="Calibri" pitchFamily="34" charset="0"/>
                <a:sym typeface="Wingdings" pitchFamily="2" charset="2"/>
              </a:rPr>
              <a:t>,…). A progressive implementation of the last parameter is a way to identify in the WFD program of measures what is relevant or not. </a:t>
            </a:r>
            <a:endParaRPr lang="en-GB" sz="1800" b="0" dirty="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a:p>
            <a:pPr marL="0" indent="0">
              <a:lnSpc>
                <a:spcPct val="78000"/>
              </a:lnSpc>
            </a:pPr>
            <a:endParaRPr lang="en-GB" sz="2000" b="0" dirty="0">
              <a:latin typeface="Calibri" pitchFamily="34" charset="0"/>
              <a:cs typeface="Calibri" pitchFamily="34" charset="0"/>
              <a:sym typeface="Wingdings" pitchFamily="2" charset="2"/>
            </a:endParaRPr>
          </a:p>
          <a:p>
            <a:pPr marL="0" indent="0">
              <a:lnSpc>
                <a:spcPct val="78000"/>
              </a:lnSpc>
            </a:pPr>
            <a:endParaRPr lang="en-GB" sz="2000" b="0" dirty="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243384678"/>
              </p:ext>
            </p:extLst>
          </p:nvPr>
        </p:nvGraphicFramePr>
        <p:xfrm>
          <a:off x="771625" y="2564904"/>
          <a:ext cx="7200800" cy="936104"/>
        </p:xfrm>
        <a:graphic>
          <a:graphicData uri="http://schemas.openxmlformats.org/drawingml/2006/table">
            <a:tbl>
              <a:tblPr firstRow="1" firstCol="1" bandRow="1">
                <a:tableStyleId>{5C22544A-7EE6-4342-B048-85BDC9FD1C3A}</a:tableStyleId>
              </a:tblPr>
              <a:tblGrid>
                <a:gridCol w="7200800"/>
              </a:tblGrid>
              <a:tr h="168806">
                <a:tc>
                  <a:txBody>
                    <a:bodyPr/>
                    <a:lstStyle/>
                    <a:p>
                      <a:pPr algn="l">
                        <a:lnSpc>
                          <a:spcPct val="115000"/>
                        </a:lnSpc>
                        <a:spcAft>
                          <a:spcPts val="0"/>
                        </a:spcAft>
                      </a:pPr>
                      <a:r>
                        <a:rPr lang="de-DE" sz="800" spc="0" dirty="0">
                          <a:solidFill>
                            <a:schemeClr val="tx1"/>
                          </a:solidFill>
                          <a:effectLst/>
                        </a:rPr>
                        <a:t>Parameter (Fieldname)</a:t>
                      </a:r>
                      <a:endParaRPr lang="en-GB" sz="900" spc="10" dirty="0">
                        <a:solidFill>
                          <a:schemeClr val="tx1"/>
                        </a:solidFill>
                        <a:effectLst/>
                        <a:latin typeface="Arial"/>
                        <a:ea typeface="Times New Roman"/>
                      </a:endParaRPr>
                    </a:p>
                  </a:txBody>
                  <a:tcPr marL="36291" marR="36291" marT="0" marB="0" anchor="ctr"/>
                </a:tc>
              </a:tr>
              <a:tr h="239781">
                <a:tc>
                  <a:txBody>
                    <a:bodyPr/>
                    <a:lstStyle/>
                    <a:p>
                      <a:pPr algn="l">
                        <a:lnSpc>
                          <a:spcPct val="115000"/>
                        </a:lnSpc>
                        <a:spcAft>
                          <a:spcPts val="600"/>
                        </a:spcAft>
                      </a:pPr>
                      <a:r>
                        <a:rPr lang="en-US" sz="700" spc="0" dirty="0">
                          <a:solidFill>
                            <a:schemeClr val="tx1"/>
                          </a:solidFill>
                          <a:effectLst/>
                        </a:rPr>
                        <a:t>Volume of untreated waste water (m³/y</a:t>
                      </a:r>
                      <a:r>
                        <a:rPr lang="en-GB" sz="600" spc="10" dirty="0">
                          <a:solidFill>
                            <a:schemeClr val="tx1"/>
                          </a:solidFill>
                          <a:effectLst/>
                        </a:rPr>
                        <a:t>  </a:t>
                      </a:r>
                      <a:r>
                        <a:rPr lang="en-US" sz="700" spc="0" dirty="0">
                          <a:solidFill>
                            <a:schemeClr val="tx1"/>
                          </a:solidFill>
                          <a:effectLst/>
                        </a:rPr>
                        <a:t>)</a:t>
                      </a:r>
                      <a:endParaRPr lang="en-GB" sz="700" spc="10" dirty="0">
                        <a:solidFill>
                          <a:schemeClr val="tx1"/>
                        </a:solidFill>
                        <a:effectLst/>
                        <a:latin typeface="Arial"/>
                        <a:ea typeface="Times New Roman"/>
                      </a:endParaRPr>
                    </a:p>
                  </a:txBody>
                  <a:tcPr marL="17512" marR="17512" marT="0" marB="0" anchor="ctr"/>
                </a:tc>
              </a:tr>
              <a:tr h="527517">
                <a:tc>
                  <a:txBody>
                    <a:bodyPr/>
                    <a:lstStyle/>
                    <a:p>
                      <a:pPr algn="l">
                        <a:lnSpc>
                          <a:spcPct val="115000"/>
                        </a:lnSpc>
                        <a:spcAft>
                          <a:spcPts val="600"/>
                        </a:spcAft>
                      </a:pPr>
                      <a:r>
                        <a:rPr lang="en-US" sz="700" spc="0" dirty="0">
                          <a:solidFill>
                            <a:schemeClr val="tx1"/>
                          </a:solidFill>
                          <a:effectLst/>
                        </a:rPr>
                        <a:t>Does the discharge affect the objectives of other relevant Directives (e.g. MSFD, WFD, BWD,…)? (UWWTD Annex I.B.4)</a:t>
                      </a:r>
                      <a:endParaRPr lang="en-GB" sz="700" spc="10" dirty="0">
                        <a:solidFill>
                          <a:schemeClr val="tx1"/>
                        </a:solidFill>
                        <a:effectLst/>
                        <a:latin typeface="Arial"/>
                        <a:ea typeface="Times New Roman"/>
                      </a:endParaRPr>
                    </a:p>
                  </a:txBody>
                  <a:tcPr marL="17512" marR="17512" marT="0" marB="0" anchor="ctr"/>
                </a:tc>
              </a:tr>
            </a:tbl>
          </a:graphicData>
        </a:graphic>
      </p:graphicFrame>
    </p:spTree>
    <p:extLst>
      <p:ext uri="{BB962C8B-B14F-4D97-AF65-F5344CB8AC3E}">
        <p14:creationId xmlns:p14="http://schemas.microsoft.com/office/powerpoint/2010/main" val="352109064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fr-BE" sz="1800" b="0" dirty="0">
                <a:latin typeface="Calibri" pitchFamily="34" charset="0"/>
                <a:sym typeface="Wingdings" pitchFamily="2" charset="2"/>
              </a:rPr>
              <a:t>Change the statut of one </a:t>
            </a:r>
            <a:r>
              <a:rPr lang="fr-BE" sz="1800" b="0" dirty="0" err="1">
                <a:latin typeface="Calibri" pitchFamily="34" charset="0"/>
                <a:sym typeface="Wingdings" pitchFamily="2" charset="2"/>
              </a:rPr>
              <a:t>parameter</a:t>
            </a:r>
            <a:r>
              <a:rPr lang="fr-BE" sz="1800" b="0" dirty="0">
                <a:latin typeface="Calibri" pitchFamily="34" charset="0"/>
                <a:sym typeface="Wingdings" pitchFamily="2" charset="2"/>
              </a:rPr>
              <a:t> </a:t>
            </a:r>
            <a:r>
              <a:rPr lang="fr-BE" sz="1800" b="0" dirty="0" smtClean="0">
                <a:latin typeface="Calibri" pitchFamily="34" charset="0"/>
                <a:sym typeface="Wingdings" pitchFamily="2" charset="2"/>
              </a:rPr>
              <a:t>(</a:t>
            </a:r>
            <a:r>
              <a:rPr lang="fr-BE" sz="1800" dirty="0" err="1" smtClean="0">
                <a:latin typeface="Calibri" pitchFamily="34" charset="0"/>
                <a:sym typeface="Wingdings" pitchFamily="2" charset="2"/>
              </a:rPr>
              <a:t>voluntary</a:t>
            </a:r>
            <a:r>
              <a:rPr lang="fr-BE" sz="1800" dirty="0" smtClean="0">
                <a:latin typeface="Calibri" pitchFamily="34" charset="0"/>
                <a:sym typeface="Wingdings" pitchFamily="2" charset="2"/>
              </a:rPr>
              <a:t> </a:t>
            </a:r>
            <a:r>
              <a:rPr lang="fr-BE" sz="1800" dirty="0">
                <a:latin typeface="Calibri" pitchFamily="34" charset="0"/>
                <a:sym typeface="Wingdings" pitchFamily="2" charset="2"/>
              </a:rPr>
              <a:t>to </a:t>
            </a:r>
            <a:r>
              <a:rPr lang="fr-BE" sz="1800" dirty="0" err="1">
                <a:latin typeface="Calibri" pitchFamily="34" charset="0"/>
                <a:sym typeface="Wingdings" pitchFamily="2" charset="2"/>
              </a:rPr>
              <a:t>mandatory</a:t>
            </a:r>
            <a:r>
              <a:rPr lang="fr-BE" sz="1800" b="0" dirty="0" smtClean="0">
                <a:latin typeface="Calibri" pitchFamily="34" charset="0"/>
                <a:sym typeface="Wingdings" pitchFamily="2" charset="2"/>
              </a:rPr>
              <a:t>)</a:t>
            </a:r>
          </a:p>
          <a:p>
            <a:pPr marL="0" indent="0">
              <a:lnSpc>
                <a:spcPct val="78000"/>
              </a:lnSpc>
            </a:pPr>
            <a:endParaRPr lang="fr-BE" sz="1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1800" b="0" dirty="0">
              <a:latin typeface="Calibri" pitchFamily="34" charset="0"/>
              <a:sym typeface="Wingdings" pitchFamily="2" charset="2"/>
            </a:endParaRPr>
          </a:p>
          <a:p>
            <a:pPr marL="342900" indent="-342900">
              <a:lnSpc>
                <a:spcPct val="78000"/>
              </a:lnSpc>
              <a:buFont typeface="Wingdings" pitchFamily="2" charset="2"/>
              <a:buChar char="Ø"/>
            </a:pPr>
            <a:endParaRPr lang="fr-BE" sz="1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1800" b="0" dirty="0">
              <a:latin typeface="Calibri" pitchFamily="34" charset="0"/>
              <a:sym typeface="Wingdings" pitchFamily="2" charset="2"/>
            </a:endParaRPr>
          </a:p>
          <a:p>
            <a:pPr marL="342900" indent="-342900">
              <a:lnSpc>
                <a:spcPct val="78000"/>
              </a:lnSpc>
              <a:buFont typeface="Wingdings" pitchFamily="2" charset="2"/>
              <a:buChar char="Ø"/>
            </a:pPr>
            <a:endParaRPr lang="fr-BE" sz="1800" b="0" dirty="0">
              <a:latin typeface="Calibri" pitchFamily="34" charset="0"/>
              <a:sym typeface="Wingdings" pitchFamily="2" charset="2"/>
            </a:endParaRPr>
          </a:p>
          <a:p>
            <a:pPr marL="0" indent="0">
              <a:lnSpc>
                <a:spcPct val="78000"/>
              </a:lnSpc>
            </a:pPr>
            <a:endParaRPr lang="fr-BE" sz="1800" dirty="0" smtClean="0">
              <a:latin typeface="Calibri" pitchFamily="34" charset="0"/>
              <a:sym typeface="Wingdings" pitchFamily="2" charset="2"/>
            </a:endParaRPr>
          </a:p>
          <a:p>
            <a:pPr marL="0" indent="0">
              <a:lnSpc>
                <a:spcPct val="78000"/>
              </a:lnSpc>
            </a:pPr>
            <a:endParaRPr lang="fr-BE" sz="3200" b="0" dirty="0">
              <a:latin typeface="Calibri" pitchFamily="34" charset="0"/>
              <a:sym typeface="Wingdings" pitchFamily="2" charset="2"/>
            </a:endParaRPr>
          </a:p>
          <a:p>
            <a:pPr marL="0" indent="0">
              <a:lnSpc>
                <a:spcPct val="78000"/>
              </a:lnSpc>
            </a:pPr>
            <a:r>
              <a:rPr lang="en-GB" sz="2000" dirty="0" smtClean="0">
                <a:latin typeface="Calibri" pitchFamily="34" charset="0"/>
                <a:cs typeface="Calibri" pitchFamily="34" charset="0"/>
                <a:sym typeface="Wingdings" pitchFamily="2" charset="2"/>
              </a:rPr>
              <a:t>Proposal </a:t>
            </a:r>
            <a:r>
              <a:rPr lang="en-GB" sz="2000" b="0" dirty="0" smtClean="0">
                <a:latin typeface="Calibri" pitchFamily="34" charset="0"/>
                <a:cs typeface="Calibri" pitchFamily="34" charset="0"/>
                <a:sym typeface="Wingdings" pitchFamily="2" charset="2"/>
              </a:rPr>
              <a:t>: </a:t>
            </a:r>
            <a:r>
              <a:rPr lang="en-GB" sz="1800" b="0" dirty="0" smtClean="0">
                <a:latin typeface="Calibri" pitchFamily="34" charset="0"/>
                <a:cs typeface="Calibri" pitchFamily="34" charset="0"/>
                <a:sym typeface="Wingdings" pitchFamily="2" charset="2"/>
              </a:rPr>
              <a:t>It could only be mandatory for agglomerations of more than 10 000 </a:t>
            </a:r>
            <a:r>
              <a:rPr lang="en-GB" sz="1800" b="0" dirty="0" err="1" smtClean="0">
                <a:latin typeface="Calibri" pitchFamily="34" charset="0"/>
                <a:cs typeface="Calibri" pitchFamily="34" charset="0"/>
                <a:sym typeface="Wingdings" pitchFamily="2" charset="2"/>
              </a:rPr>
              <a:t>p.e</a:t>
            </a:r>
            <a:r>
              <a:rPr lang="en-GB" sz="1800" b="0" dirty="0" smtClean="0">
                <a:latin typeface="Calibri" pitchFamily="34" charset="0"/>
                <a:cs typeface="Calibri" pitchFamily="34" charset="0"/>
                <a:sym typeface="Wingdings" pitchFamily="2" charset="2"/>
              </a:rPr>
              <a:t> and discharges in collecting systems which can discharge a load of more than 10 000 </a:t>
            </a:r>
            <a:r>
              <a:rPr lang="en-GB" sz="1800" b="0" dirty="0" err="1" smtClean="0">
                <a:latin typeface="Calibri" pitchFamily="34" charset="0"/>
                <a:cs typeface="Calibri" pitchFamily="34" charset="0"/>
                <a:sym typeface="Wingdings" pitchFamily="2" charset="2"/>
              </a:rPr>
              <a:t>p.e.</a:t>
            </a:r>
            <a:r>
              <a:rPr lang="en-GB" sz="1800" b="0" dirty="0">
                <a:latin typeface="Calibri" pitchFamily="34" charset="0"/>
                <a:cs typeface="Calibri" pitchFamily="34" charset="0"/>
                <a:sym typeface="Wingdings" pitchFamily="2" charset="2"/>
              </a:rPr>
              <a:t> </a:t>
            </a:r>
            <a:endParaRPr lang="en-GB" sz="1800" b="0" dirty="0" smtClean="0">
              <a:latin typeface="Calibri" pitchFamily="34" charset="0"/>
              <a:cs typeface="Calibri" pitchFamily="34" charset="0"/>
              <a:sym typeface="Wingdings" pitchFamily="2" charset="2"/>
            </a:endParaRPr>
          </a:p>
          <a:p>
            <a:pPr marL="0" indent="0">
              <a:lnSpc>
                <a:spcPct val="78000"/>
              </a:lnSpc>
            </a:pPr>
            <a:r>
              <a:rPr lang="en-GB" sz="1800" b="0" dirty="0" smtClean="0">
                <a:latin typeface="Calibri" pitchFamily="34" charset="0"/>
                <a:cs typeface="Calibri" pitchFamily="34" charset="0"/>
                <a:sym typeface="Wingdings" pitchFamily="2" charset="2"/>
              </a:rPr>
              <a:t>MS </a:t>
            </a:r>
            <a:r>
              <a:rPr lang="en-GB" sz="1800" b="0" dirty="0">
                <a:latin typeface="Calibri" pitchFamily="34" charset="0"/>
                <a:cs typeface="Calibri" pitchFamily="34" charset="0"/>
                <a:sym typeface="Wingdings" pitchFamily="2" charset="2"/>
              </a:rPr>
              <a:t>could provide either the value of the reference date either an average value of the last five years</a:t>
            </a:r>
          </a:p>
          <a:p>
            <a:pPr marL="0" indent="0">
              <a:lnSpc>
                <a:spcPct val="78000"/>
              </a:lnSpc>
            </a:pPr>
            <a:endParaRPr lang="en-GB" sz="2000" b="0" dirty="0" smtClean="0">
              <a:latin typeface="Calibri" pitchFamily="34" charset="0"/>
              <a:cs typeface="Calibri" pitchFamily="34" charset="0"/>
              <a:sym typeface="Wingdings" pitchFamily="2" charset="2"/>
            </a:endParaRPr>
          </a:p>
          <a:p>
            <a:pPr marL="0" indent="0">
              <a:lnSpc>
                <a:spcPct val="78000"/>
              </a:lnSpc>
            </a:pPr>
            <a:endParaRPr lang="en-GB" sz="2000" b="0" dirty="0">
              <a:latin typeface="Calibri" pitchFamily="34" charset="0"/>
              <a:cs typeface="Calibri" pitchFamily="34" charset="0"/>
              <a:sym typeface="Wingdings" pitchFamily="2" charset="2"/>
            </a:endParaRPr>
          </a:p>
          <a:p>
            <a:pPr marL="0" indent="0">
              <a:lnSpc>
                <a:spcPct val="78000"/>
              </a:lnSpc>
            </a:pPr>
            <a:endParaRPr lang="en-GB" sz="2000" b="0" dirty="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55725142"/>
              </p:ext>
            </p:extLst>
          </p:nvPr>
        </p:nvGraphicFramePr>
        <p:xfrm>
          <a:off x="235792" y="2852936"/>
          <a:ext cx="8152632" cy="1010920"/>
        </p:xfrm>
        <a:graphic>
          <a:graphicData uri="http://schemas.openxmlformats.org/drawingml/2006/table">
            <a:tbl>
              <a:tblPr firstRow="1" firstCol="1" bandRow="1">
                <a:tableStyleId>{5C22544A-7EE6-4342-B048-85BDC9FD1C3A}</a:tableStyleId>
              </a:tblPr>
              <a:tblGrid>
                <a:gridCol w="8152632"/>
              </a:tblGrid>
              <a:tr h="4851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r>
              <a:tr h="522972">
                <a:tc>
                  <a:txBody>
                    <a:bodyPr/>
                    <a:lstStyle/>
                    <a:p>
                      <a:pPr algn="l">
                        <a:lnSpc>
                          <a:spcPct val="115000"/>
                        </a:lnSpc>
                        <a:spcAft>
                          <a:spcPts val="0"/>
                        </a:spcAft>
                      </a:pPr>
                      <a:r>
                        <a:rPr lang="en-US" sz="1000" spc="0" dirty="0">
                          <a:solidFill>
                            <a:schemeClr val="tx1"/>
                          </a:solidFill>
                          <a:effectLst/>
                        </a:rPr>
                        <a:t>Indicate the number of overflows each year in case the parameter ‘</a:t>
                      </a:r>
                      <a:r>
                        <a:rPr lang="en-US" sz="1000" spc="0" dirty="0" err="1">
                          <a:solidFill>
                            <a:schemeClr val="tx1"/>
                          </a:solidFill>
                          <a:effectLst/>
                        </a:rPr>
                        <a:t>EffluentFlowType</a:t>
                      </a:r>
                      <a:r>
                        <a:rPr lang="en-US" sz="1000" spc="0" dirty="0">
                          <a:solidFill>
                            <a:schemeClr val="tx1"/>
                          </a:solidFill>
                          <a:effectLst/>
                        </a:rPr>
                        <a:t>’ is filled with ‘Untreated effluent – dry and wet weather in the UWWTP’ or ‘Untreated effluent – dry and wet weather in the collecting system’</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77991420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07504" y="3356992"/>
            <a:ext cx="8687520"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Updating Frequency and implementation calendar </a:t>
            </a: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65299170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Discharges</a:t>
            </a:r>
            <a:r>
              <a:rPr lang="fr-BE" sz="2400" dirty="0" smtClean="0">
                <a:latin typeface="Calibri" pitchFamily="34" charset="0"/>
              </a:rPr>
              <a:t> Points</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a:lnSpc>
                <a:spcPct val="78000"/>
              </a:lnSpc>
              <a:buFont typeface="Wingdings" pitchFamily="2" charset="2"/>
              <a:buChar char="Ø"/>
            </a:pPr>
            <a:r>
              <a:rPr lang="fr-BE" sz="2800" b="0" dirty="0" smtClean="0">
                <a:latin typeface="Calibri" pitchFamily="34" charset="0"/>
                <a:sym typeface="Wingdings" pitchFamily="2" charset="2"/>
              </a:rPr>
              <a:t>Change of the </a:t>
            </a:r>
            <a:r>
              <a:rPr lang="fr-BE" sz="2800" b="0" dirty="0" err="1" smtClean="0">
                <a:latin typeface="Calibri" pitchFamily="34" charset="0"/>
                <a:sym typeface="Wingdings" pitchFamily="2" charset="2"/>
              </a:rPr>
              <a:t>denomation</a:t>
            </a:r>
            <a:r>
              <a:rPr lang="fr-BE" sz="2800" b="0" dirty="0" smtClean="0">
                <a:latin typeface="Calibri" pitchFamily="34" charset="0"/>
                <a:sym typeface="Wingdings" pitchFamily="2" charset="2"/>
              </a:rPr>
              <a:t> of </a:t>
            </a:r>
            <a:r>
              <a:rPr lang="fr-BE" sz="2800" b="0" dirty="0" err="1" smtClean="0">
                <a:latin typeface="Calibri" pitchFamily="34" charset="0"/>
                <a:sym typeface="Wingdings" pitchFamily="2" charset="2"/>
              </a:rPr>
              <a:t>two</a:t>
            </a:r>
            <a:r>
              <a:rPr lang="fr-BE" sz="2800" b="0" dirty="0" smtClean="0">
                <a:latin typeface="Calibri" pitchFamily="34" charset="0"/>
                <a:sym typeface="Wingdings" pitchFamily="2" charset="2"/>
              </a:rPr>
              <a:t> </a:t>
            </a:r>
            <a:r>
              <a:rPr lang="fr-BE" sz="2800" b="0" dirty="0" err="1" smtClean="0">
                <a:latin typeface="Calibri" pitchFamily="34" charset="0"/>
                <a:sym typeface="Wingdings" pitchFamily="2" charset="2"/>
              </a:rPr>
              <a:t>parameters</a:t>
            </a: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2800" b="0" dirty="0">
              <a:latin typeface="Calibri" pitchFamily="34" charset="0"/>
              <a:sym typeface="Wingdings" pitchFamily="2" charset="2"/>
            </a:endParaRPr>
          </a:p>
          <a:p>
            <a:pPr marL="342900" indent="-342900">
              <a:lnSpc>
                <a:spcPct val="78000"/>
              </a:lnSpc>
              <a:buFont typeface="Wingdings" pitchFamily="2" charset="2"/>
              <a:buChar char="Ø"/>
            </a:pP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2800" b="0" dirty="0">
              <a:latin typeface="Calibri" pitchFamily="34" charset="0"/>
              <a:sym typeface="Wingdings" pitchFamily="2" charset="2"/>
            </a:endParaRPr>
          </a:p>
          <a:p>
            <a:pPr marL="342900" indent="-342900">
              <a:lnSpc>
                <a:spcPct val="78000"/>
              </a:lnSpc>
              <a:buFont typeface="Wingdings" pitchFamily="2" charset="2"/>
              <a:buChar char="Ø"/>
            </a:pP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2800" b="0" dirty="0">
              <a:latin typeface="Calibri" pitchFamily="34" charset="0"/>
              <a:sym typeface="Wingdings" pitchFamily="2" charset="2"/>
            </a:endParaRPr>
          </a:p>
          <a:p>
            <a:pPr marL="342900" indent="-342900">
              <a:lnSpc>
                <a:spcPct val="78000"/>
              </a:lnSpc>
              <a:buFont typeface="Wingdings" pitchFamily="2" charset="2"/>
              <a:buChar char="Ø"/>
            </a:pP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918295495"/>
              </p:ext>
            </p:extLst>
          </p:nvPr>
        </p:nvGraphicFramePr>
        <p:xfrm>
          <a:off x="1259632" y="3284984"/>
          <a:ext cx="7056784" cy="953135"/>
        </p:xfrm>
        <a:graphic>
          <a:graphicData uri="http://schemas.openxmlformats.org/drawingml/2006/table">
            <a:tbl>
              <a:tblPr firstRow="1" firstCol="1" bandRow="1">
                <a:tableStyleId>{5C22544A-7EE6-4342-B048-85BDC9FD1C3A}</a:tableStyleId>
              </a:tblPr>
              <a:tblGrid>
                <a:gridCol w="3059943"/>
                <a:gridCol w="3996841"/>
              </a:tblGrid>
              <a:tr h="252095">
                <a:tc>
                  <a:txBody>
                    <a:bodyPr/>
                    <a:lstStyle/>
                    <a:p>
                      <a:pPr algn="l">
                        <a:lnSpc>
                          <a:spcPct val="115000"/>
                        </a:lnSpc>
                        <a:spcAft>
                          <a:spcPts val="0"/>
                        </a:spcAft>
                      </a:pPr>
                      <a:r>
                        <a:rPr lang="en-GB"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en-GB" sz="1000" spc="0">
                          <a:solidFill>
                            <a:schemeClr val="tx1"/>
                          </a:solidFill>
                          <a:effectLst/>
                        </a:rPr>
                        <a:t>Explanation</a:t>
                      </a:r>
                      <a:endParaRPr lang="en-GB" sz="1100" spc="10">
                        <a:solidFill>
                          <a:schemeClr val="tx1"/>
                        </a:solidFill>
                        <a:effectLst/>
                        <a:latin typeface="Arial"/>
                        <a:ea typeface="Times New Roman"/>
                      </a:endParaRPr>
                    </a:p>
                  </a:txBody>
                  <a:tcPr marL="44450" marR="44450" marT="0" marB="0" anchor="ctr"/>
                </a:tc>
              </a:tr>
              <a:tr h="0">
                <a:tc>
                  <a:txBody>
                    <a:bodyPr/>
                    <a:lstStyle/>
                    <a:p>
                      <a:pPr algn="l">
                        <a:lnSpc>
                          <a:spcPct val="115000"/>
                        </a:lnSpc>
                        <a:spcAft>
                          <a:spcPts val="600"/>
                        </a:spcAft>
                      </a:pPr>
                      <a:r>
                        <a:rPr lang="en-US" sz="1000" spc="0">
                          <a:solidFill>
                            <a:schemeClr val="tx1"/>
                          </a:solidFill>
                          <a:effectLst/>
                        </a:rPr>
                        <a:t>Reference date of the WFD waterbody (dcpWaterBodyReferenceDate)</a:t>
                      </a:r>
                      <a:endParaRPr lang="en-GB" sz="1100" spc="10">
                        <a:solidFill>
                          <a:schemeClr val="tx1"/>
                        </a:solidFill>
                        <a:effectLst/>
                        <a:latin typeface="Arial"/>
                        <a:ea typeface="Times New Roman"/>
                      </a:endParaRPr>
                    </a:p>
                  </a:txBody>
                  <a:tcPr marL="44450" marR="44450" marT="0" marB="0" anchor="ctr"/>
                </a:tc>
                <a:tc rowSpan="2">
                  <a:txBody>
                    <a:bodyPr/>
                    <a:lstStyle/>
                    <a:p>
                      <a:pPr algn="l">
                        <a:lnSpc>
                          <a:spcPct val="115000"/>
                        </a:lnSpc>
                        <a:spcAft>
                          <a:spcPts val="300"/>
                        </a:spcAft>
                      </a:pPr>
                      <a:r>
                        <a:rPr lang="en-US" sz="1000" spc="0" dirty="0">
                          <a:solidFill>
                            <a:schemeClr val="tx1"/>
                          </a:solidFill>
                          <a:effectLst/>
                        </a:rPr>
                        <a:t>Instead of ‘reference date…’ these parameters should be renamed to ‘Version of….’ </a:t>
                      </a:r>
                      <a:endParaRPr lang="en-GB" sz="1100" spc="10" dirty="0">
                        <a:solidFill>
                          <a:schemeClr val="tx1"/>
                        </a:solidFill>
                        <a:effectLst/>
                        <a:latin typeface="Arial"/>
                        <a:ea typeface="Times New Roman"/>
                      </a:endParaRPr>
                    </a:p>
                  </a:txBody>
                  <a:tcPr marL="44450" marR="44450" marT="0" marB="0" anchor="ctr"/>
                </a:tc>
              </a:tr>
              <a:tr h="0">
                <a:tc>
                  <a:txBody>
                    <a:bodyPr/>
                    <a:lstStyle/>
                    <a:p>
                      <a:pPr algn="l">
                        <a:lnSpc>
                          <a:spcPct val="115000"/>
                        </a:lnSpc>
                        <a:spcAft>
                          <a:spcPts val="600"/>
                        </a:spcAft>
                      </a:pPr>
                      <a:r>
                        <a:rPr lang="en-US" sz="1000" spc="0" dirty="0">
                          <a:solidFill>
                            <a:schemeClr val="tx1"/>
                          </a:solidFill>
                          <a:effectLst/>
                        </a:rPr>
                        <a:t>Reference date of the WFD river basin district (</a:t>
                      </a:r>
                      <a:r>
                        <a:rPr lang="en-US" sz="1000" spc="0" dirty="0" err="1">
                          <a:solidFill>
                            <a:schemeClr val="tx1"/>
                          </a:solidFill>
                          <a:effectLst/>
                        </a:rPr>
                        <a:t>dcpWFDRBDReferenceDate</a:t>
                      </a:r>
                      <a:r>
                        <a:rPr lang="en-US"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1191249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Industries (</a:t>
            </a:r>
            <a:r>
              <a:rPr lang="fr-BE" sz="2400" dirty="0" err="1" smtClean="0">
                <a:latin typeface="Calibri" pitchFamily="34" charset="0"/>
              </a:rPr>
              <a:t>voluntary</a:t>
            </a:r>
            <a:r>
              <a:rPr lang="fr-BE" sz="2400" dirty="0" smtClean="0">
                <a:latin typeface="Calibri" pitchFamily="34" charset="0"/>
              </a:rPr>
              <a:t>)</a:t>
            </a:r>
            <a:endParaRPr lang="en-GB" sz="2400" dirty="0">
              <a:latin typeface="Calibri" pitchFamily="34" charset="0"/>
            </a:endParaRPr>
          </a:p>
          <a:p>
            <a:pPr marL="0" indent="0" hangingPunct="1">
              <a:lnSpc>
                <a:spcPct val="78000"/>
              </a:lnSpc>
            </a:pPr>
            <a:endParaRPr lang="fr-BE" sz="2400" b="0" dirty="0" smtClean="0">
              <a:latin typeface="Calibri" pitchFamily="34" charset="0"/>
              <a:cs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a:lnSpc>
                <a:spcPct val="78000"/>
              </a:lnSpc>
              <a:buFont typeface="Wingdings" pitchFamily="2" charset="2"/>
              <a:buChar char="Ø"/>
            </a:pPr>
            <a:r>
              <a:rPr lang="fr-BE" sz="2800" b="0" dirty="0" smtClean="0">
                <a:latin typeface="Calibri" pitchFamily="34" charset="0"/>
                <a:sym typeface="Wingdings" pitchFamily="2" charset="2"/>
              </a:rPr>
              <a:t>Propose to </a:t>
            </a:r>
            <a:r>
              <a:rPr lang="fr-BE" sz="2800" b="0" dirty="0" err="1" smtClean="0">
                <a:latin typeface="Calibri" pitchFamily="34" charset="0"/>
                <a:sym typeface="Wingdings" pitchFamily="2" charset="2"/>
              </a:rPr>
              <a:t>add</a:t>
            </a:r>
            <a:r>
              <a:rPr lang="fr-BE" sz="2800" b="0" dirty="0" smtClean="0">
                <a:latin typeface="Calibri" pitchFamily="34" charset="0"/>
                <a:sym typeface="Wingdings" pitchFamily="2" charset="2"/>
              </a:rPr>
              <a:t> one new </a:t>
            </a:r>
            <a:r>
              <a:rPr lang="fr-BE" sz="2800" b="0" dirty="0" err="1" smtClean="0">
                <a:latin typeface="Calibri" pitchFamily="34" charset="0"/>
                <a:sym typeface="Wingdings" pitchFamily="2" charset="2"/>
              </a:rPr>
              <a:t>compulsory</a:t>
            </a:r>
            <a:r>
              <a:rPr lang="fr-BE" sz="2800" b="0" dirty="0" smtClean="0">
                <a:latin typeface="Calibri" pitchFamily="34" charset="0"/>
                <a:sym typeface="Wingdings" pitchFamily="2" charset="2"/>
              </a:rPr>
              <a:t> </a:t>
            </a:r>
            <a:r>
              <a:rPr lang="fr-BE" sz="2800" b="0" dirty="0" err="1" smtClean="0">
                <a:latin typeface="Calibri" pitchFamily="34" charset="0"/>
                <a:sym typeface="Wingdings" pitchFamily="2" charset="2"/>
              </a:rPr>
              <a:t>parameter</a:t>
            </a:r>
            <a:endParaRPr lang="fr-BE" sz="2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hangingPunct="1">
              <a:lnSpc>
                <a:spcPct val="78000"/>
              </a:lnSpc>
              <a:buFont typeface="Wingdings" pitchFamily="2" charset="2"/>
              <a:buChar char="Ø"/>
            </a:pPr>
            <a:endParaRPr lang="fr-BE" sz="3200" b="0" dirty="0" smtClean="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983506667"/>
              </p:ext>
            </p:extLst>
          </p:nvPr>
        </p:nvGraphicFramePr>
        <p:xfrm>
          <a:off x="1187624" y="3212976"/>
          <a:ext cx="6038850" cy="880745"/>
        </p:xfrm>
        <a:graphic>
          <a:graphicData uri="http://schemas.openxmlformats.org/drawingml/2006/table">
            <a:tbl>
              <a:tblPr firstRow="1" firstCol="1" bandRow="1">
                <a:tableStyleId>{5C22544A-7EE6-4342-B048-85BDC9FD1C3A}</a:tableStyleId>
              </a:tblPr>
              <a:tblGrid>
                <a:gridCol w="6038850"/>
              </a:tblGrid>
              <a:tr h="485140">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r>
              <a:tr h="395605">
                <a:tc>
                  <a:txBody>
                    <a:bodyPr/>
                    <a:lstStyle/>
                    <a:p>
                      <a:pPr algn="l">
                        <a:lnSpc>
                          <a:spcPct val="115000"/>
                        </a:lnSpc>
                        <a:spcAft>
                          <a:spcPts val="0"/>
                        </a:spcAft>
                      </a:pPr>
                      <a:r>
                        <a:rPr lang="en-US" sz="1000" spc="0" dirty="0" smtClean="0">
                          <a:solidFill>
                            <a:schemeClr val="tx1"/>
                          </a:solidFill>
                          <a:effectLst/>
                        </a:rPr>
                        <a:t>ID of the successor (historical data management)</a:t>
                      </a:r>
                      <a:endParaRPr lang="en-GB" sz="11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90414592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MS </a:t>
            </a:r>
            <a:r>
              <a:rPr lang="fr-BE" sz="2400" dirty="0" err="1" smtClean="0">
                <a:latin typeface="Calibri" pitchFamily="34" charset="0"/>
              </a:rPr>
              <a:t>level</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fr-BE" sz="1800" b="0" dirty="0" err="1" smtClean="0">
                <a:latin typeface="Calibri" pitchFamily="34" charset="0"/>
                <a:sym typeface="Wingdings" pitchFamily="2" charset="2"/>
              </a:rPr>
              <a:t>Deletion</a:t>
            </a:r>
            <a:r>
              <a:rPr lang="fr-BE" sz="1800" b="0" dirty="0" smtClean="0">
                <a:latin typeface="Calibri" pitchFamily="34" charset="0"/>
                <a:sym typeface="Wingdings" pitchFamily="2" charset="2"/>
              </a:rPr>
              <a:t> of </a:t>
            </a:r>
            <a:r>
              <a:rPr lang="fr-BE" sz="1800" b="0" dirty="0" err="1" smtClean="0">
                <a:latin typeface="Calibri" pitchFamily="34" charset="0"/>
                <a:sym typeface="Wingdings" pitchFamily="2" charset="2"/>
              </a:rPr>
              <a:t>two</a:t>
            </a:r>
            <a:r>
              <a:rPr lang="fr-BE" sz="1800" b="0" dirty="0" smtClean="0">
                <a:latin typeface="Calibri" pitchFamily="34" charset="0"/>
                <a:sym typeface="Wingdings" pitchFamily="2" charset="2"/>
              </a:rPr>
              <a:t> </a:t>
            </a:r>
            <a:r>
              <a:rPr lang="fr-BE" sz="1800" b="0" dirty="0" err="1" smtClean="0">
                <a:latin typeface="Calibri" pitchFamily="34" charset="0"/>
                <a:sym typeface="Wingdings" pitchFamily="2" charset="2"/>
              </a:rPr>
              <a:t>voluntary</a:t>
            </a:r>
            <a:r>
              <a:rPr lang="fr-BE" sz="1800" b="0" dirty="0" smtClean="0">
                <a:latin typeface="Calibri" pitchFamily="34" charset="0"/>
                <a:sym typeface="Wingdings" pitchFamily="2" charset="2"/>
              </a:rPr>
              <a:t> </a:t>
            </a:r>
            <a:r>
              <a:rPr lang="fr-BE" sz="1800" b="0" dirty="0" err="1" smtClean="0">
                <a:latin typeface="Calibri" pitchFamily="34" charset="0"/>
                <a:sym typeface="Wingdings" pitchFamily="2" charset="2"/>
              </a:rPr>
              <a:t>parameters</a:t>
            </a:r>
            <a:endParaRPr lang="fr-BE" sz="1800" b="0" dirty="0">
              <a:latin typeface="Calibri" pitchFamily="34" charset="0"/>
              <a:sym typeface="Wingdings" pitchFamily="2" charset="2"/>
            </a:endParaRPr>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0" indent="0">
              <a:lnSpc>
                <a:spcPct val="78000"/>
              </a:lnSpc>
            </a:pPr>
            <a:r>
              <a:rPr lang="fr-BE" sz="1800" dirty="0" err="1" smtClean="0"/>
              <a:t>Proposal</a:t>
            </a:r>
            <a:r>
              <a:rPr lang="fr-BE" sz="1800" dirty="0" smtClean="0"/>
              <a:t> </a:t>
            </a:r>
            <a:r>
              <a:rPr lang="fr-BE" sz="1800" b="0" dirty="0" smtClean="0"/>
              <a:t>: the </a:t>
            </a:r>
            <a:r>
              <a:rPr lang="fr-BE" sz="1800" b="0" dirty="0" err="1" smtClean="0"/>
              <a:t>number</a:t>
            </a:r>
            <a:r>
              <a:rPr lang="fr-BE" sz="1800" b="0" dirty="0" smtClean="0"/>
              <a:t> of </a:t>
            </a:r>
            <a:r>
              <a:rPr lang="fr-BE" sz="1800" b="0" dirty="0" err="1" smtClean="0"/>
              <a:t>inhabitants</a:t>
            </a:r>
            <a:r>
              <a:rPr lang="fr-BE" sz="1800" b="0" dirty="0" smtClean="0"/>
              <a:t> </a:t>
            </a:r>
            <a:r>
              <a:rPr lang="fr-BE" sz="1800" b="0" dirty="0" err="1" smtClean="0"/>
              <a:t>connected</a:t>
            </a:r>
            <a:r>
              <a:rPr lang="fr-BE" sz="1800" b="0" dirty="0" smtClean="0"/>
              <a:t> to </a:t>
            </a:r>
            <a:r>
              <a:rPr lang="fr-BE" sz="1800" b="0" dirty="0" err="1" smtClean="0"/>
              <a:t>treatment</a:t>
            </a:r>
            <a:r>
              <a:rPr lang="fr-BE" sz="1800" b="0" dirty="0" smtClean="0"/>
              <a:t> plants are replaces by </a:t>
            </a:r>
            <a:r>
              <a:rPr lang="fr-BE" sz="1800" b="0" dirty="0" err="1" smtClean="0"/>
              <a:t>three</a:t>
            </a:r>
            <a:r>
              <a:rPr lang="fr-BE" sz="1800" b="0" dirty="0" smtClean="0"/>
              <a:t> </a:t>
            </a:r>
            <a:r>
              <a:rPr lang="fr-BE" sz="1800" b="0" dirty="0" err="1" smtClean="0"/>
              <a:t>parameters</a:t>
            </a:r>
            <a:r>
              <a:rPr lang="fr-BE" sz="1800" b="0" dirty="0" smtClean="0"/>
              <a:t> </a:t>
            </a:r>
            <a:r>
              <a:rPr lang="fr-BE" sz="1800" b="0" dirty="0" err="1" smtClean="0"/>
              <a:t>depending</a:t>
            </a:r>
            <a:r>
              <a:rPr lang="fr-BE" sz="1800" b="0" dirty="0" smtClean="0"/>
              <a:t> </a:t>
            </a:r>
            <a:r>
              <a:rPr lang="fr-BE" sz="1800" b="0" dirty="0" err="1" smtClean="0"/>
              <a:t>from</a:t>
            </a:r>
            <a:r>
              <a:rPr lang="fr-BE" sz="1800" b="0" dirty="0" smtClean="0"/>
              <a:t> the size</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10085199"/>
              </p:ext>
            </p:extLst>
          </p:nvPr>
        </p:nvGraphicFramePr>
        <p:xfrm>
          <a:off x="395536" y="2708921"/>
          <a:ext cx="8064896" cy="767765"/>
        </p:xfrm>
        <a:graphic>
          <a:graphicData uri="http://schemas.openxmlformats.org/drawingml/2006/table">
            <a:tbl>
              <a:tblPr firstRow="1" firstCol="1" bandRow="1">
                <a:tableStyleId>{5C22544A-7EE6-4342-B048-85BDC9FD1C3A}</a:tableStyleId>
              </a:tblPr>
              <a:tblGrid>
                <a:gridCol w="8064896"/>
              </a:tblGrid>
              <a:tr h="170101">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24198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tx1"/>
                          </a:solidFill>
                          <a:effectLst/>
                          <a:latin typeface="+mn-lt"/>
                          <a:ea typeface="+mn-ea"/>
                          <a:cs typeface="+mn-cs"/>
                        </a:rPr>
                        <a:t>brief text information on the fate of generated wastewater that does</a:t>
                      </a:r>
                      <a:r>
                        <a:rPr lang="en-US" sz="1000" b="1" kern="1200" baseline="0" dirty="0" smtClean="0">
                          <a:solidFill>
                            <a:schemeClr val="tx1"/>
                          </a:solidFill>
                          <a:effectLst/>
                          <a:latin typeface="+mn-lt"/>
                          <a:ea typeface="+mn-ea"/>
                          <a:cs typeface="+mn-cs"/>
                        </a:rPr>
                        <a:t> not receive any treatment </a:t>
                      </a:r>
                      <a:r>
                        <a:rPr lang="en-US" sz="1000" b="1" kern="1200" dirty="0" smtClean="0">
                          <a:solidFill>
                            <a:schemeClr val="tx1"/>
                          </a:solidFill>
                          <a:effectLst/>
                          <a:latin typeface="+mn-lt"/>
                          <a:ea typeface="+mn-ea"/>
                          <a:cs typeface="+mn-cs"/>
                        </a:rPr>
                        <a:t>(</a:t>
                      </a:r>
                      <a:r>
                        <a:rPr lang="en-US" sz="1000" b="1" i="1" kern="1200" dirty="0" err="1" smtClean="0">
                          <a:solidFill>
                            <a:schemeClr val="tx1"/>
                          </a:solidFill>
                          <a:effectLst/>
                          <a:latin typeface="+mn-lt"/>
                          <a:ea typeface="+mn-ea"/>
                          <a:cs typeface="+mn-cs"/>
                        </a:rPr>
                        <a:t>aggInfoFateWithoutTreatment</a:t>
                      </a:r>
                      <a:r>
                        <a:rPr lang="en-US" sz="1000" b="1" kern="1200" dirty="0" smtClean="0">
                          <a:solidFill>
                            <a:schemeClr val="tx1"/>
                          </a:solidFill>
                          <a:effectLst/>
                          <a:latin typeface="+mn-lt"/>
                          <a:ea typeface="+mn-ea"/>
                          <a:cs typeface="+mn-cs"/>
                        </a:rPr>
                        <a:t>)</a:t>
                      </a:r>
                      <a:r>
                        <a:rPr lang="en-GB" sz="1000" b="1" kern="1200" dirty="0" smtClean="0">
                          <a:solidFill>
                            <a:schemeClr val="tx1"/>
                          </a:solidFill>
                          <a:effectLst/>
                          <a:latin typeface="+mn-lt"/>
                          <a:ea typeface="+mn-ea"/>
                          <a:cs typeface="+mn-cs"/>
                        </a:rPr>
                        <a:t> </a:t>
                      </a:r>
                    </a:p>
                  </a:txBody>
                  <a:tcPr marL="44450" marR="44450" marT="0" marB="0" anchor="ctr"/>
                </a:tc>
              </a:tr>
              <a:tr h="241985">
                <a:tc>
                  <a:txBody>
                    <a:bodyPr/>
                    <a:lstStyle/>
                    <a:p>
                      <a:pPr lvl="0"/>
                      <a:r>
                        <a:rPr lang="en-US" sz="1000" b="1" kern="1200" dirty="0" smtClean="0">
                          <a:solidFill>
                            <a:schemeClr val="tx1"/>
                          </a:solidFill>
                          <a:effectLst/>
                          <a:latin typeface="+mn-lt"/>
                          <a:ea typeface="+mn-ea"/>
                          <a:cs typeface="+mn-cs"/>
                        </a:rPr>
                        <a:t>Number of inhabitants connected to  treatment plants (</a:t>
                      </a:r>
                      <a:r>
                        <a:rPr lang="en-US" sz="1000" b="1" i="1" kern="1200" dirty="0" err="1" smtClean="0">
                          <a:solidFill>
                            <a:schemeClr val="tx1"/>
                          </a:solidFill>
                          <a:effectLst/>
                          <a:latin typeface="+mn-lt"/>
                          <a:ea typeface="+mn-ea"/>
                          <a:cs typeface="+mn-cs"/>
                        </a:rPr>
                        <a:t>mslInhabitantsUwwtp</a:t>
                      </a:r>
                      <a:r>
                        <a:rPr lang="en-US"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bl>
          </a:graphicData>
        </a:graphic>
      </p:graphicFrame>
    </p:spTree>
    <p:extLst>
      <p:ext uri="{BB962C8B-B14F-4D97-AF65-F5344CB8AC3E}">
        <p14:creationId xmlns:p14="http://schemas.microsoft.com/office/powerpoint/2010/main" val="17083537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MS </a:t>
            </a:r>
            <a:r>
              <a:rPr lang="fr-BE" sz="2400" dirty="0" err="1" smtClean="0">
                <a:latin typeface="Calibri" pitchFamily="34" charset="0"/>
              </a:rPr>
              <a:t>level</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seven new mandatory parameters</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p>
          <a:p>
            <a:pPr marL="0" indent="0">
              <a:lnSpc>
                <a:spcPct val="78000"/>
              </a:lnSpc>
            </a:pPr>
            <a:endParaRPr lang="fr-BE" sz="1800" dirty="0"/>
          </a:p>
          <a:p>
            <a:pPr marL="0" indent="0">
              <a:lnSpc>
                <a:spcPct val="78000"/>
              </a:lnSpc>
            </a:pPr>
            <a:endParaRPr lang="fr-BE" sz="1800" dirty="0" smtClean="0"/>
          </a:p>
          <a:p>
            <a:pPr marL="0" indent="0">
              <a:lnSpc>
                <a:spcPct val="78000"/>
              </a:lnSpc>
            </a:pPr>
            <a:r>
              <a:rPr lang="fr-BE" sz="1800" dirty="0" err="1" smtClean="0"/>
              <a:t>Proposal</a:t>
            </a:r>
            <a:r>
              <a:rPr lang="fr-BE" sz="1800" dirty="0" smtClean="0"/>
              <a:t> : </a:t>
            </a:r>
            <a:r>
              <a:rPr lang="fr-BE" sz="1800" b="0" dirty="0" err="1" smtClean="0"/>
              <a:t>Only</a:t>
            </a:r>
            <a:r>
              <a:rPr lang="fr-BE" sz="1800" b="0" dirty="0" smtClean="0"/>
              <a:t> </a:t>
            </a:r>
            <a:r>
              <a:rPr lang="fr-BE" sz="1800" b="0" dirty="0" err="1" smtClean="0"/>
              <a:t>at</a:t>
            </a:r>
            <a:r>
              <a:rPr lang="fr-BE" sz="1800" b="0" dirty="0" smtClean="0"/>
              <a:t> national </a:t>
            </a:r>
            <a:r>
              <a:rPr lang="fr-BE" sz="1800" b="0" dirty="0" err="1" smtClean="0"/>
              <a:t>level</a:t>
            </a:r>
            <a:r>
              <a:rPr lang="fr-BE" sz="1800" b="0" dirty="0" smtClean="0"/>
              <a:t>, </a:t>
            </a:r>
            <a:r>
              <a:rPr lang="fr-BE" sz="1800" b="0" dirty="0" err="1"/>
              <a:t>t</a:t>
            </a:r>
            <a:r>
              <a:rPr lang="fr-BE" sz="1800" b="0" dirty="0" err="1" smtClean="0"/>
              <a:t>hese</a:t>
            </a:r>
            <a:r>
              <a:rPr lang="fr-BE" sz="1800" b="0" dirty="0" smtClean="0"/>
              <a:t> </a:t>
            </a:r>
            <a:r>
              <a:rPr lang="fr-BE" sz="1800" b="0" dirty="0" err="1" smtClean="0"/>
              <a:t>paremeters</a:t>
            </a:r>
            <a:r>
              <a:rPr lang="fr-BE" sz="1800" b="0" dirty="0" smtClean="0"/>
              <a:t> are </a:t>
            </a:r>
            <a:r>
              <a:rPr lang="fr-BE" sz="1800" b="0" dirty="0" err="1" smtClean="0"/>
              <a:t>useful</a:t>
            </a:r>
            <a:r>
              <a:rPr lang="fr-BE" sz="1800" b="0" dirty="0" smtClean="0"/>
              <a:t> </a:t>
            </a:r>
            <a:r>
              <a:rPr lang="fr-BE" sz="1800" b="0" dirty="0" err="1" smtClean="0"/>
              <a:t>at</a:t>
            </a:r>
            <a:r>
              <a:rPr lang="fr-BE" sz="1800" b="0" dirty="0" smtClean="0"/>
              <a:t> national </a:t>
            </a:r>
            <a:r>
              <a:rPr lang="fr-BE" sz="1800" b="0" dirty="0" err="1" smtClean="0"/>
              <a:t>level</a:t>
            </a:r>
            <a:r>
              <a:rPr lang="fr-BE" sz="1800" b="0" dirty="0" smtClean="0"/>
              <a:t> to </a:t>
            </a:r>
            <a:r>
              <a:rPr lang="fr-BE" sz="1800" b="0" dirty="0" err="1" smtClean="0"/>
              <a:t>conduct</a:t>
            </a:r>
            <a:r>
              <a:rPr lang="fr-BE" sz="1800" b="0" dirty="0" smtClean="0"/>
              <a:t> </a:t>
            </a:r>
            <a:r>
              <a:rPr lang="fr-BE" sz="1800" b="0" dirty="0" err="1" smtClean="0"/>
              <a:t>any</a:t>
            </a:r>
            <a:r>
              <a:rPr lang="fr-BE" sz="1800" b="0" dirty="0" smtClean="0"/>
              <a:t> national </a:t>
            </a:r>
            <a:r>
              <a:rPr lang="fr-BE" sz="1800" b="0" dirty="0" err="1" smtClean="0"/>
              <a:t>policy</a:t>
            </a:r>
            <a:r>
              <a:rPr lang="fr-BE" sz="1800" b="0" dirty="0" smtClean="0"/>
              <a:t> and for </a:t>
            </a:r>
            <a:r>
              <a:rPr lang="fr-BE" sz="1800" b="0" dirty="0" err="1" smtClean="0"/>
              <a:t>forecasting</a:t>
            </a:r>
            <a:r>
              <a:rPr lang="fr-BE" sz="1800" b="0" dirty="0" smtClean="0"/>
              <a:t> aspects. </a:t>
            </a:r>
            <a:endParaRPr lang="en-US" sz="1800" b="0" dirty="0" smtClean="0"/>
          </a:p>
          <a:p>
            <a:pPr marL="0" indent="0">
              <a:lnSpc>
                <a:spcPct val="78000"/>
              </a:lnSpc>
            </a:pPr>
            <a:r>
              <a:rPr lang="en-US" sz="1800" b="0" dirty="0" smtClean="0"/>
              <a:t>The Number of inhabitants are directly in links with the </a:t>
            </a:r>
            <a:r>
              <a:rPr lang="en-US" sz="1800" b="0" dirty="0" err="1" smtClean="0"/>
              <a:t>eurostat</a:t>
            </a:r>
            <a:r>
              <a:rPr lang="en-US" sz="1800" b="0" dirty="0" smtClean="0"/>
              <a:t> </a:t>
            </a:r>
            <a:r>
              <a:rPr lang="en-US" sz="1800" b="0" dirty="0" err="1" smtClean="0"/>
              <a:t>questionnary</a:t>
            </a:r>
            <a:r>
              <a:rPr lang="en-US" sz="1800" b="0" dirty="0" smtClean="0"/>
              <a:t>.</a:t>
            </a:r>
          </a:p>
          <a:p>
            <a:pPr marL="0" indent="0">
              <a:lnSpc>
                <a:spcPct val="78000"/>
              </a:lnSpc>
            </a:pPr>
            <a:r>
              <a:rPr lang="en-US" sz="1800" b="0" dirty="0" smtClean="0"/>
              <a:t>To </a:t>
            </a:r>
            <a:r>
              <a:rPr lang="en-US" sz="1800" b="0" dirty="0"/>
              <a:t>be reported every two years or four years depending from the compliance.</a:t>
            </a:r>
            <a:endParaRPr lang="en-GB" sz="1800" b="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49160685"/>
              </p:ext>
            </p:extLst>
          </p:nvPr>
        </p:nvGraphicFramePr>
        <p:xfrm>
          <a:off x="395536" y="2708921"/>
          <a:ext cx="8064896" cy="2319771"/>
        </p:xfrm>
        <a:graphic>
          <a:graphicData uri="http://schemas.openxmlformats.org/drawingml/2006/table">
            <a:tbl>
              <a:tblPr firstRow="1" firstCol="1" bandRow="1">
                <a:tableStyleId>{5C22544A-7EE6-4342-B048-85BDC9FD1C3A}</a:tableStyleId>
              </a:tblPr>
              <a:tblGrid>
                <a:gridCol w="8064896"/>
              </a:tblGrid>
              <a:tr h="117902">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249324">
                <a:tc>
                  <a:txBody>
                    <a:bodyPr/>
                    <a:lstStyle/>
                    <a:p>
                      <a:pPr algn="l">
                        <a:lnSpc>
                          <a:spcPct val="115000"/>
                        </a:lnSpc>
                        <a:spcAft>
                          <a:spcPts val="0"/>
                        </a:spcAft>
                      </a:pPr>
                      <a:r>
                        <a:rPr lang="en-US" sz="900" spc="0">
                          <a:solidFill>
                            <a:schemeClr val="tx1"/>
                          </a:solidFill>
                          <a:effectLst/>
                        </a:rPr>
                        <a:t>Km of combined sewer system</a:t>
                      </a:r>
                      <a:endParaRPr lang="en-GB" sz="900" spc="10">
                        <a:solidFill>
                          <a:schemeClr val="tx1"/>
                        </a:solidFill>
                        <a:effectLst/>
                        <a:latin typeface="Arial"/>
                        <a:ea typeface="Times New Roman"/>
                      </a:endParaRPr>
                    </a:p>
                  </a:txBody>
                  <a:tcPr marL="25516" marR="25516" marT="0" marB="0" anchor="ctr"/>
                </a:tc>
              </a:tr>
              <a:tr h="267325">
                <a:tc>
                  <a:txBody>
                    <a:bodyPr/>
                    <a:lstStyle/>
                    <a:p>
                      <a:pPr algn="l">
                        <a:lnSpc>
                          <a:spcPct val="115000"/>
                        </a:lnSpc>
                        <a:spcAft>
                          <a:spcPts val="0"/>
                        </a:spcAft>
                      </a:pPr>
                      <a:r>
                        <a:rPr lang="en-US" sz="900" spc="0" dirty="0">
                          <a:solidFill>
                            <a:schemeClr val="tx1"/>
                          </a:solidFill>
                          <a:effectLst/>
                        </a:rPr>
                        <a:t>Km of </a:t>
                      </a:r>
                      <a:r>
                        <a:rPr lang="en-US" sz="900" spc="0" smtClean="0">
                          <a:solidFill>
                            <a:schemeClr val="tx1"/>
                          </a:solidFill>
                          <a:effectLst/>
                        </a:rPr>
                        <a:t>separeted </a:t>
                      </a:r>
                      <a:r>
                        <a:rPr lang="en-US" sz="900" spc="0" dirty="0">
                          <a:solidFill>
                            <a:schemeClr val="tx1"/>
                          </a:solidFill>
                          <a:effectLst/>
                        </a:rPr>
                        <a:t>sewer system</a:t>
                      </a:r>
                      <a:endParaRPr lang="en-GB" sz="900" spc="10" dirty="0">
                        <a:solidFill>
                          <a:schemeClr val="tx1"/>
                        </a:solidFill>
                        <a:effectLst/>
                        <a:latin typeface="Arial"/>
                        <a:ea typeface="Times New Roman"/>
                      </a:endParaRPr>
                    </a:p>
                  </a:txBody>
                  <a:tcPr marL="25516" marR="25516" marT="0" marB="0" anchor="ctr"/>
                </a:tc>
              </a:tr>
              <a:tr h="283514">
                <a:tc>
                  <a:txBody>
                    <a:bodyPr/>
                    <a:lstStyle/>
                    <a:p>
                      <a:pPr algn="l">
                        <a:lnSpc>
                          <a:spcPct val="115000"/>
                        </a:lnSpc>
                        <a:spcAft>
                          <a:spcPts val="0"/>
                        </a:spcAft>
                      </a:pPr>
                      <a:r>
                        <a:rPr lang="en-US" sz="900" spc="0">
                          <a:solidFill>
                            <a:schemeClr val="tx1"/>
                          </a:solidFill>
                          <a:effectLst/>
                        </a:rPr>
                        <a:t>Investment costs in TPs and collecting systems</a:t>
                      </a:r>
                      <a:endParaRPr lang="en-GB" sz="900" spc="10">
                        <a:solidFill>
                          <a:schemeClr val="tx1"/>
                        </a:solidFill>
                        <a:effectLst/>
                        <a:latin typeface="Arial"/>
                        <a:ea typeface="Times New Roman"/>
                      </a:endParaRPr>
                    </a:p>
                  </a:txBody>
                  <a:tcPr marL="25516" marR="25516" marT="0" marB="0" anchor="ctr"/>
                </a:tc>
              </a:tr>
              <a:tr h="336087">
                <a:tc>
                  <a:txBody>
                    <a:bodyPr/>
                    <a:lstStyle/>
                    <a:p>
                      <a:pPr algn="l">
                        <a:lnSpc>
                          <a:spcPct val="115000"/>
                        </a:lnSpc>
                        <a:spcAft>
                          <a:spcPts val="0"/>
                        </a:spcAft>
                      </a:pPr>
                      <a:r>
                        <a:rPr lang="en-US" sz="900" spc="0" dirty="0" smtClean="0">
                          <a:solidFill>
                            <a:schemeClr val="tx1"/>
                          </a:solidFill>
                          <a:effectLst/>
                        </a:rPr>
                        <a:t>Operating costs in </a:t>
                      </a:r>
                      <a:r>
                        <a:rPr lang="en-US" sz="900" spc="0" dirty="0" err="1" smtClean="0">
                          <a:solidFill>
                            <a:schemeClr val="tx1"/>
                          </a:solidFill>
                          <a:effectLst/>
                        </a:rPr>
                        <a:t>Tps</a:t>
                      </a:r>
                      <a:r>
                        <a:rPr lang="en-US" sz="900" spc="0" dirty="0" smtClean="0">
                          <a:solidFill>
                            <a:schemeClr val="tx1"/>
                          </a:solidFill>
                          <a:effectLst/>
                        </a:rPr>
                        <a:t> and collecting systems (without depreciation of the investments)</a:t>
                      </a:r>
                      <a:endParaRPr lang="en-GB" sz="900" spc="10" dirty="0">
                        <a:solidFill>
                          <a:schemeClr val="tx1"/>
                        </a:solidFill>
                        <a:effectLst/>
                        <a:latin typeface="Arial"/>
                        <a:ea typeface="Times New Roman"/>
                      </a:endParaRPr>
                    </a:p>
                  </a:txBody>
                  <a:tcPr marL="25516" marR="25516" marT="0" marB="0" anchor="ctr"/>
                </a:tc>
              </a:tr>
              <a:tr h="33608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Number of inhabitants connected to primary treatment plants</a:t>
                      </a:r>
                      <a:endParaRPr lang="en-GB" sz="900" spc="10" dirty="0">
                        <a:solidFill>
                          <a:schemeClr val="tx1"/>
                        </a:solidFill>
                        <a:effectLst/>
                        <a:latin typeface="Arial"/>
                        <a:ea typeface="Times New Roman"/>
                      </a:endParaRPr>
                    </a:p>
                  </a:txBody>
                  <a:tcPr marL="25516" marR="25516" marT="0" marB="0" anchor="ctr"/>
                </a:tc>
              </a:tr>
              <a:tr h="33608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Number of inhabitants connected to  secondary treatment plants</a:t>
                      </a:r>
                      <a:endParaRPr lang="en-GB" sz="900" spc="10" dirty="0">
                        <a:solidFill>
                          <a:schemeClr val="tx1"/>
                        </a:solidFill>
                        <a:effectLst/>
                        <a:latin typeface="Arial"/>
                        <a:ea typeface="Times New Roman"/>
                      </a:endParaRPr>
                    </a:p>
                  </a:txBody>
                  <a:tcPr marL="25516" marR="25516" marT="0" marB="0" anchor="ctr"/>
                </a:tc>
              </a:tr>
              <a:tr h="33608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900" b="1" kern="1200" dirty="0" smtClean="0">
                          <a:solidFill>
                            <a:schemeClr val="tx1"/>
                          </a:solidFill>
                          <a:effectLst/>
                          <a:latin typeface="+mn-lt"/>
                          <a:ea typeface="+mn-ea"/>
                          <a:cs typeface="+mn-cs"/>
                        </a:rPr>
                        <a:t>Number of inhabitants connected to  more stringent treatment plants</a:t>
                      </a:r>
                      <a:endParaRPr lang="en-GB" sz="900" spc="10" dirty="0" smtClean="0">
                        <a:solidFill>
                          <a:schemeClr val="tx1"/>
                        </a:solidFill>
                        <a:effectLst/>
                        <a:latin typeface="Arial"/>
                        <a:ea typeface="Times New Roman"/>
                      </a:endParaRPr>
                    </a:p>
                    <a:p>
                      <a:pPr algn="l">
                        <a:lnSpc>
                          <a:spcPct val="115000"/>
                        </a:lnSpc>
                        <a:spcAft>
                          <a:spcPts val="0"/>
                        </a:spcAft>
                      </a:pPr>
                      <a:endParaRPr lang="en-GB" sz="900" spc="10" dirty="0">
                        <a:solidFill>
                          <a:schemeClr val="tx1"/>
                        </a:solidFill>
                        <a:effectLst/>
                        <a:latin typeface="Arial"/>
                        <a:ea typeface="Times New Roman"/>
                      </a:endParaRPr>
                    </a:p>
                  </a:txBody>
                  <a:tcPr marL="25516" marR="25516" marT="0" marB="0" anchor="ctr"/>
                </a:tc>
              </a:tr>
            </a:tbl>
          </a:graphicData>
        </a:graphic>
      </p:graphicFrame>
    </p:spTree>
    <p:extLst>
      <p:ext uri="{BB962C8B-B14F-4D97-AF65-F5344CB8AC3E}">
        <p14:creationId xmlns:p14="http://schemas.microsoft.com/office/powerpoint/2010/main" val="2305641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MS </a:t>
            </a:r>
            <a:r>
              <a:rPr lang="fr-BE" sz="2400" dirty="0" err="1" smtClean="0">
                <a:latin typeface="Calibri" pitchFamily="34" charset="0"/>
              </a:rPr>
              <a:t>level</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four new voluntary parameters</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r>
              <a:rPr lang="fr-BE" sz="1800" dirty="0" err="1" smtClean="0"/>
              <a:t>Proposal</a:t>
            </a:r>
            <a:r>
              <a:rPr lang="fr-BE" sz="1800" dirty="0" smtClean="0"/>
              <a:t> : </a:t>
            </a:r>
            <a:r>
              <a:rPr lang="fr-BE" sz="1800" b="0" dirty="0" err="1" smtClean="0"/>
              <a:t>Only</a:t>
            </a:r>
            <a:r>
              <a:rPr lang="fr-BE" sz="1800" b="0" dirty="0" smtClean="0"/>
              <a:t> </a:t>
            </a:r>
            <a:r>
              <a:rPr lang="fr-BE" sz="1800" b="0" dirty="0" err="1" smtClean="0"/>
              <a:t>at</a:t>
            </a:r>
            <a:r>
              <a:rPr lang="fr-BE" sz="1800" b="0" dirty="0" smtClean="0"/>
              <a:t> national </a:t>
            </a:r>
            <a:r>
              <a:rPr lang="fr-BE" sz="1800" b="0" dirty="0" err="1" smtClean="0"/>
              <a:t>level</a:t>
            </a:r>
            <a:r>
              <a:rPr lang="fr-BE" sz="1800" b="0" dirty="0" smtClean="0"/>
              <a:t>, </a:t>
            </a:r>
            <a:r>
              <a:rPr lang="fr-BE" sz="1800" b="0" dirty="0" err="1"/>
              <a:t>t</a:t>
            </a:r>
            <a:r>
              <a:rPr lang="fr-BE" sz="1800" b="0" dirty="0" err="1" smtClean="0"/>
              <a:t>hese</a:t>
            </a:r>
            <a:r>
              <a:rPr lang="fr-BE" sz="1800" b="0" dirty="0" smtClean="0"/>
              <a:t> </a:t>
            </a:r>
            <a:r>
              <a:rPr lang="fr-BE" sz="1800" b="0" dirty="0" err="1" smtClean="0"/>
              <a:t>paremeters</a:t>
            </a:r>
            <a:r>
              <a:rPr lang="fr-BE" sz="1800" b="0" dirty="0" smtClean="0"/>
              <a:t> </a:t>
            </a:r>
            <a:r>
              <a:rPr lang="fr-BE" sz="1800" b="0" dirty="0" err="1" smtClean="0"/>
              <a:t>could</a:t>
            </a:r>
            <a:r>
              <a:rPr lang="fr-BE" sz="1800" b="0" dirty="0" smtClean="0"/>
              <a:t> </a:t>
            </a:r>
            <a:r>
              <a:rPr lang="fr-BE" sz="1800" b="0" dirty="0" err="1" smtClean="0"/>
              <a:t>be</a:t>
            </a:r>
            <a:r>
              <a:rPr lang="fr-BE" sz="1800" b="0" dirty="0" smtClean="0"/>
              <a:t> </a:t>
            </a:r>
            <a:r>
              <a:rPr lang="fr-BE" sz="1800" b="0" dirty="0" err="1" smtClean="0"/>
              <a:t>useful</a:t>
            </a:r>
            <a:r>
              <a:rPr lang="fr-BE" sz="1800" b="0" dirty="0" smtClean="0"/>
              <a:t> to have a more </a:t>
            </a:r>
            <a:r>
              <a:rPr lang="fr-BE" sz="1800" b="0" dirty="0" err="1" smtClean="0"/>
              <a:t>accurate</a:t>
            </a:r>
            <a:r>
              <a:rPr lang="fr-BE" sz="1800" b="0" dirty="0" smtClean="0"/>
              <a:t> </a:t>
            </a:r>
            <a:r>
              <a:rPr lang="fr-BE" sz="1800" b="0" dirty="0" err="1" smtClean="0"/>
              <a:t>view</a:t>
            </a:r>
            <a:r>
              <a:rPr lang="fr-BE" sz="1800" b="0" dirty="0" smtClean="0"/>
              <a:t> of the </a:t>
            </a:r>
            <a:r>
              <a:rPr lang="fr-BE" sz="1800" b="0" dirty="0" err="1" smtClean="0"/>
              <a:t>investments</a:t>
            </a:r>
            <a:r>
              <a:rPr lang="fr-BE" sz="1800" b="0" dirty="0" smtClean="0"/>
              <a:t> and operating </a:t>
            </a:r>
            <a:r>
              <a:rPr lang="fr-BE" sz="1800" b="0" dirty="0" err="1" smtClean="0"/>
              <a:t>costs</a:t>
            </a:r>
            <a:r>
              <a:rPr lang="fr-BE" sz="1800" b="0" dirty="0" smtClean="0"/>
              <a:t>.</a:t>
            </a:r>
            <a:endParaRPr lang="en-GB" sz="1800" b="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690171505"/>
              </p:ext>
            </p:extLst>
          </p:nvPr>
        </p:nvGraphicFramePr>
        <p:xfrm>
          <a:off x="395536" y="2708921"/>
          <a:ext cx="8064896" cy="1497517"/>
        </p:xfrm>
        <a:graphic>
          <a:graphicData uri="http://schemas.openxmlformats.org/drawingml/2006/table">
            <a:tbl>
              <a:tblPr firstRow="1" firstCol="1" bandRow="1">
                <a:tableStyleId>{5C22544A-7EE6-4342-B048-85BDC9FD1C3A}</a:tableStyleId>
              </a:tblPr>
              <a:tblGrid>
                <a:gridCol w="8064896"/>
              </a:tblGrid>
              <a:tr h="117902">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249324">
                <a:tc>
                  <a:txBody>
                    <a:bodyPr/>
                    <a:lstStyle/>
                    <a:p>
                      <a:pPr algn="l">
                        <a:lnSpc>
                          <a:spcPct val="115000"/>
                        </a:lnSpc>
                        <a:spcAft>
                          <a:spcPts val="0"/>
                        </a:spcAft>
                      </a:pPr>
                      <a:r>
                        <a:rPr lang="en-US" sz="900" spc="0" dirty="0">
                          <a:solidFill>
                            <a:schemeClr val="tx1"/>
                          </a:solidFill>
                          <a:effectLst/>
                          <a:latin typeface="Tahoma"/>
                          <a:ea typeface="Times New Roman"/>
                        </a:rPr>
                        <a:t>Investment costs in TPs</a:t>
                      </a:r>
                      <a:endParaRPr lang="en-GB" sz="1050" spc="10" dirty="0">
                        <a:solidFill>
                          <a:schemeClr val="tx1"/>
                        </a:solidFill>
                        <a:effectLst/>
                        <a:latin typeface="Arial"/>
                        <a:ea typeface="Times New Roman"/>
                      </a:endParaRPr>
                    </a:p>
                  </a:txBody>
                  <a:tcPr marL="44450" marR="44450" marT="0" marB="0" anchor="ctr"/>
                </a:tc>
              </a:tr>
              <a:tr h="267325">
                <a:tc>
                  <a:txBody>
                    <a:bodyPr/>
                    <a:lstStyle/>
                    <a:p>
                      <a:pPr algn="l">
                        <a:lnSpc>
                          <a:spcPct val="115000"/>
                        </a:lnSpc>
                        <a:spcAft>
                          <a:spcPts val="0"/>
                        </a:spcAft>
                      </a:pPr>
                      <a:r>
                        <a:rPr lang="en-US" sz="900" spc="0" dirty="0">
                          <a:solidFill>
                            <a:schemeClr val="tx1"/>
                          </a:solidFill>
                          <a:effectLst/>
                          <a:latin typeface="Tahoma"/>
                          <a:ea typeface="Times New Roman"/>
                        </a:rPr>
                        <a:t>Investment costs in collecting systems</a:t>
                      </a:r>
                      <a:endParaRPr lang="en-GB" sz="1050" spc="10" dirty="0">
                        <a:solidFill>
                          <a:schemeClr val="tx1"/>
                        </a:solidFill>
                        <a:effectLst/>
                        <a:latin typeface="Arial"/>
                        <a:ea typeface="Times New Roman"/>
                      </a:endParaRPr>
                    </a:p>
                  </a:txBody>
                  <a:tcPr marL="44450" marR="44450" marT="0" marB="0" anchor="ctr"/>
                </a:tc>
              </a:tr>
              <a:tr h="283514">
                <a:tc>
                  <a:txBody>
                    <a:bodyPr/>
                    <a:lstStyle/>
                    <a:p>
                      <a:pPr algn="l">
                        <a:lnSpc>
                          <a:spcPct val="115000"/>
                        </a:lnSpc>
                        <a:spcAft>
                          <a:spcPts val="0"/>
                        </a:spcAft>
                      </a:pPr>
                      <a:r>
                        <a:rPr lang="en-US" sz="900" spc="0">
                          <a:solidFill>
                            <a:schemeClr val="tx1"/>
                          </a:solidFill>
                          <a:effectLst/>
                          <a:latin typeface="Tahoma"/>
                          <a:ea typeface="Times New Roman"/>
                        </a:rPr>
                        <a:t>Operating costs in Tps</a:t>
                      </a:r>
                      <a:endParaRPr lang="en-GB" sz="1050" spc="10">
                        <a:solidFill>
                          <a:schemeClr val="tx1"/>
                        </a:solidFill>
                        <a:effectLst/>
                        <a:latin typeface="Arial"/>
                        <a:ea typeface="Times New Roman"/>
                      </a:endParaRPr>
                    </a:p>
                  </a:txBody>
                  <a:tcPr marL="44450" marR="44450" marT="0" marB="0" anchor="ctr"/>
                </a:tc>
              </a:tr>
              <a:tr h="522094">
                <a:tc>
                  <a:txBody>
                    <a:bodyPr/>
                    <a:lstStyle/>
                    <a:p>
                      <a:pPr algn="l">
                        <a:lnSpc>
                          <a:spcPct val="115000"/>
                        </a:lnSpc>
                        <a:spcAft>
                          <a:spcPts val="0"/>
                        </a:spcAft>
                      </a:pPr>
                      <a:r>
                        <a:rPr lang="en-US" sz="900" spc="0" dirty="0">
                          <a:solidFill>
                            <a:schemeClr val="tx1"/>
                          </a:solidFill>
                          <a:effectLst/>
                          <a:latin typeface="Tahoma"/>
                          <a:ea typeface="Times New Roman"/>
                        </a:rPr>
                        <a:t>Operating costs in collecting systems</a:t>
                      </a:r>
                      <a:endParaRPr lang="en-GB" sz="105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34484980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MS </a:t>
            </a:r>
            <a:r>
              <a:rPr lang="fr-BE" sz="2400" dirty="0" err="1" smtClean="0">
                <a:latin typeface="Calibri" pitchFamily="34" charset="0"/>
              </a:rPr>
              <a:t>level</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fr-BE" sz="1800" b="0" dirty="0">
                <a:latin typeface="Calibri" pitchFamily="34" charset="0"/>
                <a:sym typeface="Wingdings" pitchFamily="2" charset="2"/>
              </a:rPr>
              <a:t>Change the statut of </a:t>
            </a:r>
            <a:r>
              <a:rPr lang="fr-BE" sz="1800" b="0" dirty="0" err="1" smtClean="0">
                <a:latin typeface="Calibri" pitchFamily="34" charset="0"/>
                <a:sym typeface="Wingdings" pitchFamily="2" charset="2"/>
              </a:rPr>
              <a:t>seven</a:t>
            </a:r>
            <a:r>
              <a:rPr lang="fr-BE" sz="1800" b="0" dirty="0" smtClean="0">
                <a:latin typeface="Calibri" pitchFamily="34" charset="0"/>
                <a:sym typeface="Wingdings" pitchFamily="2" charset="2"/>
              </a:rPr>
              <a:t> </a:t>
            </a:r>
            <a:r>
              <a:rPr lang="fr-BE" sz="1800" b="0" dirty="0" err="1" smtClean="0">
                <a:latin typeface="Calibri" pitchFamily="34" charset="0"/>
                <a:sym typeface="Wingdings" pitchFamily="2" charset="2"/>
              </a:rPr>
              <a:t>parameters</a:t>
            </a:r>
            <a:r>
              <a:rPr lang="fr-BE" sz="1800" b="0" dirty="0" smtClean="0">
                <a:latin typeface="Calibri" pitchFamily="34" charset="0"/>
                <a:sym typeface="Wingdings" pitchFamily="2" charset="2"/>
              </a:rPr>
              <a:t> (</a:t>
            </a:r>
            <a:r>
              <a:rPr lang="fr-BE" sz="1800" dirty="0" err="1" smtClean="0">
                <a:latin typeface="Calibri" pitchFamily="34" charset="0"/>
                <a:sym typeface="Wingdings" pitchFamily="2" charset="2"/>
              </a:rPr>
              <a:t>voluntary</a:t>
            </a:r>
            <a:r>
              <a:rPr lang="fr-BE" sz="1800" dirty="0" smtClean="0">
                <a:latin typeface="Calibri" pitchFamily="34" charset="0"/>
                <a:sym typeface="Wingdings" pitchFamily="2" charset="2"/>
              </a:rPr>
              <a:t> </a:t>
            </a:r>
            <a:r>
              <a:rPr lang="fr-BE" sz="1800" dirty="0">
                <a:latin typeface="Calibri" pitchFamily="34" charset="0"/>
                <a:sym typeface="Wingdings" pitchFamily="2" charset="2"/>
              </a:rPr>
              <a:t>to </a:t>
            </a:r>
            <a:r>
              <a:rPr lang="fr-BE" sz="1800" dirty="0" err="1">
                <a:latin typeface="Calibri" pitchFamily="34" charset="0"/>
                <a:sym typeface="Wingdings" pitchFamily="2" charset="2"/>
              </a:rPr>
              <a:t>mandatory</a:t>
            </a:r>
            <a:r>
              <a:rPr lang="fr-BE" sz="1800" b="0" dirty="0">
                <a:latin typeface="Calibri" pitchFamily="34" charset="0"/>
                <a:sym typeface="Wingdings" pitchFamily="2" charset="2"/>
              </a:rPr>
              <a:t>)</a:t>
            </a:r>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r>
              <a:rPr lang="fr-BE" sz="1800" dirty="0" err="1" smtClean="0"/>
              <a:t>Proposal</a:t>
            </a:r>
            <a:r>
              <a:rPr lang="fr-BE" sz="1800" dirty="0" smtClean="0"/>
              <a:t> : </a:t>
            </a:r>
            <a:r>
              <a:rPr lang="en-US" sz="1800" b="0" dirty="0"/>
              <a:t>to be reported every two years or four years depending from the compliance</a:t>
            </a:r>
            <a:endParaRPr lang="fr-BE" sz="18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16899972"/>
              </p:ext>
            </p:extLst>
          </p:nvPr>
        </p:nvGraphicFramePr>
        <p:xfrm>
          <a:off x="395536" y="2708921"/>
          <a:ext cx="8064896" cy="2664708"/>
        </p:xfrm>
        <a:graphic>
          <a:graphicData uri="http://schemas.openxmlformats.org/drawingml/2006/table">
            <a:tbl>
              <a:tblPr firstRow="1" firstCol="1" bandRow="1">
                <a:tableStyleId>{5C22544A-7EE6-4342-B048-85BDC9FD1C3A}</a:tableStyleId>
              </a:tblPr>
              <a:tblGrid>
                <a:gridCol w="8064896"/>
              </a:tblGrid>
              <a:tr h="170101">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241985">
                <a:tc>
                  <a:txBody>
                    <a:bodyPr/>
                    <a:lstStyle/>
                    <a:p>
                      <a:pPr lvl="0"/>
                      <a:r>
                        <a:rPr lang="en-US" sz="1000" b="1" kern="1200" dirty="0" smtClean="0">
                          <a:solidFill>
                            <a:schemeClr val="tx1"/>
                          </a:solidFill>
                          <a:effectLst/>
                          <a:latin typeface="+mn-lt"/>
                          <a:ea typeface="+mn-ea"/>
                          <a:cs typeface="+mn-cs"/>
                        </a:rPr>
                        <a:t>Number of inhabitants connected to IAS (</a:t>
                      </a:r>
                      <a:r>
                        <a:rPr lang="en-US" sz="1000" b="1" i="1" kern="1200" dirty="0" err="1" smtClean="0">
                          <a:solidFill>
                            <a:schemeClr val="tx1"/>
                          </a:solidFill>
                          <a:effectLst/>
                          <a:latin typeface="+mn-lt"/>
                          <a:ea typeface="+mn-ea"/>
                          <a:cs typeface="+mn-cs"/>
                        </a:rPr>
                        <a:t>mslInhabitantsIAS</a:t>
                      </a:r>
                      <a:r>
                        <a:rPr lang="en-US"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295828">
                <a:tc>
                  <a:txBody>
                    <a:bodyPr/>
                    <a:lstStyle/>
                    <a:p>
                      <a:pPr lvl="0"/>
                      <a:r>
                        <a:rPr lang="en-US" sz="1000" b="1" kern="1200" dirty="0" smtClean="0">
                          <a:solidFill>
                            <a:schemeClr val="tx1"/>
                          </a:solidFill>
                          <a:effectLst/>
                          <a:latin typeface="+mn-lt"/>
                          <a:ea typeface="+mn-ea"/>
                          <a:cs typeface="+mn-cs"/>
                        </a:rPr>
                        <a:t>Number of inhabitants not connected to collecting system nor served by IAS (</a:t>
                      </a:r>
                      <a:r>
                        <a:rPr lang="en-US" sz="1000" b="1" i="1" kern="1200" dirty="0" err="1" smtClean="0">
                          <a:solidFill>
                            <a:schemeClr val="tx1"/>
                          </a:solidFill>
                          <a:effectLst/>
                          <a:latin typeface="+mn-lt"/>
                          <a:ea typeface="+mn-ea"/>
                          <a:cs typeface="+mn-cs"/>
                        </a:rPr>
                        <a:t>mslInhabitantsWithoutTreatment</a:t>
                      </a:r>
                      <a:r>
                        <a:rPr lang="en-US"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274907">
                <a:tc>
                  <a:txBody>
                    <a:bodyPr/>
                    <a:lstStyle/>
                    <a:p>
                      <a:pPr lvl="0"/>
                      <a:r>
                        <a:rPr lang="en-US" sz="1000" b="1" kern="1200" dirty="0" smtClean="0">
                          <a:solidFill>
                            <a:schemeClr val="tx1"/>
                          </a:solidFill>
                          <a:effectLst/>
                          <a:latin typeface="+mn-lt"/>
                          <a:ea typeface="+mn-ea"/>
                          <a:cs typeface="+mn-cs"/>
                        </a:rPr>
                        <a:t>Number of inhabitants connected to  collecting systems (</a:t>
                      </a:r>
                      <a:r>
                        <a:rPr lang="en-US" sz="1000" b="1" i="1" kern="1200" dirty="0" err="1" smtClean="0">
                          <a:solidFill>
                            <a:schemeClr val="tx1"/>
                          </a:solidFill>
                          <a:effectLst/>
                          <a:latin typeface="+mn-lt"/>
                          <a:ea typeface="+mn-ea"/>
                          <a:cs typeface="+mn-cs"/>
                        </a:rPr>
                        <a:t>mslInhabitantsCollSyst</a:t>
                      </a:r>
                      <a:r>
                        <a:rPr lang="en-US"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42525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tx1"/>
                          </a:solidFill>
                          <a:effectLst/>
                          <a:latin typeface="+mn-lt"/>
                          <a:ea typeface="+mn-ea"/>
                          <a:cs typeface="+mn-cs"/>
                        </a:rPr>
                        <a:t>Number of inhabitants connected to  treatment plant serving agglomeration smaller than 2,000 </a:t>
                      </a:r>
                      <a:r>
                        <a:rPr lang="en-US" sz="1000" b="1" kern="1200" dirty="0" err="1" smtClean="0">
                          <a:solidFill>
                            <a:schemeClr val="tx1"/>
                          </a:solidFill>
                          <a:effectLst/>
                          <a:latin typeface="+mn-lt"/>
                          <a:ea typeface="+mn-ea"/>
                          <a:cs typeface="+mn-cs"/>
                        </a:rPr>
                        <a:t>p.e.</a:t>
                      </a:r>
                      <a:r>
                        <a:rPr lang="en-US" sz="1000" b="1" kern="1200" dirty="0" smtClean="0">
                          <a:solidFill>
                            <a:schemeClr val="tx1"/>
                          </a:solidFill>
                          <a:effectLst/>
                          <a:latin typeface="+mn-lt"/>
                          <a:ea typeface="+mn-ea"/>
                          <a:cs typeface="+mn-cs"/>
                        </a:rPr>
                        <a:t> (</a:t>
                      </a:r>
                      <a:r>
                        <a:rPr lang="en-US" sz="1000" b="1" i="1" kern="1200" dirty="0" smtClean="0">
                          <a:solidFill>
                            <a:schemeClr val="tx1"/>
                          </a:solidFill>
                          <a:effectLst/>
                          <a:latin typeface="+mn-lt"/>
                          <a:ea typeface="+mn-ea"/>
                          <a:cs typeface="+mn-cs"/>
                        </a:rPr>
                        <a:t>mslInhabitantsUwwtpAgglo2</a:t>
                      </a:r>
                      <a:r>
                        <a:rPr lang="en-US" sz="1000" b="1" kern="1200" dirty="0" smtClean="0">
                          <a:solidFill>
                            <a:schemeClr val="tx1"/>
                          </a:solidFill>
                          <a:effectLst/>
                          <a:latin typeface="+mn-lt"/>
                          <a:ea typeface="+mn-ea"/>
                          <a:cs typeface="+mn-cs"/>
                        </a:rPr>
                        <a:t>)</a:t>
                      </a:r>
                      <a:endParaRPr lang="en-GB" sz="1000" b="1" kern="1200" dirty="0" smtClean="0">
                        <a:solidFill>
                          <a:schemeClr val="tx1"/>
                        </a:solidFill>
                        <a:effectLst/>
                        <a:latin typeface="+mn-lt"/>
                        <a:ea typeface="+mn-ea"/>
                        <a:cs typeface="+mn-cs"/>
                      </a:endParaRPr>
                    </a:p>
                    <a:p>
                      <a:pPr algn="l">
                        <a:lnSpc>
                          <a:spcPct val="115000"/>
                        </a:lnSpc>
                        <a:spcAft>
                          <a:spcPts val="0"/>
                        </a:spcAft>
                      </a:pPr>
                      <a:endParaRPr lang="en-GB" sz="500" spc="10" dirty="0">
                        <a:solidFill>
                          <a:schemeClr val="tx1"/>
                        </a:solidFill>
                        <a:effectLst/>
                        <a:latin typeface="Arial"/>
                        <a:ea typeface="Times New Roman"/>
                      </a:endParaRPr>
                    </a:p>
                  </a:txBody>
                  <a:tcPr marL="44450" marR="44450" marT="0" marB="0" anchor="ctr"/>
                </a:tc>
              </a:tr>
              <a:tr h="42525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tx1"/>
                          </a:solidFill>
                          <a:effectLst/>
                          <a:latin typeface="+mn-lt"/>
                          <a:ea typeface="+mn-ea"/>
                          <a:cs typeface="+mn-cs"/>
                        </a:rPr>
                        <a:t>Number of inhabitants connected to collecting systems serving agglomeration smaller than 2,000 </a:t>
                      </a:r>
                      <a:r>
                        <a:rPr lang="en-US" sz="1000" b="1" kern="1200" dirty="0" err="1" smtClean="0">
                          <a:solidFill>
                            <a:schemeClr val="tx1"/>
                          </a:solidFill>
                          <a:effectLst/>
                          <a:latin typeface="+mn-lt"/>
                          <a:ea typeface="+mn-ea"/>
                          <a:cs typeface="+mn-cs"/>
                        </a:rPr>
                        <a:t>p.e.</a:t>
                      </a:r>
                      <a:r>
                        <a:rPr lang="en-US" sz="1000" b="1" kern="1200" dirty="0" smtClean="0">
                          <a:solidFill>
                            <a:schemeClr val="tx1"/>
                          </a:solidFill>
                          <a:effectLst/>
                          <a:latin typeface="+mn-lt"/>
                          <a:ea typeface="+mn-ea"/>
                          <a:cs typeface="+mn-cs"/>
                        </a:rPr>
                        <a:t> (</a:t>
                      </a:r>
                      <a:r>
                        <a:rPr lang="en-US" sz="1000" b="1" i="1" kern="1200" dirty="0" smtClean="0">
                          <a:solidFill>
                            <a:schemeClr val="tx1"/>
                          </a:solidFill>
                          <a:effectLst/>
                          <a:latin typeface="+mn-lt"/>
                          <a:ea typeface="+mn-ea"/>
                          <a:cs typeface="+mn-cs"/>
                        </a:rPr>
                        <a:t>mslInhabitantsCollSystAgglo2</a:t>
                      </a:r>
                      <a:r>
                        <a:rPr lang="en-US" sz="1000" b="1" kern="1200" dirty="0" smtClean="0">
                          <a:solidFill>
                            <a:schemeClr val="tx1"/>
                          </a:solidFill>
                          <a:effectLst/>
                          <a:latin typeface="+mn-lt"/>
                          <a:ea typeface="+mn-ea"/>
                          <a:cs typeface="+mn-cs"/>
                        </a:rPr>
                        <a:t>)</a:t>
                      </a:r>
                      <a:endParaRPr lang="en-GB" sz="1000" b="1" kern="1200" dirty="0" smtClean="0">
                        <a:solidFill>
                          <a:schemeClr val="tx1"/>
                        </a:solidFill>
                        <a:effectLst/>
                        <a:latin typeface="+mn-lt"/>
                        <a:ea typeface="+mn-ea"/>
                        <a:cs typeface="+mn-cs"/>
                      </a:endParaRPr>
                    </a:p>
                    <a:p>
                      <a:pPr algn="l">
                        <a:lnSpc>
                          <a:spcPct val="115000"/>
                        </a:lnSpc>
                        <a:spcAft>
                          <a:spcPts val="0"/>
                        </a:spcAft>
                      </a:pPr>
                      <a:endParaRPr lang="en-GB" sz="500" spc="10" dirty="0">
                        <a:solidFill>
                          <a:schemeClr val="tx1"/>
                        </a:solidFill>
                        <a:effectLst/>
                        <a:latin typeface="Arial"/>
                        <a:ea typeface="Times New Roman"/>
                      </a:endParaRPr>
                    </a:p>
                  </a:txBody>
                  <a:tcPr marL="44450" marR="44450" marT="0" marB="0" anchor="ctr"/>
                </a:tc>
              </a:tr>
              <a:tr h="42525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tx1"/>
                          </a:solidFill>
                          <a:effectLst/>
                          <a:latin typeface="+mn-lt"/>
                          <a:ea typeface="+mn-ea"/>
                          <a:cs typeface="+mn-cs"/>
                        </a:rPr>
                        <a:t>Number of inhabitants connected to collecting system or treatment plant serving agglomeration smaller than 2,000 </a:t>
                      </a:r>
                      <a:r>
                        <a:rPr lang="en-US" sz="1000" b="1" kern="1200" dirty="0" err="1" smtClean="0">
                          <a:solidFill>
                            <a:schemeClr val="tx1"/>
                          </a:solidFill>
                          <a:effectLst/>
                          <a:latin typeface="+mn-lt"/>
                          <a:ea typeface="+mn-ea"/>
                          <a:cs typeface="+mn-cs"/>
                        </a:rPr>
                        <a:t>p.e.</a:t>
                      </a:r>
                      <a:r>
                        <a:rPr lang="en-US" sz="1000" b="1" kern="1200" dirty="0" smtClean="0">
                          <a:solidFill>
                            <a:schemeClr val="tx1"/>
                          </a:solidFill>
                          <a:effectLst/>
                          <a:latin typeface="+mn-lt"/>
                          <a:ea typeface="+mn-ea"/>
                          <a:cs typeface="+mn-cs"/>
                        </a:rPr>
                        <a:t> (</a:t>
                      </a:r>
                      <a:r>
                        <a:rPr lang="en-US" sz="1000" b="1" i="1" kern="1200" dirty="0" smtClean="0">
                          <a:solidFill>
                            <a:schemeClr val="tx1"/>
                          </a:solidFill>
                          <a:effectLst/>
                          <a:latin typeface="+mn-lt"/>
                          <a:ea typeface="+mn-ea"/>
                          <a:cs typeface="+mn-cs"/>
                        </a:rPr>
                        <a:t>mslInhabitantsIASAgglo2</a:t>
                      </a:r>
                      <a:r>
                        <a:rPr lang="en-US" sz="1000" b="1" kern="1200" dirty="0" smtClean="0">
                          <a:solidFill>
                            <a:schemeClr val="tx1"/>
                          </a:solidFill>
                          <a:effectLst/>
                          <a:latin typeface="+mn-lt"/>
                          <a:ea typeface="+mn-ea"/>
                          <a:cs typeface="+mn-cs"/>
                        </a:rPr>
                        <a:t>)</a:t>
                      </a:r>
                      <a:endParaRPr lang="en-GB" sz="1000" b="1" kern="1200" dirty="0" smtClean="0">
                        <a:solidFill>
                          <a:schemeClr val="tx1"/>
                        </a:solidFill>
                        <a:effectLst/>
                        <a:latin typeface="+mn-lt"/>
                        <a:ea typeface="+mn-ea"/>
                        <a:cs typeface="+mn-cs"/>
                      </a:endParaRPr>
                    </a:p>
                    <a:p>
                      <a:pPr algn="l">
                        <a:lnSpc>
                          <a:spcPct val="115000"/>
                        </a:lnSpc>
                        <a:spcAft>
                          <a:spcPts val="0"/>
                        </a:spcAft>
                      </a:pPr>
                      <a:endParaRPr lang="en-GB" sz="500" spc="10" dirty="0">
                        <a:solidFill>
                          <a:schemeClr val="tx1"/>
                        </a:solidFill>
                        <a:effectLst/>
                        <a:latin typeface="Arial"/>
                        <a:ea typeface="Times New Roman"/>
                      </a:endParaRPr>
                    </a:p>
                  </a:txBody>
                  <a:tcPr marL="44450" marR="44450" marT="0" marB="0" anchor="ctr"/>
                </a:tc>
              </a:tr>
              <a:tr h="35330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tx1"/>
                          </a:solidFill>
                          <a:effectLst/>
                          <a:latin typeface="+mn-lt"/>
                          <a:ea typeface="+mn-ea"/>
                          <a:cs typeface="+mn-cs"/>
                        </a:rPr>
                        <a:t>Number of inhabitants in agglomeration smaller than 2,000 </a:t>
                      </a:r>
                      <a:r>
                        <a:rPr lang="en-US" sz="1000" b="1" kern="1200" dirty="0" err="1" smtClean="0">
                          <a:solidFill>
                            <a:schemeClr val="tx1"/>
                          </a:solidFill>
                          <a:effectLst/>
                          <a:latin typeface="+mn-lt"/>
                          <a:ea typeface="+mn-ea"/>
                          <a:cs typeface="+mn-cs"/>
                        </a:rPr>
                        <a:t>p.e.</a:t>
                      </a:r>
                      <a:r>
                        <a:rPr lang="en-US" sz="1000" b="1" kern="1200" dirty="0" smtClean="0">
                          <a:solidFill>
                            <a:schemeClr val="tx1"/>
                          </a:solidFill>
                          <a:effectLst/>
                          <a:latin typeface="+mn-lt"/>
                          <a:ea typeface="+mn-ea"/>
                          <a:cs typeface="+mn-cs"/>
                        </a:rPr>
                        <a:t> (</a:t>
                      </a:r>
                      <a:r>
                        <a:rPr lang="en-US" sz="1000" b="1" i="1" kern="1200" dirty="0" smtClean="0">
                          <a:solidFill>
                            <a:schemeClr val="tx1"/>
                          </a:solidFill>
                          <a:effectLst/>
                          <a:latin typeface="+mn-lt"/>
                          <a:ea typeface="+mn-ea"/>
                          <a:cs typeface="+mn-cs"/>
                        </a:rPr>
                        <a:t>mslInhabitantsWithoutTreatmentAgglo2</a:t>
                      </a:r>
                      <a:r>
                        <a:rPr lang="en-US" sz="1000" b="1" kern="1200" dirty="0" smtClean="0">
                          <a:solidFill>
                            <a:schemeClr val="tx1"/>
                          </a:solidFill>
                          <a:effectLst/>
                          <a:latin typeface="+mn-lt"/>
                          <a:ea typeface="+mn-ea"/>
                          <a:cs typeface="+mn-cs"/>
                        </a:rPr>
                        <a:t>)</a:t>
                      </a:r>
                      <a:endParaRPr lang="en-GB" sz="1000" b="1" kern="1200" dirty="0" smtClean="0">
                        <a:solidFill>
                          <a:schemeClr val="tx1"/>
                        </a:solidFill>
                        <a:effectLst/>
                        <a:latin typeface="+mn-lt"/>
                        <a:ea typeface="+mn-ea"/>
                        <a:cs typeface="+mn-cs"/>
                      </a:endParaRPr>
                    </a:p>
                    <a:p>
                      <a:pPr algn="l">
                        <a:lnSpc>
                          <a:spcPct val="115000"/>
                        </a:lnSpc>
                        <a:spcAft>
                          <a:spcPts val="0"/>
                        </a:spcAft>
                      </a:pPr>
                      <a:endParaRPr lang="en-GB" sz="5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87085924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Compliance</a:t>
            </a:r>
            <a:r>
              <a:rPr lang="fr-BE" sz="2400" dirty="0" smtClean="0">
                <a:latin typeface="Calibri" pitchFamily="34" charset="0"/>
              </a:rPr>
              <a:t> information</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eleven ten mandatory parameters</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r>
              <a:rPr lang="fr-BE" sz="1800" dirty="0" err="1" smtClean="0"/>
              <a:t>Proposal</a:t>
            </a:r>
            <a:r>
              <a:rPr lang="fr-BE" sz="1800" dirty="0" smtClean="0"/>
              <a:t> : </a:t>
            </a:r>
            <a:r>
              <a:rPr lang="fr-BE" sz="1800" b="0" dirty="0" err="1" smtClean="0"/>
              <a:t>These</a:t>
            </a:r>
            <a:r>
              <a:rPr lang="fr-BE" sz="1800" b="0" dirty="0" smtClean="0"/>
              <a:t> </a:t>
            </a:r>
            <a:r>
              <a:rPr lang="fr-BE" sz="1800" b="0" dirty="0" err="1" smtClean="0"/>
              <a:t>parameters</a:t>
            </a:r>
            <a:r>
              <a:rPr lang="fr-BE" sz="1800" b="0" dirty="0" smtClean="0"/>
              <a:t> </a:t>
            </a:r>
            <a:r>
              <a:rPr lang="fr-BE" sz="1800" b="0" dirty="0" err="1" smtClean="0"/>
              <a:t>will</a:t>
            </a:r>
            <a:r>
              <a:rPr lang="fr-BE" sz="1800" b="0" dirty="0" smtClean="0"/>
              <a:t> </a:t>
            </a:r>
            <a:r>
              <a:rPr lang="fr-BE" sz="1800" b="0" dirty="0" err="1" smtClean="0"/>
              <a:t>be</a:t>
            </a:r>
            <a:r>
              <a:rPr lang="fr-BE" sz="1800" b="0" dirty="0" smtClean="0"/>
              <a:t> </a:t>
            </a:r>
            <a:r>
              <a:rPr lang="fr-BE" sz="1800" b="0" dirty="0" err="1" smtClean="0"/>
              <a:t>automatically</a:t>
            </a:r>
            <a:r>
              <a:rPr lang="fr-BE" sz="1800" b="0" dirty="0" smtClean="0"/>
              <a:t> </a:t>
            </a:r>
            <a:r>
              <a:rPr lang="fr-BE" sz="1800" b="0" dirty="0" err="1" smtClean="0"/>
              <a:t>calculated</a:t>
            </a:r>
            <a:r>
              <a:rPr lang="fr-BE" sz="1800" b="0" dirty="0" smtClean="0"/>
              <a:t> </a:t>
            </a:r>
            <a:r>
              <a:rPr lang="fr-BE" sz="1800" b="0" dirty="0" err="1" smtClean="0"/>
              <a:t>with</a:t>
            </a:r>
            <a:r>
              <a:rPr lang="fr-BE" sz="1800" b="0" dirty="0" smtClean="0"/>
              <a:t> the </a:t>
            </a:r>
            <a:r>
              <a:rPr lang="fr-BE" sz="1800" b="0" dirty="0" err="1" smtClean="0"/>
              <a:t>other</a:t>
            </a:r>
            <a:r>
              <a:rPr lang="fr-BE" sz="1800" b="0" dirty="0" smtClean="0"/>
              <a:t> </a:t>
            </a:r>
            <a:r>
              <a:rPr lang="fr-BE" sz="1800" b="0" dirty="0" err="1" smtClean="0"/>
              <a:t>parameters</a:t>
            </a:r>
            <a:endParaRPr lang="en-GB" sz="1800" b="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49870449"/>
              </p:ext>
            </p:extLst>
          </p:nvPr>
        </p:nvGraphicFramePr>
        <p:xfrm>
          <a:off x="395536" y="2708921"/>
          <a:ext cx="8064896" cy="1176491"/>
        </p:xfrm>
        <a:graphic>
          <a:graphicData uri="http://schemas.openxmlformats.org/drawingml/2006/table">
            <a:tbl>
              <a:tblPr firstRow="1" firstCol="1" bandRow="1">
                <a:tableStyleId>{5C22544A-7EE6-4342-B048-85BDC9FD1C3A}</a:tableStyleId>
              </a:tblPr>
              <a:tblGrid>
                <a:gridCol w="8064896"/>
              </a:tblGrid>
              <a:tr h="150846">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340934">
                <a:tc>
                  <a:txBody>
                    <a:bodyPr/>
                    <a:lstStyle/>
                    <a:p>
                      <a:pPr algn="l">
                        <a:lnSpc>
                          <a:spcPct val="115000"/>
                        </a:lnSpc>
                        <a:spcAft>
                          <a:spcPts val="0"/>
                        </a:spcAft>
                      </a:pPr>
                      <a:r>
                        <a:rPr lang="en-GB" sz="1100" b="1" kern="1200" dirty="0" smtClean="0">
                          <a:solidFill>
                            <a:schemeClr val="tx1"/>
                          </a:solidFill>
                          <a:effectLst/>
                          <a:latin typeface="+mn-lt"/>
                          <a:ea typeface="+mn-ea"/>
                          <a:cs typeface="+mn-cs"/>
                        </a:rPr>
                        <a:t>Parameters ‘</a:t>
                      </a:r>
                      <a:r>
                        <a:rPr lang="en-GB" sz="1100" b="1" i="1" kern="1200" dirty="0" smtClean="0">
                          <a:solidFill>
                            <a:schemeClr val="tx1"/>
                          </a:solidFill>
                          <a:effectLst/>
                          <a:latin typeface="+mn-lt"/>
                          <a:ea typeface="+mn-ea"/>
                          <a:cs typeface="+mn-cs"/>
                        </a:rPr>
                        <a:t>Compliance as regards waste water collection (Art. 3)/ waste water treatment (Art. 4)/ (Art. 5)/ (Art. 6) at reference date’</a:t>
                      </a:r>
                      <a:r>
                        <a:rPr lang="en-GB" sz="1100" b="1" kern="1200" dirty="0" smtClean="0">
                          <a:solidFill>
                            <a:schemeClr val="tx1"/>
                          </a:solidFill>
                          <a:effectLst/>
                          <a:latin typeface="+mn-lt"/>
                          <a:ea typeface="+mn-ea"/>
                          <a:cs typeface="+mn-cs"/>
                        </a:rPr>
                        <a:t> </a:t>
                      </a:r>
                      <a:endParaRPr lang="en-GB" sz="700" spc="10" dirty="0">
                        <a:solidFill>
                          <a:schemeClr val="tx1"/>
                        </a:solidFill>
                        <a:effectLst/>
                        <a:latin typeface="Arial"/>
                        <a:ea typeface="Times New Roman"/>
                      </a:endParaRPr>
                    </a:p>
                  </a:txBody>
                  <a:tcPr marL="44450" marR="44450" marT="0" marB="0" anchor="ctr"/>
                </a:tc>
              </a:tr>
              <a:tr h="230087">
                <a:tc>
                  <a:txBody>
                    <a:bodyPr/>
                    <a:lstStyle/>
                    <a:p>
                      <a:pPr algn="l">
                        <a:lnSpc>
                          <a:spcPct val="115000"/>
                        </a:lnSpc>
                        <a:spcAft>
                          <a:spcPts val="0"/>
                        </a:spcAft>
                      </a:pPr>
                      <a:r>
                        <a:rPr lang="en-GB" sz="1100" b="1" kern="1200" dirty="0" smtClean="0">
                          <a:solidFill>
                            <a:schemeClr val="tx1"/>
                          </a:solidFill>
                          <a:effectLst/>
                          <a:latin typeface="+mn-lt"/>
                          <a:ea typeface="+mn-ea"/>
                          <a:cs typeface="+mn-cs"/>
                        </a:rPr>
                        <a:t>‘</a:t>
                      </a:r>
                      <a:r>
                        <a:rPr lang="en-GB" sz="1100" b="1" i="1" kern="1200" dirty="0" smtClean="0">
                          <a:solidFill>
                            <a:schemeClr val="tx1"/>
                          </a:solidFill>
                          <a:effectLst/>
                          <a:latin typeface="+mn-lt"/>
                          <a:ea typeface="+mn-ea"/>
                          <a:cs typeface="+mn-cs"/>
                        </a:rPr>
                        <a:t>Compliance as regards waste water treatment installation (Art. 4/ Art. 5/ Art. 6) at reference date’</a:t>
                      </a:r>
                      <a:r>
                        <a:rPr lang="en-GB" sz="1100" b="1" kern="1200" dirty="0" smtClean="0">
                          <a:solidFill>
                            <a:schemeClr val="tx1"/>
                          </a:solidFill>
                          <a:effectLst/>
                          <a:latin typeface="+mn-lt"/>
                          <a:ea typeface="+mn-ea"/>
                          <a:cs typeface="+mn-cs"/>
                        </a:rPr>
                        <a:t> </a:t>
                      </a:r>
                      <a:endParaRPr lang="en-GB" sz="700" spc="10" dirty="0">
                        <a:solidFill>
                          <a:schemeClr val="tx1"/>
                        </a:solidFill>
                        <a:effectLst/>
                        <a:latin typeface="Arial"/>
                        <a:ea typeface="Times New Roman"/>
                      </a:endParaRPr>
                    </a:p>
                  </a:txBody>
                  <a:tcPr marL="44450" marR="44450" marT="0" marB="0" anchor="ctr"/>
                </a:tc>
              </a:tr>
              <a:tr h="340934">
                <a:tc>
                  <a:txBody>
                    <a:bodyPr/>
                    <a:lstStyle/>
                    <a:p>
                      <a:pPr algn="l">
                        <a:lnSpc>
                          <a:spcPct val="115000"/>
                        </a:lnSpc>
                        <a:spcAft>
                          <a:spcPts val="0"/>
                        </a:spcAft>
                      </a:pPr>
                      <a:r>
                        <a:rPr lang="en-GB" sz="1100" b="1" kern="1200" dirty="0" smtClean="0">
                          <a:solidFill>
                            <a:schemeClr val="tx1"/>
                          </a:solidFill>
                          <a:effectLst/>
                          <a:latin typeface="+mn-lt"/>
                          <a:ea typeface="+mn-ea"/>
                          <a:cs typeface="+mn-cs"/>
                        </a:rPr>
                        <a:t>‘</a:t>
                      </a:r>
                      <a:r>
                        <a:rPr lang="en-GB" sz="1100" b="1" i="1" kern="1200" dirty="0" smtClean="0">
                          <a:solidFill>
                            <a:schemeClr val="tx1"/>
                          </a:solidFill>
                          <a:effectLst/>
                          <a:latin typeface="+mn-lt"/>
                          <a:ea typeface="+mn-ea"/>
                          <a:cs typeface="+mn-cs"/>
                        </a:rPr>
                        <a:t>Compliance as regards waste water treatment performance (Art. 4/ Art. 5/ Art. 6) at reference date’</a:t>
                      </a:r>
                      <a:r>
                        <a:rPr lang="en-GB" sz="1100" b="1" kern="1200" dirty="0" smtClean="0">
                          <a:solidFill>
                            <a:schemeClr val="tx1"/>
                          </a:solidFill>
                          <a:effectLst/>
                          <a:latin typeface="+mn-lt"/>
                          <a:ea typeface="+mn-ea"/>
                          <a:cs typeface="+mn-cs"/>
                        </a:rPr>
                        <a:t> </a:t>
                      </a:r>
                      <a:endParaRPr lang="en-GB" sz="700" spc="10" dirty="0">
                        <a:solidFill>
                          <a:schemeClr val="tx1"/>
                        </a:solidFill>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407974896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Forward</a:t>
            </a:r>
            <a:r>
              <a:rPr lang="fr-BE" sz="2400" dirty="0" smtClean="0">
                <a:latin typeface="Calibri" pitchFamily="34" charset="0"/>
              </a:rPr>
              <a:t> </a:t>
            </a:r>
            <a:r>
              <a:rPr lang="fr-BE" sz="2400" dirty="0" err="1" smtClean="0">
                <a:latin typeface="Calibri" pitchFamily="34" charset="0"/>
              </a:rPr>
              <a:t>looking</a:t>
            </a:r>
            <a:r>
              <a:rPr lang="fr-BE" sz="2400" dirty="0" smtClean="0">
                <a:latin typeface="Calibri" pitchFamily="34" charset="0"/>
              </a:rPr>
              <a:t> aspects </a:t>
            </a:r>
            <a:r>
              <a:rPr lang="fr-BE" sz="2400" dirty="0" err="1" smtClean="0">
                <a:latin typeface="Calibri" pitchFamily="34" charset="0"/>
              </a:rPr>
              <a:t>agglomerations</a:t>
            </a:r>
            <a:r>
              <a:rPr lang="fr-BE" sz="2400" dirty="0" smtClean="0">
                <a:latin typeface="Calibri" pitchFamily="34" charset="0"/>
              </a:rPr>
              <a:t> </a:t>
            </a:r>
          </a:p>
          <a:p>
            <a:pPr algn="ctr" hangingPunct="1">
              <a:lnSpc>
                <a:spcPct val="78000"/>
              </a:lnSpc>
              <a:buFont typeface="Calibri" pitchFamily="34" charset="0"/>
              <a:buNone/>
            </a:pPr>
            <a:r>
              <a:rPr lang="fr-BE" sz="2400" dirty="0" smtClean="0">
                <a:latin typeface="Calibri" pitchFamily="34" charset="0"/>
              </a:rPr>
              <a:t>(for not </a:t>
            </a:r>
            <a:r>
              <a:rPr lang="fr-BE" sz="2400" dirty="0" err="1" smtClean="0">
                <a:latin typeface="Calibri" pitchFamily="34" charset="0"/>
              </a:rPr>
              <a:t>compliant</a:t>
            </a:r>
            <a:r>
              <a:rPr lang="fr-BE" sz="2400" dirty="0" smtClean="0">
                <a:latin typeface="Calibri" pitchFamily="34" charset="0"/>
              </a:rPr>
              <a:t> situations)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sixteen new mandatory parameters for agglomerations and collecting systems</a:t>
            </a:r>
          </a:p>
          <a:p>
            <a:pPr marL="342900" indent="-342900">
              <a:lnSpc>
                <a:spcPct val="78000"/>
              </a:lnSpc>
              <a:buFont typeface="Wingdings" pitchFamily="2" charset="2"/>
              <a:buChar char="Ø"/>
            </a:pPr>
            <a:endParaRPr lang="en-GB"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694420391"/>
              </p:ext>
            </p:extLst>
          </p:nvPr>
        </p:nvGraphicFramePr>
        <p:xfrm>
          <a:off x="315664" y="3055003"/>
          <a:ext cx="8527776" cy="3771076"/>
        </p:xfrm>
        <a:graphic>
          <a:graphicData uri="http://schemas.openxmlformats.org/drawingml/2006/table">
            <a:tbl>
              <a:tblPr firstRow="1" firstCol="1" bandRow="1">
                <a:tableStyleId>{5C22544A-7EE6-4342-B048-85BDC9FD1C3A}</a:tableStyleId>
              </a:tblPr>
              <a:tblGrid>
                <a:gridCol w="8527776"/>
              </a:tblGrid>
              <a:tr h="170101">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159556">
                <a:tc>
                  <a:txBody>
                    <a:bodyPr/>
                    <a:lstStyle/>
                    <a:p>
                      <a:pPr lvl="0"/>
                      <a:r>
                        <a:rPr lang="en-GB" sz="1000" b="1" kern="1200" dirty="0" smtClean="0">
                          <a:solidFill>
                            <a:schemeClr val="tx1"/>
                          </a:solidFill>
                          <a:effectLst/>
                          <a:latin typeface="+mn-lt"/>
                          <a:ea typeface="+mn-ea"/>
                          <a:cs typeface="+mn-cs"/>
                        </a:rPr>
                        <a:t>Measure and related costs: Does the measure/ related cost refer to: new construction/ rehabilitation/ up-grade </a:t>
                      </a:r>
                      <a:endParaRPr lang="en-GB" sz="1000" b="1" kern="1200" dirty="0">
                        <a:solidFill>
                          <a:schemeClr val="tx1"/>
                        </a:solidFill>
                        <a:effectLst/>
                        <a:latin typeface="+mn-lt"/>
                        <a:ea typeface="+mn-ea"/>
                        <a:cs typeface="+mn-cs"/>
                      </a:endParaRPr>
                    </a:p>
                  </a:txBody>
                  <a:tcPr marL="44450" marR="44450" marT="0" marB="0" anchor="ctr"/>
                </a:tc>
              </a:tr>
              <a:tr h="216024">
                <a:tc>
                  <a:txBody>
                    <a:bodyPr/>
                    <a:lstStyle/>
                    <a:p>
                      <a:pPr lvl="0"/>
                      <a:r>
                        <a:rPr lang="en-GB" sz="1000" b="1" kern="1200" dirty="0" smtClean="0">
                          <a:solidFill>
                            <a:schemeClr val="tx1"/>
                          </a:solidFill>
                          <a:effectLst/>
                          <a:latin typeface="+mn-lt"/>
                          <a:ea typeface="+mn-ea"/>
                          <a:cs typeface="+mn-cs"/>
                        </a:rPr>
                        <a:t>Name of the institution in charge of the UWW management</a:t>
                      </a:r>
                      <a:endParaRPr lang="en-GB" sz="1000" b="1" kern="1200" dirty="0">
                        <a:solidFill>
                          <a:schemeClr val="tx1"/>
                        </a:solidFill>
                        <a:effectLst/>
                        <a:latin typeface="+mn-lt"/>
                        <a:ea typeface="+mn-ea"/>
                        <a:cs typeface="+mn-cs"/>
                      </a:endParaRPr>
                    </a:p>
                  </a:txBody>
                  <a:tcPr marL="44450" marR="44450" marT="0" marB="0" anchor="ctr"/>
                </a:tc>
              </a:tr>
              <a:tr h="183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Forecasted number of inhabitants of the agglomeration </a:t>
                      </a:r>
                    </a:p>
                    <a:p>
                      <a:pPr lvl="0"/>
                      <a:endParaRPr lang="en-GB" sz="400" b="1" kern="1200" dirty="0">
                        <a:solidFill>
                          <a:schemeClr val="tx1"/>
                        </a:solidFill>
                        <a:effectLst/>
                        <a:latin typeface="+mn-lt"/>
                        <a:ea typeface="+mn-ea"/>
                        <a:cs typeface="+mn-cs"/>
                      </a:endParaRPr>
                    </a:p>
                  </a:txBody>
                  <a:tcPr marL="44450" marR="44450" marT="0" marB="0" anchor="ctr"/>
                </a:tc>
              </a:tr>
              <a:tr h="185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Forecasted generated load of the agglomeration</a:t>
                      </a:r>
                    </a:p>
                    <a:p>
                      <a:pPr lvl="0"/>
                      <a:endParaRPr lang="en-GB" sz="400" b="1" kern="1200" dirty="0">
                        <a:solidFill>
                          <a:schemeClr val="tx1"/>
                        </a:solidFill>
                        <a:effectLst/>
                        <a:latin typeface="+mn-lt"/>
                        <a:ea typeface="+mn-ea"/>
                        <a:cs typeface="+mn-cs"/>
                      </a:endParaRPr>
                    </a:p>
                  </a:txBody>
                  <a:tcPr marL="44450" marR="44450" marT="0" marB="0" anchor="ctr"/>
                </a:tc>
              </a:tr>
              <a:tr h="1719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Forecasted names of the municipalities/communes</a:t>
                      </a:r>
                      <a:r>
                        <a:rPr lang="en-GB" sz="1000" b="1" kern="1200" baseline="0" dirty="0" smtClean="0">
                          <a:solidFill>
                            <a:schemeClr val="tx1"/>
                          </a:solidFill>
                          <a:effectLst/>
                          <a:latin typeface="+mn-lt"/>
                          <a:ea typeface="+mn-ea"/>
                          <a:cs typeface="+mn-cs"/>
                        </a:rPr>
                        <a:t> of the agglomeration</a:t>
                      </a:r>
                      <a:endParaRPr lang="en-GB" sz="1000" b="1" kern="1200" dirty="0" smtClean="0">
                        <a:solidFill>
                          <a:schemeClr val="tx1"/>
                        </a:solidFill>
                        <a:effectLst/>
                        <a:latin typeface="+mn-lt"/>
                        <a:ea typeface="+mn-ea"/>
                        <a:cs typeface="+mn-cs"/>
                      </a:endParaRPr>
                    </a:p>
                    <a:p>
                      <a:pPr lvl="0"/>
                      <a:endParaRPr lang="en-GB" sz="400" b="1" kern="1200" dirty="0">
                        <a:solidFill>
                          <a:schemeClr val="tx1"/>
                        </a:solidFill>
                        <a:effectLst/>
                        <a:latin typeface="+mn-lt"/>
                        <a:ea typeface="+mn-ea"/>
                        <a:cs typeface="+mn-cs"/>
                      </a:endParaRPr>
                    </a:p>
                  </a:txBody>
                  <a:tcPr marL="44450" marR="44450" marT="0" marB="0" anchor="ctr"/>
                </a:tc>
              </a:tr>
              <a:tr h="144016">
                <a:tc>
                  <a:txBody>
                    <a:bodyPr/>
                    <a:lstStyle/>
                    <a:p>
                      <a:pPr lvl="0"/>
                      <a:r>
                        <a:rPr lang="en-GB" sz="1000" b="1" kern="1200" dirty="0" smtClean="0">
                          <a:solidFill>
                            <a:schemeClr val="tx1"/>
                          </a:solidFill>
                          <a:effectLst/>
                          <a:latin typeface="+mn-lt"/>
                          <a:ea typeface="+mn-ea"/>
                          <a:cs typeface="+mn-cs"/>
                        </a:rPr>
                        <a:t>Forecasted rate of gen. load of agglomeration collected through collecting system (% of </a:t>
                      </a:r>
                      <a:r>
                        <a:rPr lang="en-GB" sz="1000" b="1" kern="1200" dirty="0" err="1" smtClean="0">
                          <a:solidFill>
                            <a:schemeClr val="tx1"/>
                          </a:solidFill>
                          <a:effectLst/>
                          <a:latin typeface="+mn-lt"/>
                          <a:ea typeface="+mn-ea"/>
                          <a:cs typeface="+mn-cs"/>
                        </a:rPr>
                        <a:t>p.e.</a:t>
                      </a:r>
                      <a:r>
                        <a:rPr lang="en-GB"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135632">
                <a:tc>
                  <a:txBody>
                    <a:bodyPr/>
                    <a:lstStyle/>
                    <a:p>
                      <a:pPr lvl="0"/>
                      <a:r>
                        <a:rPr lang="en-GB" sz="1000" b="1" kern="1200" dirty="0" smtClean="0">
                          <a:solidFill>
                            <a:schemeClr val="tx1"/>
                          </a:solidFill>
                          <a:effectLst/>
                          <a:latin typeface="+mn-lt"/>
                          <a:ea typeface="+mn-ea"/>
                          <a:cs typeface="+mn-cs"/>
                        </a:rPr>
                        <a:t>Forecasted rate of gen. load of agglomeration addressed through IAS (% of </a:t>
                      </a:r>
                      <a:r>
                        <a:rPr lang="en-GB" sz="1000" b="1" kern="1200" dirty="0" err="1" smtClean="0">
                          <a:solidFill>
                            <a:schemeClr val="tx1"/>
                          </a:solidFill>
                          <a:effectLst/>
                          <a:latin typeface="+mn-lt"/>
                          <a:ea typeface="+mn-ea"/>
                          <a:cs typeface="+mn-cs"/>
                        </a:rPr>
                        <a:t>p.e.</a:t>
                      </a:r>
                      <a:r>
                        <a:rPr lang="en-GB"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127248">
                <a:tc>
                  <a:txBody>
                    <a:bodyPr/>
                    <a:lstStyle/>
                    <a:p>
                      <a:pPr lvl="0"/>
                      <a:r>
                        <a:rPr lang="en-GB" sz="1000" b="1" kern="1200" dirty="0" smtClean="0">
                          <a:solidFill>
                            <a:schemeClr val="tx1"/>
                          </a:solidFill>
                          <a:effectLst/>
                          <a:latin typeface="+mn-lt"/>
                          <a:ea typeface="+mn-ea"/>
                          <a:cs typeface="+mn-cs"/>
                        </a:rPr>
                        <a:t>Forecasted rate of gen. load of agglomeration not collected through collecting systems and not addressed through IAS (% of </a:t>
                      </a:r>
                      <a:r>
                        <a:rPr lang="en-GB" sz="1000" b="1" kern="1200" dirty="0" err="1" smtClean="0">
                          <a:solidFill>
                            <a:schemeClr val="tx1"/>
                          </a:solidFill>
                          <a:effectLst/>
                          <a:latin typeface="+mn-lt"/>
                          <a:ea typeface="+mn-ea"/>
                          <a:cs typeface="+mn-cs"/>
                        </a:rPr>
                        <a:t>p.e.</a:t>
                      </a:r>
                      <a:r>
                        <a:rPr lang="en-GB" sz="1000" b="1" kern="1200" dirty="0" smtClean="0">
                          <a:solidFill>
                            <a:schemeClr val="tx1"/>
                          </a:solidFill>
                          <a:effectLst/>
                          <a:latin typeface="+mn-lt"/>
                          <a:ea typeface="+mn-ea"/>
                          <a:cs typeface="+mn-cs"/>
                        </a:rPr>
                        <a:t>)</a:t>
                      </a:r>
                    </a:p>
                    <a:p>
                      <a:pPr algn="l">
                        <a:lnSpc>
                          <a:spcPct val="115000"/>
                        </a:lnSpc>
                        <a:spcAft>
                          <a:spcPts val="0"/>
                        </a:spcAft>
                      </a:pPr>
                      <a:endParaRPr lang="en-GB" sz="100" spc="10" dirty="0">
                        <a:solidFill>
                          <a:schemeClr val="tx1"/>
                        </a:solidFill>
                        <a:effectLst/>
                        <a:latin typeface="Arial"/>
                        <a:ea typeface="Times New Roman"/>
                      </a:endParaRPr>
                    </a:p>
                  </a:txBody>
                  <a:tcPr marL="44450" marR="44450" marT="0" marB="0" anchor="ctr"/>
                </a:tc>
              </a:tr>
              <a:tr h="9447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‘Start of planning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start of planning (</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 spc="10" dirty="0">
                        <a:solidFill>
                          <a:schemeClr val="tx1"/>
                        </a:solidFill>
                        <a:effectLst/>
                        <a:latin typeface="Arial"/>
                        <a:ea typeface="Times New Roman"/>
                      </a:endParaRPr>
                    </a:p>
                  </a:txBody>
                  <a:tcPr marL="44450" marR="44450" marT="0" marB="0" anchor="ctr"/>
                </a:tc>
              </a:tr>
              <a:tr h="11148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‘Start of work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start of work (</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0" spc="10" dirty="0">
                        <a:solidFill>
                          <a:schemeClr val="tx1"/>
                        </a:solidFill>
                        <a:effectLst/>
                        <a:latin typeface="Arial"/>
                        <a:ea typeface="Times New Roman"/>
                      </a:endParaRPr>
                    </a:p>
                  </a:txBody>
                  <a:tcPr marL="44450" marR="44450" marT="0" marB="0" anchor="ctr"/>
                </a:tc>
              </a:tr>
              <a:tr h="11148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‘Date of completion of work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completion of work (</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0" spc="10" dirty="0">
                        <a:solidFill>
                          <a:schemeClr val="tx1"/>
                        </a:solidFill>
                        <a:effectLst/>
                        <a:latin typeface="Arial"/>
                        <a:ea typeface="Times New Roman"/>
                      </a:endParaRPr>
                    </a:p>
                  </a:txBody>
                  <a:tcPr marL="44450" marR="44450" marT="0" marB="0" anchor="ctr"/>
                </a:tc>
              </a:tr>
              <a:tr h="36010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‘Date of compliance of collecting system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date of compliance collecting system(</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 to be discussed with the MS </a:t>
                      </a:r>
                    </a:p>
                  </a:txBody>
                  <a:tcPr marL="44450" marR="44450" marT="0" marB="0" anchor="ctr"/>
                </a:tc>
              </a:tr>
              <a:tr h="49731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Capital investment planned (€) for collecting system: It might be good to provide MS some basic drop-down menu specifications of what costs entail (construction only; incl. capitalised operation, VAT, etc…) to make the costs comparable. </a:t>
                      </a:r>
                    </a:p>
                  </a:txBody>
                  <a:tcPr marL="44450" marR="44450" marT="0" marB="0" anchor="ctr"/>
                </a:tc>
              </a:tr>
              <a:tr h="10284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Name of EU fund planned to be used: collecting system (if any)</a:t>
                      </a:r>
                    </a:p>
                  </a:txBody>
                  <a:tcPr marL="44450" marR="44450" marT="0" marB="0" anchor="ctr"/>
                </a:tc>
              </a:tr>
              <a:tr h="19084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(planned) EU-funding: collecting system (€)</a:t>
                      </a:r>
                    </a:p>
                  </a:txBody>
                  <a:tcPr marL="44450" marR="44450" marT="0" marB="0" anchor="ctr"/>
                </a:tc>
              </a:tr>
              <a:tr h="13483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Comments</a:t>
                      </a:r>
                    </a:p>
                  </a:txBody>
                  <a:tcPr marL="44450" marR="44450" marT="0" marB="0" anchor="ctr"/>
                </a:tc>
              </a:tr>
            </a:tbl>
          </a:graphicData>
        </a:graphic>
      </p:graphicFrame>
    </p:spTree>
    <p:extLst>
      <p:ext uri="{BB962C8B-B14F-4D97-AF65-F5344CB8AC3E}">
        <p14:creationId xmlns:p14="http://schemas.microsoft.com/office/powerpoint/2010/main" val="59447008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Forward</a:t>
            </a:r>
            <a:r>
              <a:rPr lang="fr-BE" sz="2400" dirty="0" smtClean="0">
                <a:latin typeface="Calibri" pitchFamily="34" charset="0"/>
              </a:rPr>
              <a:t> </a:t>
            </a:r>
            <a:r>
              <a:rPr lang="fr-BE" sz="2400" dirty="0" err="1" smtClean="0">
                <a:latin typeface="Calibri" pitchFamily="34" charset="0"/>
              </a:rPr>
              <a:t>looking</a:t>
            </a:r>
            <a:r>
              <a:rPr lang="fr-BE" sz="2400" dirty="0" smtClean="0">
                <a:latin typeface="Calibri" pitchFamily="34" charset="0"/>
              </a:rPr>
              <a:t> aspects </a:t>
            </a:r>
            <a:r>
              <a:rPr lang="fr-BE" sz="2400" dirty="0" err="1" smtClean="0">
                <a:latin typeface="Calibri" pitchFamily="34" charset="0"/>
              </a:rPr>
              <a:t>UWWTPs</a:t>
            </a:r>
            <a:r>
              <a:rPr lang="fr-BE" sz="2400" dirty="0" smtClean="0">
                <a:latin typeface="Calibri" pitchFamily="34" charset="0"/>
              </a:rPr>
              <a:t> (for not </a:t>
            </a:r>
            <a:r>
              <a:rPr lang="fr-BE" sz="2400" dirty="0" err="1" smtClean="0">
                <a:latin typeface="Calibri" pitchFamily="34" charset="0"/>
              </a:rPr>
              <a:t>compliant</a:t>
            </a:r>
            <a:r>
              <a:rPr lang="fr-BE" sz="2400" dirty="0" smtClean="0">
                <a:latin typeface="Calibri" pitchFamily="34" charset="0"/>
              </a:rPr>
              <a:t> situations)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a:t>
            </a:r>
            <a:r>
              <a:rPr lang="en-GB" sz="1800" dirty="0" err="1" smtClean="0"/>
              <a:t>fifhteen</a:t>
            </a:r>
            <a:r>
              <a:rPr lang="en-GB" sz="1800" dirty="0" smtClean="0"/>
              <a:t> new mandatory parameters for UWWTPs</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828798714"/>
              </p:ext>
            </p:extLst>
          </p:nvPr>
        </p:nvGraphicFramePr>
        <p:xfrm>
          <a:off x="315664" y="2636912"/>
          <a:ext cx="8527776" cy="3288730"/>
        </p:xfrm>
        <a:graphic>
          <a:graphicData uri="http://schemas.openxmlformats.org/drawingml/2006/table">
            <a:tbl>
              <a:tblPr firstRow="1" firstCol="1" bandRow="1">
                <a:tableStyleId>{5C22544A-7EE6-4342-B048-85BDC9FD1C3A}</a:tableStyleId>
              </a:tblPr>
              <a:tblGrid>
                <a:gridCol w="8527776"/>
              </a:tblGrid>
              <a:tr h="170101">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159556">
                <a:tc>
                  <a:txBody>
                    <a:bodyPr/>
                    <a:lstStyle/>
                    <a:p>
                      <a:pPr lvl="0"/>
                      <a:r>
                        <a:rPr lang="en-GB" sz="1000" b="1" kern="1200" dirty="0" smtClean="0">
                          <a:solidFill>
                            <a:schemeClr val="tx1"/>
                          </a:solidFill>
                          <a:effectLst/>
                          <a:latin typeface="+mn-lt"/>
                          <a:ea typeface="+mn-ea"/>
                          <a:cs typeface="+mn-cs"/>
                        </a:rPr>
                        <a:t>Measure and related costs: Does the measure/ related cost refer to: new construction/ rehabilitation/ up-grade </a:t>
                      </a:r>
                      <a:endParaRPr lang="en-GB" sz="1000" b="1" kern="1200" dirty="0">
                        <a:solidFill>
                          <a:schemeClr val="tx1"/>
                        </a:solidFill>
                        <a:effectLst/>
                        <a:latin typeface="+mn-lt"/>
                        <a:ea typeface="+mn-ea"/>
                        <a:cs typeface="+mn-cs"/>
                      </a:endParaRPr>
                    </a:p>
                  </a:txBody>
                  <a:tcPr marL="44450" marR="44450" marT="0" marB="0" anchor="ctr"/>
                </a:tc>
              </a:tr>
              <a:tr h="216024">
                <a:tc>
                  <a:txBody>
                    <a:bodyPr/>
                    <a:lstStyle/>
                    <a:p>
                      <a:pPr lvl="0"/>
                      <a:r>
                        <a:rPr lang="en-GB" sz="1000" b="1" kern="1200" dirty="0" smtClean="0">
                          <a:solidFill>
                            <a:schemeClr val="tx1"/>
                          </a:solidFill>
                          <a:effectLst/>
                          <a:latin typeface="+mn-lt"/>
                          <a:ea typeface="+mn-ea"/>
                          <a:cs typeface="+mn-cs"/>
                        </a:rPr>
                        <a:t>Name of the institution in charge of the UWWTP</a:t>
                      </a:r>
                      <a:endParaRPr lang="en-GB" sz="1000" b="1" kern="1200" dirty="0">
                        <a:solidFill>
                          <a:schemeClr val="tx1"/>
                        </a:solidFill>
                        <a:effectLst/>
                        <a:latin typeface="+mn-lt"/>
                        <a:ea typeface="+mn-ea"/>
                        <a:cs typeface="+mn-cs"/>
                      </a:endParaRPr>
                    </a:p>
                  </a:txBody>
                  <a:tcPr marL="44450" marR="44450" marT="0" marB="0" anchor="ctr"/>
                </a:tc>
              </a:tr>
              <a:tr h="144016">
                <a:tc>
                  <a:txBody>
                    <a:bodyPr/>
                    <a:lstStyle/>
                    <a:p>
                      <a:pPr lvl="0"/>
                      <a:r>
                        <a:rPr lang="en-GB" sz="1000" b="1" kern="1200" dirty="0" smtClean="0">
                          <a:solidFill>
                            <a:schemeClr val="tx1"/>
                          </a:solidFill>
                          <a:effectLst/>
                          <a:latin typeface="+mn-lt"/>
                          <a:ea typeface="+mn-ea"/>
                          <a:cs typeface="+mn-cs"/>
                        </a:rPr>
                        <a:t>Forecasted entering load of the UWWTP (</a:t>
                      </a:r>
                      <a:r>
                        <a:rPr lang="en-GB" sz="1000" b="1" kern="1200" dirty="0" err="1" smtClean="0">
                          <a:solidFill>
                            <a:schemeClr val="tx1"/>
                          </a:solidFill>
                          <a:effectLst/>
                          <a:latin typeface="+mn-lt"/>
                          <a:ea typeface="+mn-ea"/>
                          <a:cs typeface="+mn-cs"/>
                        </a:rPr>
                        <a:t>p.e.</a:t>
                      </a:r>
                      <a:r>
                        <a:rPr lang="en-GB"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135632">
                <a:tc>
                  <a:txBody>
                    <a:bodyPr/>
                    <a:lstStyle/>
                    <a:p>
                      <a:pPr lvl="0"/>
                      <a:r>
                        <a:rPr lang="fr-BE" sz="1000" b="1" kern="1200" dirty="0" err="1" smtClean="0">
                          <a:solidFill>
                            <a:schemeClr val="tx1"/>
                          </a:solidFill>
                          <a:effectLst/>
                          <a:latin typeface="+mn-lt"/>
                          <a:ea typeface="+mn-ea"/>
                          <a:cs typeface="+mn-cs"/>
                        </a:rPr>
                        <a:t>Forecasted</a:t>
                      </a:r>
                      <a:r>
                        <a:rPr lang="fr-BE" sz="1000" b="1" kern="1200" baseline="0" dirty="0" smtClean="0">
                          <a:solidFill>
                            <a:schemeClr val="tx1"/>
                          </a:solidFill>
                          <a:effectLst/>
                          <a:latin typeface="+mn-lt"/>
                          <a:ea typeface="+mn-ea"/>
                          <a:cs typeface="+mn-cs"/>
                        </a:rPr>
                        <a:t> rate of </a:t>
                      </a:r>
                      <a:r>
                        <a:rPr lang="fr-BE" sz="1000" b="1" kern="1200" baseline="0" dirty="0" err="1" smtClean="0">
                          <a:solidFill>
                            <a:schemeClr val="tx1"/>
                          </a:solidFill>
                          <a:effectLst/>
                          <a:latin typeface="+mn-lt"/>
                          <a:ea typeface="+mn-ea"/>
                          <a:cs typeface="+mn-cs"/>
                        </a:rPr>
                        <a:t>entering</a:t>
                      </a:r>
                      <a:r>
                        <a:rPr lang="fr-BE" sz="1000" b="1" kern="1200" baseline="0" dirty="0" smtClean="0">
                          <a:solidFill>
                            <a:schemeClr val="tx1"/>
                          </a:solidFill>
                          <a:effectLst/>
                          <a:latin typeface="+mn-lt"/>
                          <a:ea typeface="+mn-ea"/>
                          <a:cs typeface="+mn-cs"/>
                        </a:rPr>
                        <a:t> </a:t>
                      </a:r>
                      <a:r>
                        <a:rPr lang="fr-BE" sz="1000" b="1" kern="1200" baseline="0" dirty="0" err="1" smtClean="0">
                          <a:solidFill>
                            <a:schemeClr val="tx1"/>
                          </a:solidFill>
                          <a:effectLst/>
                          <a:latin typeface="+mn-lt"/>
                          <a:ea typeface="+mn-ea"/>
                          <a:cs typeface="+mn-cs"/>
                        </a:rPr>
                        <a:t>load</a:t>
                      </a:r>
                      <a:r>
                        <a:rPr lang="fr-BE" sz="1000" b="1" kern="1200" baseline="0" dirty="0" smtClean="0">
                          <a:solidFill>
                            <a:schemeClr val="tx1"/>
                          </a:solidFill>
                          <a:effectLst/>
                          <a:latin typeface="+mn-lt"/>
                          <a:ea typeface="+mn-ea"/>
                          <a:cs typeface="+mn-cs"/>
                        </a:rPr>
                        <a:t> </a:t>
                      </a:r>
                      <a:r>
                        <a:rPr lang="fr-BE" sz="1000" b="1" kern="1200" baseline="0" dirty="0" err="1" smtClean="0">
                          <a:solidFill>
                            <a:schemeClr val="tx1"/>
                          </a:solidFill>
                          <a:effectLst/>
                          <a:latin typeface="+mn-lt"/>
                          <a:ea typeface="+mn-ea"/>
                          <a:cs typeface="+mn-cs"/>
                        </a:rPr>
                        <a:t>transported</a:t>
                      </a:r>
                      <a:r>
                        <a:rPr lang="fr-BE" sz="1000" b="1" kern="1200" baseline="0" dirty="0" smtClean="0">
                          <a:solidFill>
                            <a:schemeClr val="tx1"/>
                          </a:solidFill>
                          <a:effectLst/>
                          <a:latin typeface="+mn-lt"/>
                          <a:ea typeface="+mn-ea"/>
                          <a:cs typeface="+mn-cs"/>
                        </a:rPr>
                        <a:t> to </a:t>
                      </a:r>
                      <a:r>
                        <a:rPr lang="fr-BE" sz="1000" b="1" kern="1200" baseline="0" dirty="0" err="1" smtClean="0">
                          <a:solidFill>
                            <a:schemeClr val="tx1"/>
                          </a:solidFill>
                          <a:effectLst/>
                          <a:latin typeface="+mn-lt"/>
                          <a:ea typeface="+mn-ea"/>
                          <a:cs typeface="+mn-cs"/>
                        </a:rPr>
                        <a:t>this</a:t>
                      </a:r>
                      <a:r>
                        <a:rPr lang="fr-BE" sz="1000" b="1" kern="1200" baseline="0" dirty="0" smtClean="0">
                          <a:solidFill>
                            <a:schemeClr val="tx1"/>
                          </a:solidFill>
                          <a:effectLst/>
                          <a:latin typeface="+mn-lt"/>
                          <a:ea typeface="+mn-ea"/>
                          <a:cs typeface="+mn-cs"/>
                        </a:rPr>
                        <a:t> UWWTP by truck (%)</a:t>
                      </a:r>
                      <a:endParaRPr lang="en-GB" sz="1000" b="1" kern="1200" dirty="0">
                        <a:solidFill>
                          <a:schemeClr val="tx1"/>
                        </a:solidFill>
                        <a:effectLst/>
                        <a:latin typeface="+mn-lt"/>
                        <a:ea typeface="+mn-ea"/>
                        <a:cs typeface="+mn-cs"/>
                      </a:endParaRPr>
                    </a:p>
                  </a:txBody>
                  <a:tcPr marL="44450" marR="44450" marT="0" marB="0" anchor="ctr"/>
                </a:tc>
              </a:tr>
              <a:tr h="135632">
                <a:tc>
                  <a:txBody>
                    <a:bodyPr/>
                    <a:lstStyle/>
                    <a:p>
                      <a:pPr lvl="0"/>
                      <a:r>
                        <a:rPr lang="en-GB" sz="1000" b="1" kern="1200" dirty="0" smtClean="0">
                          <a:solidFill>
                            <a:schemeClr val="tx1"/>
                          </a:solidFill>
                          <a:effectLst/>
                          <a:latin typeface="+mn-lt"/>
                          <a:ea typeface="+mn-ea"/>
                          <a:cs typeface="+mn-cs"/>
                        </a:rPr>
                        <a:t>Forecasted organic design capacity (</a:t>
                      </a:r>
                      <a:r>
                        <a:rPr lang="en-GB" sz="1000" b="1" kern="1200" dirty="0" err="1" smtClean="0">
                          <a:solidFill>
                            <a:schemeClr val="tx1"/>
                          </a:solidFill>
                          <a:effectLst/>
                          <a:latin typeface="+mn-lt"/>
                          <a:ea typeface="+mn-ea"/>
                          <a:cs typeface="+mn-cs"/>
                        </a:rPr>
                        <a:t>p.e.</a:t>
                      </a:r>
                      <a:r>
                        <a:rPr lang="en-GB" sz="1000" b="1" kern="1200" dirty="0" smtClean="0">
                          <a:solidFill>
                            <a:schemeClr val="tx1"/>
                          </a:solidFill>
                          <a:effectLst/>
                          <a:latin typeface="+mn-lt"/>
                          <a:ea typeface="+mn-ea"/>
                          <a:cs typeface="+mn-cs"/>
                        </a:rPr>
                        <a:t>)</a:t>
                      </a:r>
                      <a:endParaRPr lang="en-GB" sz="1000" b="1" kern="1200" dirty="0">
                        <a:solidFill>
                          <a:schemeClr val="tx1"/>
                        </a:solidFill>
                        <a:effectLst/>
                        <a:latin typeface="+mn-lt"/>
                        <a:ea typeface="+mn-ea"/>
                        <a:cs typeface="+mn-cs"/>
                      </a:endParaRPr>
                    </a:p>
                  </a:txBody>
                  <a:tcPr marL="44450" marR="44450" marT="0" marB="0" anchor="ctr"/>
                </a:tc>
              </a:tr>
              <a:tr h="127248">
                <a:tc>
                  <a:txBody>
                    <a:bodyPr/>
                    <a:lstStyle/>
                    <a:p>
                      <a:pPr lvl="0"/>
                      <a:r>
                        <a:rPr lang="en-GB" sz="1000" b="1" kern="1200" dirty="0" smtClean="0">
                          <a:solidFill>
                            <a:schemeClr val="tx1"/>
                          </a:solidFill>
                          <a:effectLst/>
                          <a:latin typeface="+mn-lt"/>
                          <a:ea typeface="+mn-ea"/>
                          <a:cs typeface="+mn-cs"/>
                        </a:rPr>
                        <a:t>Forecasted treatment type: 1, 2, 3N, 3P, 3NP, 3other (please specify in the parameter ‘comments’)</a:t>
                      </a:r>
                      <a:endParaRPr lang="en-GB" sz="1000" b="1" kern="1200" dirty="0">
                        <a:solidFill>
                          <a:schemeClr val="tx1"/>
                        </a:solidFill>
                        <a:effectLst/>
                        <a:latin typeface="+mn-lt"/>
                        <a:ea typeface="+mn-ea"/>
                        <a:cs typeface="+mn-cs"/>
                      </a:endParaRPr>
                    </a:p>
                  </a:txBody>
                  <a:tcPr marL="44450" marR="44450" marT="0" marB="0" anchor="ctr"/>
                </a:tc>
              </a:tr>
              <a:tr h="9447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‘Start of planning of UWWTP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start of planning of UWWTP  (</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 spc="10" dirty="0">
                        <a:solidFill>
                          <a:schemeClr val="tx1"/>
                        </a:solidFill>
                        <a:effectLst/>
                        <a:latin typeface="Arial"/>
                        <a:ea typeface="Times New Roman"/>
                      </a:endParaRPr>
                    </a:p>
                  </a:txBody>
                  <a:tcPr marL="44450" marR="44450" marT="0" marB="0" anchor="ctr"/>
                </a:tc>
              </a:tr>
              <a:tr h="11148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‘Start of work of UWWTP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start of work of UWWTP(</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0" spc="10" dirty="0">
                        <a:solidFill>
                          <a:schemeClr val="tx1"/>
                        </a:solidFill>
                        <a:effectLst/>
                        <a:latin typeface="Arial"/>
                        <a:ea typeface="Times New Roman"/>
                      </a:endParaRPr>
                    </a:p>
                  </a:txBody>
                  <a:tcPr marL="44450" marR="44450" marT="0" marB="0" anchor="ctr"/>
                </a:tc>
              </a:tr>
              <a:tr h="11148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‘Date of completion of work of UWWTP (mm/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year of completion of work of UWWTP (</a:t>
                      </a:r>
                      <a:r>
                        <a:rPr lang="en-GB" sz="1000" b="1" kern="1200" dirty="0" err="1" smtClean="0">
                          <a:solidFill>
                            <a:schemeClr val="tx1"/>
                          </a:solidFill>
                          <a:effectLst/>
                          <a:latin typeface="+mn-lt"/>
                          <a:ea typeface="+mn-ea"/>
                          <a:cs typeface="+mn-cs"/>
                        </a:rPr>
                        <a:t>yyyy</a:t>
                      </a:r>
                      <a:r>
                        <a:rPr lang="en-GB" sz="1000" b="1" kern="1200" dirty="0" smtClean="0">
                          <a:solidFill>
                            <a:schemeClr val="tx1"/>
                          </a:solidFill>
                          <a:effectLst/>
                          <a:latin typeface="+mn-lt"/>
                          <a:ea typeface="+mn-ea"/>
                          <a:cs typeface="+mn-cs"/>
                        </a:rPr>
                        <a:t>)’ </a:t>
                      </a:r>
                      <a:endParaRPr lang="en-GB" sz="1000" spc="10" dirty="0">
                        <a:solidFill>
                          <a:schemeClr val="tx1"/>
                        </a:solidFill>
                        <a:effectLst/>
                        <a:latin typeface="Arial"/>
                        <a:ea typeface="Times New Roman"/>
                      </a:endParaRPr>
                    </a:p>
                  </a:txBody>
                  <a:tcPr marL="44450" marR="44450" marT="0" marB="0" anchor="ctr"/>
                </a:tc>
              </a:tr>
              <a:tr h="36010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Parameter ‘Date of compliance UWWTP</a:t>
                      </a:r>
                      <a:r>
                        <a:rPr lang="en-GB" sz="1000" b="1" kern="1200" baseline="0" dirty="0" smtClean="0">
                          <a:solidFill>
                            <a:schemeClr val="tx1"/>
                          </a:solidFill>
                          <a:effectLst/>
                          <a:latin typeface="+mn-lt"/>
                          <a:ea typeface="+mn-ea"/>
                          <a:cs typeface="+mn-cs"/>
                        </a:rPr>
                        <a:t> </a:t>
                      </a:r>
                      <a:r>
                        <a:rPr lang="en-GB" sz="1000" b="1" kern="1200" dirty="0" smtClean="0">
                          <a:solidFill>
                            <a:schemeClr val="tx1"/>
                          </a:solidFill>
                          <a:effectLst/>
                          <a:latin typeface="+mn-lt"/>
                          <a:ea typeface="+mn-ea"/>
                          <a:cs typeface="+mn-cs"/>
                        </a:rPr>
                        <a:t>(mm/</a:t>
                      </a:r>
                      <a:r>
                        <a:rPr lang="en-GB" sz="1000" b="1" kern="1200" dirty="0" err="1" smtClean="0">
                          <a:solidFill>
                            <a:schemeClr val="tx1"/>
                          </a:solidFill>
                          <a:effectLst/>
                          <a:latin typeface="+mn-lt"/>
                          <a:ea typeface="+mn-ea"/>
                          <a:cs typeface="+mn-cs"/>
                        </a:rPr>
                        <a:t>yy</a:t>
                      </a:r>
                      <a:r>
                        <a:rPr lang="en-GB" sz="1000" b="1" kern="1200" dirty="0" smtClean="0">
                          <a:solidFill>
                            <a:schemeClr val="tx1"/>
                          </a:solidFill>
                          <a:effectLst/>
                          <a:latin typeface="+mn-lt"/>
                          <a:ea typeface="+mn-ea"/>
                          <a:cs typeface="+mn-cs"/>
                        </a:rPr>
                        <a:t>)’ or ‘Estimated date of compliance UWWTP)’ </a:t>
                      </a:r>
                    </a:p>
                  </a:txBody>
                  <a:tcPr marL="44450" marR="44450" marT="0" marB="0" anchor="ctr"/>
                </a:tc>
              </a:tr>
              <a:tr h="49731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Capital investment planned (€) for UWWTP : It might be good to provide MS some basic drop-down menu specifications of what costs entail (construction only; incl. capitalised operation, VAT, etc…) to make the costs comparable. </a:t>
                      </a:r>
                    </a:p>
                  </a:txBody>
                  <a:tcPr marL="44450" marR="44450" marT="0" marB="0" anchor="ctr"/>
                </a:tc>
              </a:tr>
              <a:tr h="10284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Name of EU fund planned to be used: UWWTP (if any)</a:t>
                      </a:r>
                    </a:p>
                  </a:txBody>
                  <a:tcPr marL="44450" marR="44450" marT="0" marB="0" anchor="ctr"/>
                </a:tc>
              </a:tr>
              <a:tr h="19084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(planned) EU-funding: UWWTP (€)</a:t>
                      </a:r>
                    </a:p>
                  </a:txBody>
                  <a:tcPr marL="44450" marR="44450" marT="0" marB="0" anchor="ctr"/>
                </a:tc>
              </a:tr>
              <a:tr h="13483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tx1"/>
                          </a:solidFill>
                          <a:effectLst/>
                          <a:latin typeface="+mn-lt"/>
                          <a:ea typeface="+mn-ea"/>
                          <a:cs typeface="+mn-cs"/>
                        </a:rPr>
                        <a:t>Comments</a:t>
                      </a:r>
                    </a:p>
                  </a:txBody>
                  <a:tcPr marL="44450" marR="44450" marT="0" marB="0" anchor="ctr"/>
                </a:tc>
              </a:tr>
            </a:tbl>
          </a:graphicData>
        </a:graphic>
      </p:graphicFrame>
    </p:spTree>
    <p:extLst>
      <p:ext uri="{BB962C8B-B14F-4D97-AF65-F5344CB8AC3E}">
        <p14:creationId xmlns:p14="http://schemas.microsoft.com/office/powerpoint/2010/main" val="239512487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err="1" smtClean="0">
                <a:latin typeface="Calibri" pitchFamily="34" charset="0"/>
              </a:rPr>
              <a:t>Forward</a:t>
            </a:r>
            <a:r>
              <a:rPr lang="fr-BE" sz="2400" dirty="0" smtClean="0">
                <a:latin typeface="Calibri" pitchFamily="34" charset="0"/>
              </a:rPr>
              <a:t> </a:t>
            </a:r>
            <a:r>
              <a:rPr lang="fr-BE" sz="2400" dirty="0" err="1" smtClean="0">
                <a:latin typeface="Calibri" pitchFamily="34" charset="0"/>
              </a:rPr>
              <a:t>looking</a:t>
            </a:r>
            <a:r>
              <a:rPr lang="fr-BE" sz="2400" dirty="0" smtClean="0">
                <a:latin typeface="Calibri" pitchFamily="34" charset="0"/>
              </a:rPr>
              <a:t> aspects UWWTP-Agglo (for not </a:t>
            </a:r>
            <a:r>
              <a:rPr lang="fr-BE" sz="2400" dirty="0" err="1" smtClean="0">
                <a:latin typeface="Calibri" pitchFamily="34" charset="0"/>
              </a:rPr>
              <a:t>compliant</a:t>
            </a:r>
            <a:r>
              <a:rPr lang="fr-BE" sz="2400" dirty="0" smtClean="0">
                <a:latin typeface="Calibri" pitchFamily="34" charset="0"/>
              </a:rPr>
              <a:t> situations)</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r>
              <a:rPr lang="en-GB" sz="1800" dirty="0" smtClean="0"/>
              <a:t>Addition of one new mandatory parameters for TPs</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70583058"/>
              </p:ext>
            </p:extLst>
          </p:nvPr>
        </p:nvGraphicFramePr>
        <p:xfrm>
          <a:off x="235792" y="2924944"/>
          <a:ext cx="8527776" cy="335280"/>
        </p:xfrm>
        <a:graphic>
          <a:graphicData uri="http://schemas.openxmlformats.org/drawingml/2006/table">
            <a:tbl>
              <a:tblPr firstRow="1" firstCol="1" bandRow="1">
                <a:tableStyleId>{5C22544A-7EE6-4342-B048-85BDC9FD1C3A}</a:tableStyleId>
              </a:tblPr>
              <a:tblGrid>
                <a:gridCol w="8527776"/>
              </a:tblGrid>
              <a:tr h="170101">
                <a:tc>
                  <a:txBody>
                    <a:bodyPr/>
                    <a:lstStyle/>
                    <a:p>
                      <a:pPr algn="l">
                        <a:lnSpc>
                          <a:spcPct val="115000"/>
                        </a:lnSpc>
                        <a:spcAft>
                          <a:spcPts val="0"/>
                        </a:spcAft>
                      </a:pPr>
                      <a:r>
                        <a:rPr lang="de-DE" sz="1000" spc="0" dirty="0">
                          <a:solidFill>
                            <a:schemeClr val="tx1"/>
                          </a:solidFill>
                          <a:effectLst/>
                        </a:rPr>
                        <a:t>Parameter (Fieldname)</a:t>
                      </a:r>
                      <a:endParaRPr lang="en-GB" sz="1000" spc="10" dirty="0">
                        <a:solidFill>
                          <a:schemeClr val="tx1"/>
                        </a:solidFill>
                        <a:effectLst/>
                        <a:latin typeface="Arial"/>
                        <a:ea typeface="Times New Roman"/>
                      </a:endParaRPr>
                    </a:p>
                  </a:txBody>
                  <a:tcPr marL="25516" marR="25516" marT="0" marB="0" anchor="ctr"/>
                </a:tc>
              </a:tr>
              <a:tr h="159556">
                <a:tc>
                  <a:txBody>
                    <a:bodyPr/>
                    <a:lstStyle/>
                    <a:p>
                      <a:pPr lvl="0"/>
                      <a:r>
                        <a:rPr lang="en-GB" sz="1050" b="1" kern="1200" dirty="0" smtClean="0">
                          <a:solidFill>
                            <a:schemeClr val="tx1"/>
                          </a:solidFill>
                          <a:effectLst/>
                          <a:latin typeface="+mn-lt"/>
                          <a:ea typeface="+mn-ea"/>
                          <a:cs typeface="+mn-cs"/>
                        </a:rPr>
                        <a:t>Forecasted rate of load of agglomeration collected in collecting system and entering that treatment plant</a:t>
                      </a:r>
                      <a:endParaRPr lang="en-GB" sz="1800" b="1" kern="1200" dirty="0">
                        <a:solidFill>
                          <a:schemeClr val="tx1"/>
                        </a:solidFill>
                        <a:effectLst/>
                        <a:latin typeface="+mn-lt"/>
                        <a:ea typeface="+mn-ea"/>
                        <a:cs typeface="+mn-cs"/>
                      </a:endParaRPr>
                    </a:p>
                  </a:txBody>
                  <a:tcPr marL="44450" marR="44450" marT="0" marB="0" anchor="ctr"/>
                </a:tc>
              </a:tr>
            </a:tbl>
          </a:graphicData>
        </a:graphic>
      </p:graphicFrame>
    </p:spTree>
    <p:extLst>
      <p:ext uri="{BB962C8B-B14F-4D97-AF65-F5344CB8AC3E}">
        <p14:creationId xmlns:p14="http://schemas.microsoft.com/office/powerpoint/2010/main" val="78184523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04960" y="1268760"/>
            <a:ext cx="8687520"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Updating Frequency</a:t>
            </a:r>
          </a:p>
          <a:p>
            <a:pPr algn="ctr" hangingPunct="1">
              <a:lnSpc>
                <a:spcPct val="78000"/>
              </a:lnSpc>
              <a:buFont typeface="Calibri" pitchFamily="34" charset="0"/>
              <a:buNone/>
            </a:pPr>
            <a:r>
              <a:rPr lang="fr-BE" sz="2400" dirty="0" err="1" smtClean="0">
                <a:latin typeface="Calibri" pitchFamily="34" charset="0"/>
              </a:rPr>
              <a:t>Current</a:t>
            </a:r>
            <a:r>
              <a:rPr lang="fr-BE" sz="2400" dirty="0" smtClean="0">
                <a:latin typeface="Calibri" pitchFamily="34" charset="0"/>
              </a:rPr>
              <a:t> situation</a:t>
            </a:r>
            <a:endParaRPr lang="en-GB" sz="2400" dirty="0">
              <a:latin typeface="Calibri" pitchFamily="34" charset="0"/>
            </a:endParaRP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smtClean="0">
              <a:latin typeface="Calibri" pitchFamily="34" charset="0"/>
            </a:endParaRPr>
          </a:p>
          <a:p>
            <a:pPr marL="457200" indent="-457200" hangingPunct="1">
              <a:lnSpc>
                <a:spcPct val="78000"/>
              </a:lnSpc>
              <a:buFont typeface="Arial" pitchFamily="34" charset="0"/>
              <a:buChar char="•"/>
            </a:pPr>
            <a:r>
              <a:rPr lang="fr-BE" sz="3200" b="0" dirty="0" smtClean="0">
                <a:latin typeface="Calibri" pitchFamily="34" charset="0"/>
                <a:sym typeface="Wingdings" pitchFamily="2" charset="2"/>
              </a:rPr>
              <a:t>All </a:t>
            </a:r>
            <a:r>
              <a:rPr lang="fr-BE" sz="3200" b="0" dirty="0" err="1" smtClean="0">
                <a:latin typeface="Calibri" pitchFamily="34" charset="0"/>
                <a:sym typeface="Wingdings" pitchFamily="2" charset="2"/>
              </a:rPr>
              <a:t>mandatory</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parameters</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each</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two</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years</a:t>
            </a:r>
            <a:r>
              <a:rPr lang="fr-BE" sz="3200" b="0" dirty="0" smtClean="0">
                <a:latin typeface="Calibri" pitchFamily="34" charset="0"/>
                <a:sym typeface="Wingdings" pitchFamily="2" charset="2"/>
              </a:rPr>
              <a:t> for all </a:t>
            </a:r>
            <a:r>
              <a:rPr lang="fr-BE" sz="3200" b="0" dirty="0" err="1" smtClean="0">
                <a:latin typeface="Calibri" pitchFamily="34" charset="0"/>
                <a:sym typeface="Wingdings" pitchFamily="2" charset="2"/>
              </a:rPr>
              <a:t>agglomerations</a:t>
            </a:r>
            <a:r>
              <a:rPr lang="fr-BE" sz="3200" b="0" dirty="0" smtClean="0">
                <a:latin typeface="Calibri" pitchFamily="34" charset="0"/>
                <a:sym typeface="Wingdings" pitchFamily="2" charset="2"/>
              </a:rPr>
              <a:t>,</a:t>
            </a:r>
          </a:p>
          <a:p>
            <a:pPr marL="0" indent="0" hangingPunct="1">
              <a:lnSpc>
                <a:spcPct val="78000"/>
              </a:lnSpc>
            </a:pPr>
            <a:endParaRPr lang="fr-BE" sz="3200" b="0" dirty="0" smtClean="0">
              <a:latin typeface="Calibri" pitchFamily="34" charset="0"/>
              <a:sym typeface="Wingdings" pitchFamily="2" charset="2"/>
            </a:endParaRPr>
          </a:p>
          <a:p>
            <a:pPr marL="457200" indent="-457200" hangingPunct="1">
              <a:lnSpc>
                <a:spcPct val="78000"/>
              </a:lnSpc>
              <a:buFont typeface="Arial" pitchFamily="34" charset="0"/>
              <a:buChar char="•"/>
            </a:pPr>
            <a:r>
              <a:rPr lang="fr-BE" sz="3200" b="0" dirty="0" err="1" smtClean="0">
                <a:latin typeface="Calibri" pitchFamily="34" charset="0"/>
                <a:sym typeface="Wingdings" pitchFamily="2" charset="2"/>
              </a:rPr>
              <a:t>Choice</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between</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two</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reference</a:t>
            </a:r>
            <a:r>
              <a:rPr lang="fr-BE" sz="3200" b="0" dirty="0" smtClean="0">
                <a:latin typeface="Calibri" pitchFamily="34" charset="0"/>
                <a:sym typeface="Wingdings" pitchFamily="2" charset="2"/>
              </a:rPr>
              <a:t> </a:t>
            </a:r>
            <a:r>
              <a:rPr lang="fr-BE" sz="3200" b="0" dirty="0" err="1" smtClean="0">
                <a:latin typeface="Calibri" pitchFamily="34" charset="0"/>
                <a:sym typeface="Wingdings" pitchFamily="2" charset="2"/>
              </a:rPr>
              <a:t>years</a:t>
            </a:r>
            <a:r>
              <a:rPr lang="fr-BE" sz="3200" b="0" dirty="0" smtClean="0">
                <a:latin typeface="Calibri" pitchFamily="34" charset="0"/>
                <a:sym typeface="Wingdings" pitchFamily="2" charset="2"/>
              </a:rPr>
              <a:t>,</a:t>
            </a: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106076452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3501008"/>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400" dirty="0" err="1" smtClean="0">
                <a:latin typeface="Calibri" pitchFamily="34" charset="0"/>
              </a:rPr>
              <a:t>Forward</a:t>
            </a:r>
            <a:r>
              <a:rPr lang="fr-BE" sz="2400" dirty="0" smtClean="0">
                <a:latin typeface="Calibri" pitchFamily="34" charset="0"/>
              </a:rPr>
              <a:t> </a:t>
            </a:r>
            <a:r>
              <a:rPr lang="fr-BE" sz="2400" dirty="0" err="1" smtClean="0">
                <a:latin typeface="Calibri" pitchFamily="34" charset="0"/>
              </a:rPr>
              <a:t>looking</a:t>
            </a:r>
            <a:r>
              <a:rPr lang="fr-BE" sz="2400" dirty="0" smtClean="0">
                <a:latin typeface="Calibri" pitchFamily="34" charset="0"/>
              </a:rPr>
              <a:t> aspects and </a:t>
            </a:r>
            <a:r>
              <a:rPr lang="fr-BE" sz="2400" dirty="0" err="1" smtClean="0">
                <a:latin typeface="Calibri" pitchFamily="34" charset="0"/>
              </a:rPr>
              <a:t>compliance</a:t>
            </a:r>
            <a:r>
              <a:rPr lang="fr-BE" sz="2400" dirty="0" smtClean="0">
                <a:latin typeface="Calibri" pitchFamily="34" charset="0"/>
              </a:rPr>
              <a:t> </a:t>
            </a:r>
            <a:r>
              <a:rPr lang="fr-BE" sz="2400" dirty="0" err="1" smtClean="0">
                <a:latin typeface="Calibri" pitchFamily="34" charset="0"/>
              </a:rPr>
              <a:t>template</a:t>
            </a:r>
            <a:endParaRPr lang="en-GB" sz="24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0972027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800" dirty="0" err="1" smtClean="0">
                <a:latin typeface="Calibri" pitchFamily="34" charset="0"/>
              </a:rPr>
              <a:t>Forward</a:t>
            </a:r>
            <a:r>
              <a:rPr lang="fr-BE" sz="2800" dirty="0" smtClean="0">
                <a:latin typeface="Calibri" pitchFamily="34" charset="0"/>
              </a:rPr>
              <a:t> </a:t>
            </a:r>
            <a:r>
              <a:rPr lang="fr-BE" sz="2800" dirty="0" err="1" smtClean="0">
                <a:latin typeface="Calibri" pitchFamily="34" charset="0"/>
              </a:rPr>
              <a:t>looking</a:t>
            </a:r>
            <a:r>
              <a:rPr lang="fr-BE" sz="2800" dirty="0" smtClean="0">
                <a:latin typeface="Calibri" pitchFamily="34" charset="0"/>
              </a:rPr>
              <a:t> aspects and </a:t>
            </a:r>
            <a:r>
              <a:rPr lang="fr-BE" sz="2800" dirty="0" err="1" smtClean="0">
                <a:latin typeface="Calibri" pitchFamily="34" charset="0"/>
              </a:rPr>
              <a:t>compliance</a:t>
            </a:r>
            <a:r>
              <a:rPr lang="fr-BE" sz="2800" dirty="0" smtClean="0">
                <a:latin typeface="Calibri" pitchFamily="34" charset="0"/>
              </a:rPr>
              <a:t> </a:t>
            </a:r>
            <a:r>
              <a:rPr lang="fr-BE" sz="2800" dirty="0" err="1" smtClean="0">
                <a:latin typeface="Calibri" pitchFamily="34" charset="0"/>
              </a:rPr>
              <a:t>template</a:t>
            </a:r>
            <a:endParaRPr lang="en-GB" sz="2800" dirty="0">
              <a:latin typeface="Calibri" pitchFamily="34" charset="0"/>
            </a:endParaRPr>
          </a:p>
          <a:p>
            <a:pPr algn="ctr" hangingPunct="1">
              <a:lnSpc>
                <a:spcPct val="78000"/>
              </a:lnSpc>
              <a:buFont typeface="Calibri" pitchFamily="34" charset="0"/>
              <a:buNone/>
            </a:pPr>
            <a:endParaRPr lang="fr-BE" sz="3200" b="0" dirty="0" smtClean="0">
              <a:latin typeface="Calibri" pitchFamily="34" charset="0"/>
            </a:endParaRP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2000" dirty="0" smtClean="0"/>
          </a:p>
          <a:p>
            <a:pPr marL="342900" indent="-342900">
              <a:lnSpc>
                <a:spcPct val="78000"/>
              </a:lnSpc>
              <a:buFont typeface="Wingdings" pitchFamily="2" charset="2"/>
              <a:buChar char="Ø"/>
            </a:pPr>
            <a:endParaRPr lang="fr-BE" sz="2000" dirty="0"/>
          </a:p>
          <a:p>
            <a:pPr marL="342900" indent="-342900">
              <a:lnSpc>
                <a:spcPct val="78000"/>
              </a:lnSpc>
              <a:buFont typeface="Wingdings" pitchFamily="2" charset="2"/>
              <a:buChar char="Ø"/>
            </a:pPr>
            <a:r>
              <a:rPr lang="fr-BE" sz="2000" dirty="0" smtClean="0"/>
              <a:t>A </a:t>
            </a:r>
            <a:r>
              <a:rPr lang="fr-BE" sz="2000" dirty="0" err="1" smtClean="0"/>
              <a:t>way</a:t>
            </a:r>
            <a:r>
              <a:rPr lang="fr-BE" sz="2000" dirty="0" smtClean="0"/>
              <a:t> to </a:t>
            </a:r>
            <a:r>
              <a:rPr lang="fr-BE" sz="2000" dirty="0" err="1" smtClean="0"/>
              <a:t>disseminate</a:t>
            </a:r>
            <a:r>
              <a:rPr lang="fr-BE" sz="2000" dirty="0" smtClean="0"/>
              <a:t> and use the information </a:t>
            </a:r>
            <a:r>
              <a:rPr lang="fr-BE" sz="2000" dirty="0" err="1" smtClean="0"/>
              <a:t>at</a:t>
            </a:r>
            <a:r>
              <a:rPr lang="fr-BE" sz="2000" dirty="0" smtClean="0"/>
              <a:t> national and EU </a:t>
            </a:r>
            <a:r>
              <a:rPr lang="fr-BE" sz="2000" dirty="0" err="1" smtClean="0"/>
              <a:t>level</a:t>
            </a:r>
            <a:endParaRPr lang="fr-BE" sz="2000" dirty="0" smtClean="0"/>
          </a:p>
          <a:p>
            <a:pPr marL="342900" indent="-342900">
              <a:lnSpc>
                <a:spcPct val="78000"/>
              </a:lnSpc>
              <a:buFont typeface="Wingdings" pitchFamily="2" charset="2"/>
              <a:buChar char="Ø"/>
            </a:pPr>
            <a:endParaRPr lang="fr-BE" sz="2000" dirty="0"/>
          </a:p>
          <a:p>
            <a:pPr marL="342900" indent="-342900">
              <a:lnSpc>
                <a:spcPct val="78000"/>
              </a:lnSpc>
              <a:buFont typeface="Wingdings" pitchFamily="2" charset="2"/>
              <a:buChar char="Ø"/>
            </a:pPr>
            <a:endParaRPr lang="fr-BE" sz="2000" dirty="0" smtClean="0"/>
          </a:p>
          <a:p>
            <a:pPr marL="342900" indent="-342900">
              <a:lnSpc>
                <a:spcPct val="78000"/>
              </a:lnSpc>
              <a:buFont typeface="Wingdings" pitchFamily="2" charset="2"/>
              <a:buChar char="Ø"/>
            </a:pPr>
            <a:r>
              <a:rPr lang="fr-BE" sz="2000" dirty="0" err="1" smtClean="0"/>
              <a:t>Could</a:t>
            </a:r>
            <a:r>
              <a:rPr lang="fr-BE" sz="2000" dirty="0" smtClean="0"/>
              <a:t> </a:t>
            </a:r>
            <a:r>
              <a:rPr lang="fr-BE" sz="2000" dirty="0" err="1" smtClean="0"/>
              <a:t>be</a:t>
            </a:r>
            <a:r>
              <a:rPr lang="fr-BE" sz="2000" dirty="0" smtClean="0"/>
              <a:t> a </a:t>
            </a:r>
            <a:r>
              <a:rPr lang="fr-BE" sz="2000" dirty="0" err="1" smtClean="0"/>
              <a:t>spreadsheet</a:t>
            </a:r>
            <a:r>
              <a:rPr lang="fr-BE" sz="2000" dirty="0" smtClean="0"/>
              <a:t> </a:t>
            </a:r>
            <a:r>
              <a:rPr lang="fr-BE" sz="2000" dirty="0" err="1" smtClean="0"/>
              <a:t>with</a:t>
            </a:r>
            <a:r>
              <a:rPr lang="fr-BE" sz="2000" dirty="0" smtClean="0"/>
              <a:t> </a:t>
            </a:r>
            <a:r>
              <a:rPr lang="fr-BE" sz="2000" dirty="0" err="1" smtClean="0"/>
              <a:t>several</a:t>
            </a:r>
            <a:r>
              <a:rPr lang="fr-BE" sz="2000" dirty="0" smtClean="0"/>
              <a:t> </a:t>
            </a:r>
            <a:r>
              <a:rPr lang="fr-BE" sz="2000" dirty="0" err="1" smtClean="0"/>
              <a:t>sheets</a:t>
            </a:r>
            <a:r>
              <a:rPr lang="fr-BE" sz="2000" dirty="0" smtClean="0"/>
              <a:t> (</a:t>
            </a:r>
            <a:r>
              <a:rPr lang="fr-BE" sz="2000" dirty="0" err="1" smtClean="0"/>
              <a:t>compliance</a:t>
            </a:r>
            <a:r>
              <a:rPr lang="fr-BE" sz="2000" dirty="0" smtClean="0"/>
              <a:t>, </a:t>
            </a:r>
            <a:r>
              <a:rPr lang="fr-BE" sz="2000" dirty="0" err="1" smtClean="0"/>
              <a:t>current</a:t>
            </a:r>
            <a:r>
              <a:rPr lang="fr-BE" sz="2000" dirty="0" smtClean="0"/>
              <a:t> situation and </a:t>
            </a:r>
            <a:r>
              <a:rPr lang="fr-BE" sz="2000" dirty="0" err="1" smtClean="0"/>
              <a:t>forward</a:t>
            </a:r>
            <a:r>
              <a:rPr lang="fr-BE" sz="2000" dirty="0" smtClean="0"/>
              <a:t> </a:t>
            </a:r>
            <a:r>
              <a:rPr lang="fr-BE" sz="2000" dirty="0" err="1" smtClean="0"/>
              <a:t>lookin</a:t>
            </a:r>
            <a:r>
              <a:rPr lang="fr-BE" sz="2000" dirty="0" smtClean="0"/>
              <a:t> aspects of the </a:t>
            </a:r>
            <a:r>
              <a:rPr lang="fr-BE" sz="2000" dirty="0" err="1" smtClean="0"/>
              <a:t>collecting</a:t>
            </a:r>
            <a:r>
              <a:rPr lang="fr-BE" sz="2000" dirty="0" smtClean="0"/>
              <a:t> </a:t>
            </a:r>
            <a:r>
              <a:rPr lang="fr-BE" sz="2000" dirty="0" err="1" smtClean="0"/>
              <a:t>systems</a:t>
            </a:r>
            <a:r>
              <a:rPr lang="fr-BE" sz="2000" dirty="0" smtClean="0"/>
              <a:t>, UWWTPS and </a:t>
            </a:r>
            <a:r>
              <a:rPr lang="fr-BE" sz="2000" dirty="0" err="1" smtClean="0"/>
              <a:t>receiving</a:t>
            </a:r>
            <a:r>
              <a:rPr lang="fr-BE" sz="2000" dirty="0" smtClean="0"/>
              <a:t> areas)</a:t>
            </a:r>
            <a:endParaRPr lang="fr-BE" sz="2000" dirty="0"/>
          </a:p>
          <a:p>
            <a:pPr marL="342900" indent="-342900">
              <a:lnSpc>
                <a:spcPct val="78000"/>
              </a:lnSpc>
              <a:buFont typeface="Wingdings" pitchFamily="2" charset="2"/>
              <a:buChar char="Ø"/>
            </a:pPr>
            <a:endParaRPr lang="fr-BE" sz="2000" dirty="0" smtClean="0"/>
          </a:p>
          <a:p>
            <a:pPr marL="342900" indent="-342900">
              <a:lnSpc>
                <a:spcPct val="78000"/>
              </a:lnSpc>
              <a:buFont typeface="Wingdings" pitchFamily="2" charset="2"/>
              <a:buChar char="Ø"/>
            </a:pPr>
            <a:r>
              <a:rPr lang="fr-BE" sz="2000" dirty="0" smtClean="0"/>
              <a:t>Has to </a:t>
            </a:r>
            <a:r>
              <a:rPr lang="fr-BE" sz="2000" dirty="0" err="1" smtClean="0"/>
              <a:t>be</a:t>
            </a:r>
            <a:r>
              <a:rPr lang="fr-BE" sz="2000" dirty="0"/>
              <a:t> </a:t>
            </a:r>
            <a:r>
              <a:rPr lang="fr-BE" sz="2000" dirty="0" smtClean="0"/>
              <a:t>in </a:t>
            </a:r>
            <a:r>
              <a:rPr lang="fr-BE" sz="2000" dirty="0" err="1" smtClean="0"/>
              <a:t>link</a:t>
            </a:r>
            <a:r>
              <a:rPr lang="fr-BE" sz="2000" dirty="0" smtClean="0"/>
              <a:t> </a:t>
            </a:r>
            <a:r>
              <a:rPr lang="fr-BE" sz="2000" dirty="0" err="1" smtClean="0"/>
              <a:t>with</a:t>
            </a:r>
            <a:r>
              <a:rPr lang="fr-BE" sz="2000" dirty="0" smtClean="0"/>
              <a:t> the </a:t>
            </a:r>
            <a:r>
              <a:rPr lang="fr-BE" sz="2000" dirty="0" err="1" smtClean="0"/>
              <a:t>templates</a:t>
            </a:r>
            <a:r>
              <a:rPr lang="fr-BE" sz="2000" dirty="0" smtClean="0"/>
              <a:t> of article 17 and in case of </a:t>
            </a:r>
            <a:r>
              <a:rPr lang="fr-BE" sz="2000" dirty="0" err="1" smtClean="0"/>
              <a:t>infringement</a:t>
            </a:r>
            <a:r>
              <a:rPr lang="fr-BE" sz="2000" dirty="0" smtClean="0"/>
              <a:t> </a:t>
            </a:r>
            <a:r>
              <a:rPr lang="fr-BE" sz="2000" dirty="0" err="1" smtClean="0"/>
              <a:t>procedures</a:t>
            </a:r>
            <a:r>
              <a:rPr lang="fr-BE" sz="2000" dirty="0" smtClean="0"/>
              <a:t> to </a:t>
            </a:r>
            <a:r>
              <a:rPr lang="fr-BE" sz="2000" dirty="0" err="1" smtClean="0"/>
              <a:t>facilitate</a:t>
            </a:r>
            <a:r>
              <a:rPr lang="fr-BE" sz="2000" dirty="0" smtClean="0"/>
              <a:t> the exchange of information and the collection of data and to </a:t>
            </a:r>
            <a:r>
              <a:rPr lang="fr-BE" sz="2000" dirty="0" err="1" smtClean="0"/>
              <a:t>avoid</a:t>
            </a:r>
            <a:r>
              <a:rPr lang="fr-BE" sz="2000" dirty="0" smtClean="0"/>
              <a:t> </a:t>
            </a:r>
            <a:r>
              <a:rPr lang="fr-BE" sz="2000" dirty="0" err="1" smtClean="0"/>
              <a:t>several</a:t>
            </a:r>
            <a:r>
              <a:rPr lang="fr-BE" sz="2000" dirty="0" smtClean="0"/>
              <a:t> </a:t>
            </a:r>
            <a:r>
              <a:rPr lang="fr-BE" sz="2000" dirty="0" err="1" smtClean="0"/>
              <a:t>different</a:t>
            </a:r>
            <a:r>
              <a:rPr lang="fr-BE" sz="2000" dirty="0" smtClean="0"/>
              <a:t> formats</a:t>
            </a:r>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079715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3356992"/>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400" dirty="0" smtClean="0">
                <a:latin typeface="Calibri" pitchFamily="34" charset="0"/>
              </a:rPr>
              <a:t>Conclusion of the 24th </a:t>
            </a:r>
            <a:r>
              <a:rPr lang="fr-BE" sz="2400" dirty="0" err="1" smtClean="0">
                <a:latin typeface="Calibri" pitchFamily="34" charset="0"/>
              </a:rPr>
              <a:t>October</a:t>
            </a:r>
            <a:r>
              <a:rPr lang="fr-BE" sz="2400" dirty="0" smtClean="0">
                <a:latin typeface="Calibri" pitchFamily="34" charset="0"/>
              </a:rPr>
              <a:t> </a:t>
            </a:r>
            <a:r>
              <a:rPr lang="fr-BE" sz="2400" dirty="0" err="1" smtClean="0">
                <a:latin typeface="Calibri" pitchFamily="34" charset="0"/>
              </a:rPr>
              <a:t>proposal</a:t>
            </a:r>
            <a:endParaRPr lang="fr-BE" sz="3200" b="0" dirty="0" smtClean="0">
              <a:latin typeface="Calibri" pitchFamily="34" charset="0"/>
            </a:endParaRPr>
          </a:p>
          <a:p>
            <a:pPr marL="342900" indent="-342900">
              <a:lnSpc>
                <a:spcPct val="78000"/>
              </a:lnSpc>
              <a:buFont typeface="Wingdings" pitchFamily="2" charset="2"/>
              <a:buChar char="Ø"/>
            </a:pPr>
            <a:endParaRPr lang="en-GB" sz="1800" dirty="0" smtClean="0"/>
          </a:p>
          <a:p>
            <a:pPr marL="342900" indent="-342900">
              <a:lnSpc>
                <a:spcPct val="78000"/>
              </a:lnSpc>
              <a:buFont typeface="Wingdings" pitchFamily="2" charset="2"/>
              <a:buChar char="Ø"/>
            </a:pPr>
            <a:endParaRPr lang="fr-BE" sz="1800" dirty="0" smtClean="0"/>
          </a:p>
          <a:p>
            <a:pPr marL="0" indent="0">
              <a:lnSpc>
                <a:spcPct val="78000"/>
              </a:lnSpc>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en-GB"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880117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35792"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400" dirty="0" smtClean="0">
                <a:latin typeface="Calibri" pitchFamily="34" charset="0"/>
              </a:rPr>
              <a:t>Conclusion of the 24th </a:t>
            </a:r>
            <a:r>
              <a:rPr lang="fr-BE" sz="2400" dirty="0" err="1" smtClean="0">
                <a:latin typeface="Calibri" pitchFamily="34" charset="0"/>
              </a:rPr>
              <a:t>October</a:t>
            </a:r>
            <a:r>
              <a:rPr lang="fr-BE" sz="2400" dirty="0" smtClean="0">
                <a:latin typeface="Calibri" pitchFamily="34" charset="0"/>
              </a:rPr>
              <a:t> </a:t>
            </a:r>
          </a:p>
          <a:p>
            <a:pPr algn="ctr" hangingPunct="1">
              <a:lnSpc>
                <a:spcPct val="78000"/>
              </a:lnSpc>
              <a:buFont typeface="Calibri" pitchFamily="34" charset="0"/>
              <a:buNone/>
            </a:pPr>
            <a:r>
              <a:rPr lang="fr-BE" sz="2400" dirty="0" err="1" smtClean="0">
                <a:latin typeface="Calibri" pitchFamily="34" charset="0"/>
              </a:rPr>
              <a:t>proposal</a:t>
            </a:r>
            <a:endParaRPr lang="fr-BE" sz="3200" b="0" dirty="0" smtClean="0">
              <a:latin typeface="Calibri" pitchFamily="34" charset="0"/>
            </a:endParaRPr>
          </a:p>
          <a:p>
            <a:pPr marL="342900" indent="-342900">
              <a:lnSpc>
                <a:spcPct val="78000"/>
              </a:lnSpc>
              <a:buFont typeface="Wingdings" pitchFamily="2" charset="2"/>
              <a:buChar char="Ø"/>
            </a:pPr>
            <a:endParaRPr lang="en-GB" sz="1800" dirty="0" smtClean="0"/>
          </a:p>
          <a:p>
            <a:pPr marL="342900" indent="-342900">
              <a:lnSpc>
                <a:spcPct val="78000"/>
              </a:lnSpc>
              <a:buFont typeface="Wingdings" pitchFamily="2" charset="2"/>
              <a:buChar char="Ø"/>
            </a:pPr>
            <a:endParaRPr lang="fr-BE" sz="1800" dirty="0" smtClean="0"/>
          </a:p>
          <a:p>
            <a:pPr marL="0" indent="0">
              <a:lnSpc>
                <a:spcPct val="78000"/>
              </a:lnSpc>
            </a:pPr>
            <a:endParaRPr lang="fr-BE" sz="1800" dirty="0"/>
          </a:p>
          <a:p>
            <a:pPr marL="342900" indent="-342900">
              <a:lnSpc>
                <a:spcPct val="78000"/>
              </a:lnSpc>
              <a:buFont typeface="Wingdings" pitchFamily="2" charset="2"/>
              <a:buChar char="Ø"/>
            </a:pPr>
            <a:r>
              <a:rPr lang="fr-BE" sz="1800" dirty="0" smtClean="0"/>
              <a:t>Change of </a:t>
            </a:r>
            <a:r>
              <a:rPr lang="fr-BE" sz="1800" dirty="0" err="1" smtClean="0"/>
              <a:t>frequency</a:t>
            </a:r>
            <a:r>
              <a:rPr lang="fr-BE" sz="1800" dirty="0" smtClean="0"/>
              <a:t> </a:t>
            </a:r>
            <a:r>
              <a:rPr lang="fr-BE" sz="1800" dirty="0" err="1" smtClean="0"/>
              <a:t>depending</a:t>
            </a:r>
            <a:r>
              <a:rPr lang="fr-BE" sz="1800" dirty="0" smtClean="0"/>
              <a:t> </a:t>
            </a:r>
            <a:r>
              <a:rPr lang="fr-BE" sz="1800" dirty="0" err="1" smtClean="0"/>
              <a:t>from</a:t>
            </a:r>
            <a:r>
              <a:rPr lang="fr-BE" sz="1800" dirty="0" smtClean="0"/>
              <a:t> the size and the </a:t>
            </a:r>
            <a:r>
              <a:rPr lang="fr-BE" sz="1800" dirty="0" err="1" smtClean="0"/>
              <a:t>compliance</a:t>
            </a:r>
            <a:r>
              <a:rPr lang="fr-BE" sz="1800" dirty="0" smtClean="0"/>
              <a:t>,</a:t>
            </a:r>
          </a:p>
          <a:p>
            <a:pPr marL="342900" indent="-342900">
              <a:lnSpc>
                <a:spcPct val="78000"/>
              </a:lnSpc>
              <a:buFont typeface="Wingdings" pitchFamily="2" charset="2"/>
              <a:buChar char="Ø"/>
            </a:pPr>
            <a:endParaRPr lang="en-GB" sz="1800" dirty="0"/>
          </a:p>
          <a:p>
            <a:pPr marL="342900" indent="-342900">
              <a:lnSpc>
                <a:spcPct val="78000"/>
              </a:lnSpc>
              <a:buFont typeface="Wingdings" pitchFamily="2" charset="2"/>
              <a:buChar char="Ø"/>
            </a:pPr>
            <a:r>
              <a:rPr lang="en-GB" sz="1800" dirty="0" smtClean="0"/>
              <a:t>Deletion of 58 parameters (30 mandatory and 18 voluntary),</a:t>
            </a:r>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r>
              <a:rPr lang="fr-BE" sz="1800" dirty="0" smtClean="0"/>
              <a:t>Addition of 39 </a:t>
            </a:r>
            <a:r>
              <a:rPr lang="fr-BE" sz="1800" dirty="0" err="1" smtClean="0"/>
              <a:t>parameters</a:t>
            </a:r>
            <a:r>
              <a:rPr lang="fr-BE" sz="1800" dirty="0" smtClean="0"/>
              <a:t> (32 </a:t>
            </a:r>
            <a:r>
              <a:rPr lang="fr-BE" sz="1800" dirty="0" err="1" smtClean="0"/>
              <a:t>mandatory</a:t>
            </a:r>
            <a:r>
              <a:rPr lang="fr-BE" sz="1800" dirty="0" smtClean="0"/>
              <a:t>, 7 </a:t>
            </a:r>
            <a:r>
              <a:rPr lang="fr-BE" sz="1800" dirty="0" err="1" smtClean="0"/>
              <a:t>voluntary</a:t>
            </a:r>
            <a:r>
              <a:rPr lang="fr-BE" sz="1800" dirty="0" smtClean="0"/>
              <a:t>) </a:t>
            </a:r>
            <a:r>
              <a:rPr lang="fr-BE" sz="1800" dirty="0" err="1" smtClean="0"/>
              <a:t>without</a:t>
            </a:r>
            <a:r>
              <a:rPr lang="fr-BE" sz="1800" dirty="0" smtClean="0"/>
              <a:t> </a:t>
            </a:r>
            <a:r>
              <a:rPr lang="fr-BE" sz="1800" dirty="0" err="1" smtClean="0"/>
              <a:t>forward</a:t>
            </a:r>
            <a:r>
              <a:rPr lang="fr-BE" sz="1800" dirty="0" smtClean="0"/>
              <a:t> </a:t>
            </a:r>
            <a:r>
              <a:rPr lang="fr-BE" sz="1800" dirty="0" err="1" smtClean="0"/>
              <a:t>looking</a:t>
            </a:r>
            <a:r>
              <a:rPr lang="fr-BE" sz="1800" dirty="0" smtClean="0"/>
              <a:t> aspects and </a:t>
            </a:r>
            <a:r>
              <a:rPr lang="fr-BE" sz="1800" dirty="0" err="1" smtClean="0"/>
              <a:t>compliance</a:t>
            </a:r>
            <a:r>
              <a:rPr lang="fr-BE" sz="1800" dirty="0" smtClean="0"/>
              <a:t> check,</a:t>
            </a:r>
          </a:p>
          <a:p>
            <a:pPr marL="0" indent="0">
              <a:lnSpc>
                <a:spcPct val="78000"/>
              </a:lnSpc>
            </a:pPr>
            <a:endParaRPr lang="fr-BE" sz="1800" dirty="0" smtClean="0"/>
          </a:p>
          <a:p>
            <a:pPr marL="342900" indent="-342900">
              <a:lnSpc>
                <a:spcPct val="78000"/>
              </a:lnSpc>
              <a:buFont typeface="Wingdings" pitchFamily="2" charset="2"/>
              <a:buChar char="Ø"/>
            </a:pPr>
            <a:r>
              <a:rPr lang="fr-BE" sz="1800" dirty="0" smtClean="0"/>
              <a:t>Change </a:t>
            </a:r>
            <a:r>
              <a:rPr lang="fr-BE" sz="1800" dirty="0" err="1" smtClean="0"/>
              <a:t>from</a:t>
            </a:r>
            <a:r>
              <a:rPr lang="fr-BE" sz="1800" dirty="0" smtClean="0"/>
              <a:t> </a:t>
            </a:r>
            <a:r>
              <a:rPr lang="fr-BE" sz="1800" dirty="0" err="1" smtClean="0"/>
              <a:t>voluntary</a:t>
            </a:r>
            <a:r>
              <a:rPr lang="fr-BE" sz="1800" dirty="0" smtClean="0"/>
              <a:t> to </a:t>
            </a:r>
            <a:r>
              <a:rPr lang="fr-BE" sz="1800" dirty="0" err="1" smtClean="0"/>
              <a:t>compulsory</a:t>
            </a:r>
            <a:r>
              <a:rPr lang="fr-BE" sz="1800" dirty="0" smtClean="0"/>
              <a:t> of 27 </a:t>
            </a:r>
            <a:r>
              <a:rPr lang="fr-BE" sz="1800" dirty="0" err="1" smtClean="0"/>
              <a:t>parameters</a:t>
            </a:r>
            <a:r>
              <a:rPr lang="fr-BE" sz="1800" dirty="0" smtClean="0"/>
              <a:t> </a:t>
            </a:r>
            <a:r>
              <a:rPr lang="fr-BE" sz="1800" dirty="0" err="1" smtClean="0"/>
              <a:t>with</a:t>
            </a:r>
            <a:r>
              <a:rPr lang="fr-BE" sz="1800" dirty="0" smtClean="0"/>
              <a:t> a progressive </a:t>
            </a:r>
            <a:r>
              <a:rPr lang="fr-BE" sz="1800" dirty="0" err="1" smtClean="0"/>
              <a:t>implementation</a:t>
            </a:r>
            <a:r>
              <a:rPr lang="fr-BE" sz="1800" dirty="0" smtClean="0"/>
              <a:t> </a:t>
            </a:r>
            <a:r>
              <a:rPr lang="fr-BE" sz="1800" dirty="0" err="1" smtClean="0"/>
              <a:t>depending</a:t>
            </a:r>
            <a:r>
              <a:rPr lang="fr-BE" sz="1800" dirty="0" smtClean="0"/>
              <a:t> </a:t>
            </a:r>
            <a:r>
              <a:rPr lang="fr-BE" sz="1800" dirty="0" err="1" smtClean="0"/>
              <a:t>from</a:t>
            </a:r>
            <a:r>
              <a:rPr lang="fr-BE" sz="1800" dirty="0" smtClean="0"/>
              <a:t> the size,</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r>
              <a:rPr lang="fr-BE" sz="1800" dirty="0"/>
              <a:t>Addition of 9 </a:t>
            </a:r>
            <a:r>
              <a:rPr lang="fr-BE" sz="1800" dirty="0" err="1"/>
              <a:t>parameters</a:t>
            </a:r>
            <a:r>
              <a:rPr lang="fr-BE" sz="1800" dirty="0"/>
              <a:t> </a:t>
            </a:r>
            <a:r>
              <a:rPr lang="fr-BE" sz="1800" dirty="0" err="1"/>
              <a:t>with</a:t>
            </a:r>
            <a:r>
              <a:rPr lang="fr-BE" sz="1800" dirty="0"/>
              <a:t> the </a:t>
            </a:r>
            <a:r>
              <a:rPr lang="fr-BE" sz="1800" dirty="0" err="1"/>
              <a:t>compliance</a:t>
            </a:r>
            <a:r>
              <a:rPr lang="fr-BE" sz="1800" dirty="0"/>
              <a:t> block (</a:t>
            </a:r>
            <a:r>
              <a:rPr lang="fr-BE" sz="1800" dirty="0" err="1"/>
              <a:t>automaticaly</a:t>
            </a:r>
            <a:r>
              <a:rPr lang="fr-BE" sz="1800" dirty="0"/>
              <a:t> </a:t>
            </a:r>
            <a:r>
              <a:rPr lang="fr-BE" sz="1800" dirty="0" err="1"/>
              <a:t>calculated</a:t>
            </a:r>
            <a:r>
              <a:rPr lang="fr-BE" sz="1800" dirty="0" smtClean="0"/>
              <a:t>),</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r>
              <a:rPr lang="fr-BE" sz="1800" dirty="0" smtClean="0"/>
              <a:t>Addition of 32 </a:t>
            </a:r>
            <a:r>
              <a:rPr lang="fr-BE" sz="1800" dirty="0" err="1" smtClean="0"/>
              <a:t>parameters</a:t>
            </a:r>
            <a:r>
              <a:rPr lang="fr-BE" sz="1800" dirty="0" smtClean="0"/>
              <a:t> </a:t>
            </a:r>
            <a:r>
              <a:rPr lang="fr-BE" sz="1800" dirty="0" err="1" smtClean="0"/>
              <a:t>with</a:t>
            </a:r>
            <a:r>
              <a:rPr lang="fr-BE" sz="1800" dirty="0" smtClean="0"/>
              <a:t> the </a:t>
            </a:r>
            <a:r>
              <a:rPr lang="fr-BE" sz="1800" dirty="0" err="1" smtClean="0"/>
              <a:t>forward</a:t>
            </a:r>
            <a:r>
              <a:rPr lang="fr-BE" sz="1800" dirty="0" smtClean="0"/>
              <a:t> </a:t>
            </a:r>
            <a:r>
              <a:rPr lang="fr-BE" sz="1800" dirty="0" err="1" smtClean="0"/>
              <a:t>looking</a:t>
            </a:r>
            <a:r>
              <a:rPr lang="fr-BE" sz="1800" dirty="0" smtClean="0"/>
              <a:t> aspects block</a:t>
            </a:r>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r>
              <a:rPr lang="fr-BE" sz="1800" dirty="0" smtClean="0"/>
              <a:t>The </a:t>
            </a:r>
            <a:r>
              <a:rPr lang="fr-BE" sz="1800" dirty="0" err="1" smtClean="0"/>
              <a:t>proposal</a:t>
            </a:r>
            <a:r>
              <a:rPr lang="fr-BE" sz="1800" dirty="0" smtClean="0"/>
              <a:t> </a:t>
            </a:r>
            <a:r>
              <a:rPr lang="fr-BE" sz="1800" dirty="0" err="1" smtClean="0"/>
              <a:t>template</a:t>
            </a:r>
            <a:r>
              <a:rPr lang="fr-BE" sz="1800" dirty="0" smtClean="0"/>
              <a:t> to </a:t>
            </a:r>
            <a:r>
              <a:rPr lang="fr-BE" sz="1800" dirty="0" err="1" smtClean="0"/>
              <a:t>disseminate</a:t>
            </a:r>
            <a:r>
              <a:rPr lang="fr-BE" sz="1800" dirty="0" smtClean="0"/>
              <a:t> the information </a:t>
            </a:r>
            <a:r>
              <a:rPr lang="fr-BE" sz="1800" dirty="0" err="1" smtClean="0"/>
              <a:t>at</a:t>
            </a:r>
            <a:r>
              <a:rPr lang="fr-BE" sz="1800" dirty="0" smtClean="0"/>
              <a:t> EU and national </a:t>
            </a:r>
            <a:r>
              <a:rPr lang="fr-BE" sz="1800" dirty="0" err="1" smtClean="0"/>
              <a:t>level</a:t>
            </a:r>
            <a:r>
              <a:rPr lang="fr-BE" sz="1800" dirty="0" smtClean="0"/>
              <a:t> </a:t>
            </a:r>
            <a:r>
              <a:rPr lang="fr-BE" sz="1800" dirty="0" err="1" smtClean="0"/>
              <a:t>will</a:t>
            </a:r>
            <a:r>
              <a:rPr lang="fr-BE" sz="1800" dirty="0" smtClean="0"/>
              <a:t> </a:t>
            </a:r>
            <a:r>
              <a:rPr lang="fr-BE" sz="1800" dirty="0" err="1" smtClean="0"/>
              <a:t>depend</a:t>
            </a:r>
            <a:r>
              <a:rPr lang="fr-BE" sz="1800" dirty="0" smtClean="0"/>
              <a:t> </a:t>
            </a:r>
            <a:r>
              <a:rPr lang="fr-BE" sz="1800" dirty="0" err="1" smtClean="0"/>
              <a:t>from</a:t>
            </a:r>
            <a:r>
              <a:rPr lang="fr-BE" sz="1800" dirty="0" smtClean="0"/>
              <a:t> the </a:t>
            </a:r>
            <a:r>
              <a:rPr lang="fr-BE" sz="1800" dirty="0" err="1" smtClean="0"/>
              <a:t>choice</a:t>
            </a:r>
            <a:r>
              <a:rPr lang="fr-BE" sz="1800" dirty="0" smtClean="0"/>
              <a:t> of </a:t>
            </a:r>
            <a:r>
              <a:rPr lang="fr-BE" sz="1800" dirty="0" err="1" smtClean="0"/>
              <a:t>parameters</a:t>
            </a:r>
            <a:endParaRPr lang="fr-BE" sz="1800" dirty="0" smtClean="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en-GB"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342900" indent="-342900">
              <a:lnSpc>
                <a:spcPct val="78000"/>
              </a:lnSpc>
              <a:buFont typeface="Wingdings" pitchFamily="2" charset="2"/>
              <a:buChar char="Ø"/>
            </a:pPr>
            <a:endParaRPr lang="fr-BE" sz="1800" dirty="0"/>
          </a:p>
          <a:p>
            <a:pPr marL="342900" indent="-342900">
              <a:lnSpc>
                <a:spcPct val="78000"/>
              </a:lnSpc>
              <a:buFont typeface="Wingdings" pitchFamily="2" charset="2"/>
              <a:buChar char="Ø"/>
            </a:pPr>
            <a:endParaRPr lang="fr-BE" sz="1800" dirty="0" smtClean="0"/>
          </a:p>
          <a:p>
            <a:pPr marL="0" indent="0">
              <a:lnSpc>
                <a:spcPct val="78000"/>
              </a:lnSpc>
            </a:pPr>
            <a:endParaRPr lang="fr-BE" sz="180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342900" indent="-342900">
              <a:lnSpc>
                <a:spcPct val="78000"/>
              </a:lnSpc>
              <a:buFont typeface="Wingdings" pitchFamily="2" charset="2"/>
              <a:buChar char="Ø"/>
            </a:pPr>
            <a:endParaRPr lang="fr-BE" sz="3200" b="0" dirty="0">
              <a:latin typeface="Calibri" pitchFamily="34" charset="0"/>
              <a:sym typeface="Wingdings" pitchFamily="2" charset="2"/>
            </a:endParaRPr>
          </a:p>
          <a:p>
            <a:pPr marL="342900" indent="-342900">
              <a:lnSpc>
                <a:spcPct val="78000"/>
              </a:lnSpc>
              <a:buFont typeface="Wingdings" pitchFamily="2" charset="2"/>
              <a:buChar char="Ø"/>
            </a:pPr>
            <a:endParaRPr lang="fr-BE" sz="3200" b="0" dirty="0" smtClean="0">
              <a:latin typeface="Calibri" pitchFamily="34" charset="0"/>
              <a:sym typeface="Wingdings" pitchFamily="2" charset="2"/>
            </a:endParaRPr>
          </a:p>
          <a:p>
            <a:pPr marL="0" indent="0">
              <a:lnSpc>
                <a:spcPct val="78000"/>
              </a:lnSpc>
            </a:pPr>
            <a:endParaRPr lang="fr-BE" sz="3200" b="0" dirty="0" smtClean="0">
              <a:latin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dirty="0">
              <a:latin typeface="Calibri" pitchFamily="34" charset="0"/>
              <a:cs typeface="Calibri" pitchFamily="34" charset="0"/>
              <a:sym typeface="Wingdings" pitchFamily="2" charset="2"/>
            </a:endParaRPr>
          </a:p>
          <a:p>
            <a:pPr marL="0" indent="0">
              <a:lnSpc>
                <a:spcPct val="78000"/>
              </a:lnSpc>
            </a:pPr>
            <a:endParaRPr lang="en-GB" sz="2000" dirty="0" smtClean="0">
              <a:latin typeface="Calibri" pitchFamily="34" charset="0"/>
              <a:cs typeface="Calibri" pitchFamily="34" charset="0"/>
              <a:sym typeface="Wingdings" pitchFamily="2" charset="2"/>
            </a:endParaRPr>
          </a:p>
          <a:p>
            <a:pPr marL="0" indent="0">
              <a:lnSpc>
                <a:spcPct val="78000"/>
              </a:lnSpc>
            </a:pPr>
            <a:endParaRPr lang="en-GB" sz="2000" b="0" dirty="0" smtClean="0">
              <a:latin typeface="Calibri" pitchFamily="34" charset="0"/>
              <a:cs typeface="Calibri" pitchFamily="34" charset="0"/>
              <a:sym typeface="Wingdings" pitchFamily="2" charset="2"/>
            </a:endParaRPr>
          </a:p>
        </p:txBody>
      </p:sp>
      <p:sp>
        <p:nvSpPr>
          <p:cNvPr id="7" name="Rectangle 1"/>
          <p:cNvSpPr>
            <a:spLocks noChangeArrowheads="1"/>
          </p:cNvSpPr>
          <p:nvPr/>
        </p:nvSpPr>
        <p:spPr bwMode="auto">
          <a:xfrm>
            <a:off x="3400425" y="2138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
          <p:cNvSpPr>
            <a:spLocks noChangeArrowheads="1"/>
          </p:cNvSpPr>
          <p:nvPr/>
        </p:nvSpPr>
        <p:spPr bwMode="auto">
          <a:xfrm>
            <a:off x="2352675" y="238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9681976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04960" y="1255068"/>
            <a:ext cx="8687520" cy="10218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400" dirty="0">
                <a:latin typeface="Calibri" pitchFamily="34" charset="0"/>
              </a:rPr>
              <a:t>Conclusion of the 24th </a:t>
            </a:r>
            <a:r>
              <a:rPr lang="fr-BE" sz="2400" dirty="0" err="1">
                <a:latin typeface="Calibri" pitchFamily="34" charset="0"/>
              </a:rPr>
              <a:t>October</a:t>
            </a:r>
            <a:r>
              <a:rPr lang="fr-BE" sz="2400" dirty="0">
                <a:latin typeface="Calibri" pitchFamily="34" charset="0"/>
              </a:rPr>
              <a:t> </a:t>
            </a:r>
            <a:r>
              <a:rPr lang="fr-BE" sz="2400" dirty="0" err="1" smtClean="0">
                <a:latin typeface="Calibri" pitchFamily="34" charset="0"/>
              </a:rPr>
              <a:t>proposal</a:t>
            </a:r>
            <a:endParaRPr lang="fr-BE" sz="2400" dirty="0" smtClean="0">
              <a:latin typeface="Calibri" pitchFamily="34" charset="0"/>
            </a:endParaRPr>
          </a:p>
          <a:p>
            <a:pPr algn="ctr" hangingPunct="1">
              <a:lnSpc>
                <a:spcPct val="78000"/>
              </a:lnSpc>
              <a:buFont typeface="Calibri" pitchFamily="34" charset="0"/>
              <a:buNone/>
            </a:pPr>
            <a:r>
              <a:rPr lang="fr-BE" sz="2400" b="0" dirty="0" smtClean="0">
                <a:latin typeface="Calibri" pitchFamily="34" charset="0"/>
              </a:rPr>
              <a:t>First estimation of the </a:t>
            </a:r>
            <a:r>
              <a:rPr lang="fr-BE" sz="2400" b="0" dirty="0" err="1" smtClean="0">
                <a:latin typeface="Calibri" pitchFamily="34" charset="0"/>
              </a:rPr>
              <a:t>decrease</a:t>
            </a:r>
            <a:r>
              <a:rPr lang="fr-BE" sz="2400" b="0" dirty="0" smtClean="0">
                <a:latin typeface="Calibri" pitchFamily="34" charset="0"/>
              </a:rPr>
              <a:t> of data collection </a:t>
            </a:r>
          </a:p>
          <a:p>
            <a:pPr algn="ctr" hangingPunct="1">
              <a:lnSpc>
                <a:spcPct val="78000"/>
              </a:lnSpc>
              <a:buFont typeface="Calibri" pitchFamily="34" charset="0"/>
              <a:buNone/>
            </a:pPr>
            <a:r>
              <a:rPr lang="fr-BE" sz="2400" b="0" dirty="0" smtClean="0">
                <a:latin typeface="Calibri" pitchFamily="34" charset="0"/>
              </a:rPr>
              <a:t>for UWWTD </a:t>
            </a:r>
            <a:r>
              <a:rPr lang="fr-BE" sz="2400" b="0" dirty="0" err="1" smtClean="0">
                <a:latin typeface="Calibri" pitchFamily="34" charset="0"/>
              </a:rPr>
              <a:t>reporting</a:t>
            </a:r>
            <a:r>
              <a:rPr lang="fr-BE" sz="2400" b="0" dirty="0" smtClean="0">
                <a:latin typeface="Calibri" pitchFamily="34" charset="0"/>
              </a:rPr>
              <a:t> </a:t>
            </a:r>
            <a:r>
              <a:rPr lang="fr-BE" sz="2400" b="0" dirty="0" err="1" smtClean="0">
                <a:latin typeface="Calibri" pitchFamily="34" charset="0"/>
              </a:rPr>
              <a:t>exercise</a:t>
            </a:r>
            <a:endParaRPr lang="fr-BE" sz="3200" b="0" dirty="0">
              <a:latin typeface="Calibri" pitchFamily="34" charset="0"/>
            </a:endParaRPr>
          </a:p>
          <a:p>
            <a:pPr marL="0" indent="0" hangingPunct="1">
              <a:lnSpc>
                <a:spcPct val="78000"/>
              </a:lnSpc>
            </a:pPr>
            <a:endParaRPr lang="fr-BE" sz="3200" b="0" dirty="0" smtClean="0">
              <a:latin typeface="Calibri" pitchFamily="34" charset="0"/>
            </a:endParaRPr>
          </a:p>
          <a:p>
            <a:pPr marL="457200" indent="-457200" hangingPunct="1">
              <a:lnSpc>
                <a:spcPct val="78000"/>
              </a:lnSpc>
              <a:buFont typeface="Arial" pitchFamily="34" charset="0"/>
              <a:buChar char="•"/>
            </a:pPr>
            <a:r>
              <a:rPr lang="fr-BE" sz="2000" dirty="0" smtClean="0">
                <a:latin typeface="Calibri" pitchFamily="34" charset="0"/>
                <a:sym typeface="Wingdings" pitchFamily="2" charset="2"/>
              </a:rPr>
              <a:t>For a 100% </a:t>
            </a:r>
            <a:r>
              <a:rPr lang="fr-BE" sz="2000" dirty="0" err="1" smtClean="0">
                <a:latin typeface="Calibri" pitchFamily="34" charset="0"/>
                <a:sym typeface="Wingdings" pitchFamily="2" charset="2"/>
              </a:rPr>
              <a:t>compliant</a:t>
            </a:r>
            <a:r>
              <a:rPr lang="fr-BE" sz="2000" dirty="0" smtClean="0">
                <a:latin typeface="Calibri" pitchFamily="34" charset="0"/>
                <a:sym typeface="Wingdings" pitchFamily="2" charset="2"/>
              </a:rPr>
              <a:t> country</a:t>
            </a:r>
          </a:p>
          <a:p>
            <a:pPr marL="663575" lvl="2">
              <a:lnSpc>
                <a:spcPct val="78000"/>
              </a:lnSpc>
            </a:pPr>
            <a:endParaRPr lang="fr-BE" sz="1800" b="0" dirty="0">
              <a:latin typeface="Calibri" pitchFamily="34" charset="0"/>
              <a:sym typeface="Wingdings" pitchFamily="2" charset="2"/>
            </a:endParaRPr>
          </a:p>
          <a:p>
            <a:pPr marL="663575" lvl="2">
              <a:lnSpc>
                <a:spcPct val="78000"/>
              </a:lnSpc>
            </a:pPr>
            <a:r>
              <a:rPr lang="fr-BE" sz="1600" b="0" dirty="0" smtClean="0">
                <a:latin typeface="Calibri" pitchFamily="34" charset="0"/>
                <a:sym typeface="Wingdings" pitchFamily="2" charset="2"/>
              </a:rPr>
              <a:t> </a:t>
            </a:r>
            <a:r>
              <a:rPr lang="fr-BE" sz="1600" b="0" dirty="0" err="1" smtClean="0">
                <a:latin typeface="Calibri" pitchFamily="34" charset="0"/>
                <a:sym typeface="Wingdings" pitchFamily="2" charset="2"/>
              </a:rPr>
              <a:t>decrease</a:t>
            </a:r>
            <a:r>
              <a:rPr lang="fr-BE" sz="1600" b="0" dirty="0" smtClean="0">
                <a:latin typeface="Calibri" pitchFamily="34" charset="0"/>
                <a:sym typeface="Wingdings" pitchFamily="2" charset="2"/>
              </a:rPr>
              <a:t> of the </a:t>
            </a:r>
            <a:r>
              <a:rPr lang="fr-BE" sz="1600" b="0" dirty="0" err="1" smtClean="0">
                <a:latin typeface="Calibri" pitchFamily="34" charset="0"/>
                <a:sym typeface="Wingdings" pitchFamily="2" charset="2"/>
              </a:rPr>
              <a:t>work</a:t>
            </a:r>
            <a:r>
              <a:rPr lang="fr-BE" sz="1600" b="0" dirty="0" smtClean="0">
                <a:latin typeface="Calibri" pitchFamily="34" charset="0"/>
                <a:sym typeface="Wingdings" pitchFamily="2" charset="2"/>
              </a:rPr>
              <a:t> </a:t>
            </a:r>
            <a:r>
              <a:rPr lang="fr-BE" sz="1600" b="0" dirty="0" err="1" smtClean="0">
                <a:latin typeface="Calibri" pitchFamily="34" charset="0"/>
                <a:sym typeface="Wingdings" pitchFamily="2" charset="2"/>
              </a:rPr>
              <a:t>between</a:t>
            </a:r>
            <a:r>
              <a:rPr lang="fr-BE" sz="1600" b="0" dirty="0" smtClean="0">
                <a:latin typeface="Calibri" pitchFamily="34" charset="0"/>
                <a:sym typeface="Wingdings" pitchFamily="2" charset="2"/>
              </a:rPr>
              <a:t> 30% (first five </a:t>
            </a:r>
            <a:r>
              <a:rPr lang="fr-BE" sz="1600" b="0" dirty="0" err="1" smtClean="0">
                <a:latin typeface="Calibri" pitchFamily="34" charset="0"/>
                <a:sym typeface="Wingdings" pitchFamily="2" charset="2"/>
              </a:rPr>
              <a:t>years</a:t>
            </a:r>
            <a:r>
              <a:rPr lang="fr-BE" sz="1600" b="0" dirty="0" smtClean="0">
                <a:latin typeface="Calibri" pitchFamily="34" charset="0"/>
                <a:sym typeface="Wingdings" pitchFamily="2" charset="2"/>
              </a:rPr>
              <a:t>) and 45% (routine situation)</a:t>
            </a:r>
            <a:endParaRPr lang="fr-BE" sz="1600" b="0" dirty="0">
              <a:latin typeface="Calibri" pitchFamily="34" charset="0"/>
            </a:endParaRPr>
          </a:p>
          <a:p>
            <a:pPr marL="457200" indent="-457200" hangingPunct="1">
              <a:lnSpc>
                <a:spcPct val="78000"/>
              </a:lnSpc>
              <a:buFont typeface="Arial" pitchFamily="34" charset="0"/>
              <a:buChar char="•"/>
            </a:pPr>
            <a:endParaRPr lang="fr-BE" sz="2800" b="0" dirty="0">
              <a:latin typeface="Calibri" pitchFamily="34" charset="0"/>
            </a:endParaRPr>
          </a:p>
          <a:p>
            <a:pPr marL="457200" indent="-457200" hangingPunct="1">
              <a:lnSpc>
                <a:spcPct val="78000"/>
              </a:lnSpc>
              <a:buFont typeface="Arial" pitchFamily="34" charset="0"/>
              <a:buChar char="•"/>
            </a:pPr>
            <a:r>
              <a:rPr lang="fr-BE" sz="2000" dirty="0" smtClean="0">
                <a:latin typeface="Calibri" pitchFamily="34" charset="0"/>
              </a:rPr>
              <a:t>For a 95% </a:t>
            </a:r>
            <a:r>
              <a:rPr lang="fr-BE" sz="2000" dirty="0" err="1" smtClean="0">
                <a:latin typeface="Calibri" pitchFamily="34" charset="0"/>
              </a:rPr>
              <a:t>compliant</a:t>
            </a:r>
            <a:r>
              <a:rPr lang="fr-BE" sz="2000" dirty="0" smtClean="0">
                <a:latin typeface="Calibri" pitchFamily="34" charset="0"/>
              </a:rPr>
              <a:t> country </a:t>
            </a:r>
            <a:r>
              <a:rPr lang="fr-BE" sz="2000" dirty="0" err="1" smtClean="0">
                <a:latin typeface="Calibri" pitchFamily="34" charset="0"/>
              </a:rPr>
              <a:t>without</a:t>
            </a:r>
            <a:r>
              <a:rPr lang="fr-BE" sz="2000" dirty="0" smtClean="0">
                <a:latin typeface="Calibri" pitchFamily="34" charset="0"/>
              </a:rPr>
              <a:t> SIIF</a:t>
            </a:r>
          </a:p>
          <a:p>
            <a:pPr marL="1120775" lvl="2" indent="-457200">
              <a:lnSpc>
                <a:spcPct val="78000"/>
              </a:lnSpc>
              <a:buFont typeface="Arial" pitchFamily="34" charset="0"/>
              <a:buChar char="•"/>
            </a:pPr>
            <a:endParaRPr lang="fr-BE" sz="1800" b="0" dirty="0">
              <a:latin typeface="Calibri" pitchFamily="34" charset="0"/>
              <a:sym typeface="Wingdings" pitchFamily="2" charset="2"/>
            </a:endParaRPr>
          </a:p>
          <a:p>
            <a:pPr marL="1006475" lvl="2" indent="-342900">
              <a:lnSpc>
                <a:spcPct val="78000"/>
              </a:lnSpc>
              <a:buFont typeface="Wingdings" pitchFamily="2" charset="2"/>
              <a:buChar char="à"/>
            </a:pPr>
            <a:r>
              <a:rPr lang="fr-BE" sz="1600" b="0" dirty="0" err="1" smtClean="0">
                <a:latin typeface="Calibri" pitchFamily="34" charset="0"/>
                <a:sym typeface="Wingdings" pitchFamily="2" charset="2"/>
              </a:rPr>
              <a:t>decrease</a:t>
            </a:r>
            <a:r>
              <a:rPr lang="fr-BE" sz="1600" b="0" dirty="0" smtClean="0">
                <a:latin typeface="Calibri" pitchFamily="34" charset="0"/>
                <a:sym typeface="Wingdings" pitchFamily="2" charset="2"/>
              </a:rPr>
              <a:t> of the </a:t>
            </a:r>
            <a:r>
              <a:rPr lang="fr-BE" sz="1600" b="0" dirty="0" err="1" smtClean="0">
                <a:latin typeface="Calibri" pitchFamily="34" charset="0"/>
                <a:sym typeface="Wingdings" pitchFamily="2" charset="2"/>
              </a:rPr>
              <a:t>work</a:t>
            </a:r>
            <a:r>
              <a:rPr lang="fr-BE" sz="1600" b="0" dirty="0" smtClean="0">
                <a:latin typeface="Calibri" pitchFamily="34" charset="0"/>
                <a:sym typeface="Wingdings" pitchFamily="2" charset="2"/>
              </a:rPr>
              <a:t> </a:t>
            </a:r>
            <a:r>
              <a:rPr lang="fr-BE" sz="1600" b="0" dirty="0" err="1" smtClean="0">
                <a:latin typeface="Calibri" pitchFamily="34" charset="0"/>
                <a:sym typeface="Wingdings" pitchFamily="2" charset="2"/>
              </a:rPr>
              <a:t>between</a:t>
            </a:r>
            <a:r>
              <a:rPr lang="fr-BE" sz="1600" b="0" dirty="0" smtClean="0">
                <a:latin typeface="Calibri" pitchFamily="34" charset="0"/>
                <a:sym typeface="Wingdings" pitchFamily="2" charset="2"/>
              </a:rPr>
              <a:t> 25% </a:t>
            </a:r>
            <a:r>
              <a:rPr lang="fr-BE" sz="1600" b="0" dirty="0">
                <a:latin typeface="Calibri" pitchFamily="34" charset="0"/>
                <a:sym typeface="Wingdings" pitchFamily="2" charset="2"/>
              </a:rPr>
              <a:t>(first five </a:t>
            </a:r>
            <a:r>
              <a:rPr lang="fr-BE" sz="1600" b="0" dirty="0" err="1">
                <a:latin typeface="Calibri" pitchFamily="34" charset="0"/>
                <a:sym typeface="Wingdings" pitchFamily="2" charset="2"/>
              </a:rPr>
              <a:t>years</a:t>
            </a:r>
            <a:r>
              <a:rPr lang="fr-BE" sz="1600" b="0" dirty="0">
                <a:latin typeface="Calibri" pitchFamily="34" charset="0"/>
                <a:sym typeface="Wingdings" pitchFamily="2" charset="2"/>
              </a:rPr>
              <a:t>) and </a:t>
            </a:r>
            <a:r>
              <a:rPr lang="fr-BE" sz="1600" b="0" dirty="0" smtClean="0">
                <a:latin typeface="Calibri" pitchFamily="34" charset="0"/>
                <a:sym typeface="Wingdings" pitchFamily="2" charset="2"/>
              </a:rPr>
              <a:t>40% (routine situation)</a:t>
            </a:r>
          </a:p>
          <a:p>
            <a:pPr marL="1006475" lvl="2" indent="-342900">
              <a:lnSpc>
                <a:spcPct val="78000"/>
              </a:lnSpc>
              <a:buFont typeface="Wingdings" pitchFamily="2" charset="2"/>
              <a:buChar char="à"/>
            </a:pPr>
            <a:endParaRPr lang="fr-BE" sz="1800" b="0" dirty="0">
              <a:latin typeface="Calibri" pitchFamily="34" charset="0"/>
              <a:sym typeface="Wingdings" pitchFamily="2" charset="2"/>
            </a:endParaRPr>
          </a:p>
          <a:p>
            <a:pPr marL="457200" indent="-457200" hangingPunct="1">
              <a:lnSpc>
                <a:spcPct val="78000"/>
              </a:lnSpc>
              <a:buFont typeface="Arial" pitchFamily="34" charset="0"/>
              <a:buChar char="•"/>
            </a:pPr>
            <a:r>
              <a:rPr lang="fr-BE" sz="2000" dirty="0">
                <a:latin typeface="Calibri" pitchFamily="34" charset="0"/>
                <a:sym typeface="Wingdings" pitchFamily="2" charset="2"/>
              </a:rPr>
              <a:t>For a 80% </a:t>
            </a:r>
            <a:r>
              <a:rPr lang="fr-BE" sz="2000" dirty="0" err="1">
                <a:latin typeface="Calibri" pitchFamily="34" charset="0"/>
                <a:sym typeface="Wingdings" pitchFamily="2" charset="2"/>
              </a:rPr>
              <a:t>compliant</a:t>
            </a:r>
            <a:r>
              <a:rPr lang="fr-BE" sz="2000" dirty="0">
                <a:latin typeface="Calibri" pitchFamily="34" charset="0"/>
                <a:sym typeface="Wingdings" pitchFamily="2" charset="2"/>
              </a:rPr>
              <a:t> SIIF country</a:t>
            </a:r>
          </a:p>
          <a:p>
            <a:pPr marL="1120775" lvl="2" indent="-457200">
              <a:lnSpc>
                <a:spcPct val="78000"/>
              </a:lnSpc>
              <a:buFont typeface="Arial" pitchFamily="34" charset="0"/>
              <a:buChar char="•"/>
            </a:pPr>
            <a:endParaRPr lang="fr-BE" sz="1800" b="0" dirty="0">
              <a:latin typeface="Calibri" pitchFamily="34" charset="0"/>
              <a:sym typeface="Wingdings" pitchFamily="2" charset="2"/>
            </a:endParaRPr>
          </a:p>
          <a:p>
            <a:pPr marL="663575" lvl="2">
              <a:lnSpc>
                <a:spcPct val="78000"/>
              </a:lnSpc>
            </a:pPr>
            <a:r>
              <a:rPr lang="fr-BE" sz="1600" b="0" dirty="0">
                <a:latin typeface="Calibri" pitchFamily="34" charset="0"/>
                <a:sym typeface="Wingdings" pitchFamily="2" charset="2"/>
              </a:rPr>
              <a:t> </a:t>
            </a:r>
            <a:r>
              <a:rPr lang="fr-BE" sz="1600" b="0" dirty="0" err="1">
                <a:latin typeface="Calibri" pitchFamily="34" charset="0"/>
                <a:sym typeface="Wingdings" pitchFamily="2" charset="2"/>
              </a:rPr>
              <a:t>decrease</a:t>
            </a:r>
            <a:r>
              <a:rPr lang="fr-BE" sz="1600" b="0" dirty="0">
                <a:latin typeface="Calibri" pitchFamily="34" charset="0"/>
                <a:sym typeface="Wingdings" pitchFamily="2" charset="2"/>
              </a:rPr>
              <a:t> </a:t>
            </a:r>
            <a:r>
              <a:rPr lang="fr-BE" sz="1600" b="0" dirty="0" smtClean="0">
                <a:latin typeface="Calibri" pitchFamily="34" charset="0"/>
                <a:sym typeface="Wingdings" pitchFamily="2" charset="2"/>
              </a:rPr>
              <a:t>of the </a:t>
            </a:r>
            <a:r>
              <a:rPr lang="fr-BE" sz="1600" b="0" dirty="0" err="1" smtClean="0">
                <a:latin typeface="Calibri" pitchFamily="34" charset="0"/>
                <a:sym typeface="Wingdings" pitchFamily="2" charset="2"/>
              </a:rPr>
              <a:t>work</a:t>
            </a:r>
            <a:r>
              <a:rPr lang="fr-BE" sz="1600" b="0" dirty="0" smtClean="0">
                <a:latin typeface="Calibri" pitchFamily="34" charset="0"/>
                <a:sym typeface="Wingdings" pitchFamily="2" charset="2"/>
              </a:rPr>
              <a:t> </a:t>
            </a:r>
            <a:r>
              <a:rPr lang="fr-BE" sz="1600" b="0" dirty="0" err="1" smtClean="0">
                <a:latin typeface="Calibri" pitchFamily="34" charset="0"/>
                <a:sym typeface="Wingdings" pitchFamily="2" charset="2"/>
              </a:rPr>
              <a:t>between</a:t>
            </a:r>
            <a:r>
              <a:rPr lang="fr-BE" sz="1600" b="0" dirty="0" smtClean="0">
                <a:latin typeface="Calibri" pitchFamily="34" charset="0"/>
                <a:sym typeface="Wingdings" pitchFamily="2" charset="2"/>
              </a:rPr>
              <a:t> </a:t>
            </a:r>
            <a:r>
              <a:rPr lang="fr-BE" sz="1600" b="0" dirty="0">
                <a:latin typeface="Calibri" pitchFamily="34" charset="0"/>
                <a:sym typeface="Wingdings" pitchFamily="2" charset="2"/>
              </a:rPr>
              <a:t>5% (first five </a:t>
            </a:r>
            <a:r>
              <a:rPr lang="fr-BE" sz="1600" b="0" dirty="0" err="1">
                <a:latin typeface="Calibri" pitchFamily="34" charset="0"/>
                <a:sym typeface="Wingdings" pitchFamily="2" charset="2"/>
              </a:rPr>
              <a:t>years</a:t>
            </a:r>
            <a:r>
              <a:rPr lang="fr-BE" sz="1600" b="0" dirty="0">
                <a:latin typeface="Calibri" pitchFamily="34" charset="0"/>
                <a:sym typeface="Wingdings" pitchFamily="2" charset="2"/>
              </a:rPr>
              <a:t>) </a:t>
            </a:r>
            <a:r>
              <a:rPr lang="fr-BE" sz="1600" b="0" dirty="0" smtClean="0">
                <a:latin typeface="Calibri" pitchFamily="34" charset="0"/>
                <a:sym typeface="Wingdings" pitchFamily="2" charset="2"/>
              </a:rPr>
              <a:t>and </a:t>
            </a:r>
            <a:r>
              <a:rPr lang="fr-BE" sz="1600" b="0" dirty="0">
                <a:latin typeface="Calibri" pitchFamily="34" charset="0"/>
                <a:sym typeface="Wingdings" pitchFamily="2" charset="2"/>
              </a:rPr>
              <a:t>20% </a:t>
            </a:r>
            <a:r>
              <a:rPr lang="fr-BE" sz="1600" b="0" dirty="0" smtClean="0">
                <a:latin typeface="Calibri" pitchFamily="34" charset="0"/>
                <a:sym typeface="Wingdings" pitchFamily="2" charset="2"/>
              </a:rPr>
              <a:t>(routine situation)</a:t>
            </a:r>
            <a:endParaRPr lang="fr-BE" sz="1600" b="0" dirty="0">
              <a:latin typeface="Calibri" pitchFamily="34" charset="0"/>
            </a:endParaRPr>
          </a:p>
          <a:p>
            <a:pPr marL="457200" indent="-457200" hangingPunct="1">
              <a:lnSpc>
                <a:spcPct val="78000"/>
              </a:lnSpc>
              <a:buFont typeface="Arial" pitchFamily="34" charset="0"/>
              <a:buChar char="•"/>
            </a:pPr>
            <a:endParaRPr lang="fr-BE" sz="2800" b="0" dirty="0">
              <a:latin typeface="Calibri" pitchFamily="34" charset="0"/>
            </a:endParaRPr>
          </a:p>
          <a:p>
            <a:pPr marL="457200" indent="-457200" hangingPunct="1">
              <a:lnSpc>
                <a:spcPct val="78000"/>
              </a:lnSpc>
              <a:buFont typeface="Arial" pitchFamily="34" charset="0"/>
              <a:buChar char="•"/>
            </a:pPr>
            <a:r>
              <a:rPr lang="fr-BE" sz="2000" dirty="0">
                <a:latin typeface="Calibri" pitchFamily="34" charset="0"/>
              </a:rPr>
              <a:t>For a 60 % </a:t>
            </a:r>
            <a:r>
              <a:rPr lang="fr-BE" sz="2000" dirty="0" err="1">
                <a:latin typeface="Calibri" pitchFamily="34" charset="0"/>
              </a:rPr>
              <a:t>compliant</a:t>
            </a:r>
            <a:r>
              <a:rPr lang="fr-BE" sz="2000" dirty="0">
                <a:latin typeface="Calibri" pitchFamily="34" charset="0"/>
              </a:rPr>
              <a:t> SIIF country</a:t>
            </a:r>
          </a:p>
          <a:p>
            <a:pPr marL="1120775" lvl="2" indent="-457200">
              <a:lnSpc>
                <a:spcPct val="78000"/>
              </a:lnSpc>
              <a:buFont typeface="Arial" pitchFamily="34" charset="0"/>
              <a:buChar char="•"/>
            </a:pPr>
            <a:endParaRPr lang="fr-BE" sz="1600" b="0" dirty="0">
              <a:latin typeface="Calibri" pitchFamily="34" charset="0"/>
              <a:sym typeface="Wingdings" pitchFamily="2" charset="2"/>
            </a:endParaRPr>
          </a:p>
          <a:p>
            <a:pPr marL="663575" lvl="2">
              <a:lnSpc>
                <a:spcPct val="78000"/>
              </a:lnSpc>
            </a:pPr>
            <a:r>
              <a:rPr lang="fr-BE" sz="1600" b="0" dirty="0">
                <a:latin typeface="Calibri" pitchFamily="34" charset="0"/>
                <a:sym typeface="Wingdings" pitchFamily="2" charset="2"/>
              </a:rPr>
              <a:t> </a:t>
            </a:r>
            <a:r>
              <a:rPr lang="fr-BE" sz="1600" b="0" dirty="0" err="1">
                <a:latin typeface="Calibri" pitchFamily="34" charset="0"/>
                <a:sym typeface="Wingdings" pitchFamily="2" charset="2"/>
              </a:rPr>
              <a:t>increase</a:t>
            </a:r>
            <a:r>
              <a:rPr lang="fr-BE" sz="1600" b="0" dirty="0">
                <a:latin typeface="Calibri" pitchFamily="34" charset="0"/>
                <a:sym typeface="Wingdings" pitchFamily="2" charset="2"/>
              </a:rPr>
              <a:t> </a:t>
            </a:r>
            <a:r>
              <a:rPr lang="fr-BE" sz="1600" b="0" dirty="0" smtClean="0">
                <a:latin typeface="Calibri" pitchFamily="34" charset="0"/>
                <a:sym typeface="Wingdings" pitchFamily="2" charset="2"/>
              </a:rPr>
              <a:t>of the </a:t>
            </a:r>
            <a:r>
              <a:rPr lang="fr-BE" sz="1600" b="0" dirty="0" err="1" smtClean="0">
                <a:latin typeface="Calibri" pitchFamily="34" charset="0"/>
                <a:sym typeface="Wingdings" pitchFamily="2" charset="2"/>
              </a:rPr>
              <a:t>work</a:t>
            </a:r>
            <a:r>
              <a:rPr lang="fr-BE" sz="1600" b="0" dirty="0" smtClean="0">
                <a:latin typeface="Calibri" pitchFamily="34" charset="0"/>
                <a:sym typeface="Wingdings" pitchFamily="2" charset="2"/>
              </a:rPr>
              <a:t> </a:t>
            </a:r>
            <a:r>
              <a:rPr lang="fr-BE" sz="1600" b="0" dirty="0" err="1" smtClean="0">
                <a:latin typeface="Calibri" pitchFamily="34" charset="0"/>
                <a:sym typeface="Wingdings" pitchFamily="2" charset="2"/>
              </a:rPr>
              <a:t>between</a:t>
            </a:r>
            <a:r>
              <a:rPr lang="fr-BE" sz="1600" b="0" dirty="0" smtClean="0">
                <a:latin typeface="Calibri" pitchFamily="34" charset="0"/>
                <a:sym typeface="Wingdings" pitchFamily="2" charset="2"/>
              </a:rPr>
              <a:t> </a:t>
            </a:r>
            <a:r>
              <a:rPr lang="fr-BE" sz="1600" b="0" dirty="0">
                <a:latin typeface="Calibri" pitchFamily="34" charset="0"/>
                <a:sym typeface="Wingdings" pitchFamily="2" charset="2"/>
              </a:rPr>
              <a:t>0% (first five </a:t>
            </a:r>
            <a:r>
              <a:rPr lang="fr-BE" sz="1600" b="0" dirty="0" err="1">
                <a:latin typeface="Calibri" pitchFamily="34" charset="0"/>
                <a:sym typeface="Wingdings" pitchFamily="2" charset="2"/>
              </a:rPr>
              <a:t>years</a:t>
            </a:r>
            <a:r>
              <a:rPr lang="fr-BE" sz="1600" b="0" dirty="0">
                <a:latin typeface="Calibri" pitchFamily="34" charset="0"/>
                <a:sym typeface="Wingdings" pitchFamily="2" charset="2"/>
              </a:rPr>
              <a:t>) </a:t>
            </a:r>
            <a:r>
              <a:rPr lang="fr-BE" sz="1600" b="0" dirty="0" smtClean="0">
                <a:latin typeface="Calibri" pitchFamily="34" charset="0"/>
                <a:sym typeface="Wingdings" pitchFamily="2" charset="2"/>
              </a:rPr>
              <a:t>and </a:t>
            </a:r>
            <a:r>
              <a:rPr lang="fr-BE" sz="1600" b="0" dirty="0">
                <a:latin typeface="Calibri" pitchFamily="34" charset="0"/>
                <a:sym typeface="Wingdings" pitchFamily="2" charset="2"/>
              </a:rPr>
              <a:t>15% </a:t>
            </a:r>
            <a:r>
              <a:rPr lang="fr-BE" sz="1600" b="0" dirty="0" smtClean="0">
                <a:latin typeface="Calibri" pitchFamily="34" charset="0"/>
                <a:sym typeface="Wingdings" pitchFamily="2" charset="2"/>
              </a:rPr>
              <a:t>(routine situation)</a:t>
            </a:r>
            <a:endParaRPr lang="fr-BE" sz="1600" b="0" dirty="0">
              <a:latin typeface="Calibri" pitchFamily="34" charset="0"/>
            </a:endParaRPr>
          </a:p>
          <a:p>
            <a:pPr marL="1006475" lvl="2" indent="-342900">
              <a:lnSpc>
                <a:spcPct val="78000"/>
              </a:lnSpc>
              <a:buFont typeface="Wingdings" pitchFamily="2" charset="2"/>
              <a:buChar char="à"/>
            </a:pPr>
            <a:endParaRPr lang="fr-BE" sz="2000" b="0" dirty="0">
              <a:latin typeface="Calibri" pitchFamily="34" charset="0"/>
            </a:endParaRPr>
          </a:p>
          <a:p>
            <a:pPr marL="457200" indent="-457200" hangingPunct="1">
              <a:lnSpc>
                <a:spcPct val="78000"/>
              </a:lnSpc>
              <a:buFont typeface="Arial" pitchFamily="34" charset="0"/>
              <a:buChar char="•"/>
            </a:pPr>
            <a:endParaRPr lang="fr-BE" sz="3200" b="0" dirty="0" smtClean="0">
              <a:latin typeface="Calibri" pitchFamily="34" charset="0"/>
              <a:sym typeface="Wingdings" pitchFamily="2" charset="2"/>
            </a:endParaRP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179397743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body"/>
          </p:nvPr>
        </p:nvSpPr>
        <p:spPr>
          <a:xfrm>
            <a:off x="342720" y="5661248"/>
            <a:ext cx="8197920" cy="977877"/>
          </a:xfrm>
          <a:ln/>
        </p:spPr>
        <p:txBody>
          <a:bodyPr lIns="81639" tIns="42452" rIns="81639" bIns="42452" anchor="t"/>
          <a:lstStyle/>
          <a:p>
            <a:pPr marL="227523" indent="-227523" algn="ctr">
              <a:buSzPct val="100000"/>
              <a:tabLst>
                <a:tab pos="252004" algn="l"/>
                <a:tab pos="659530" algn="l"/>
                <a:tab pos="1067056" algn="l"/>
                <a:tab pos="1474582" algn="l"/>
                <a:tab pos="1882108" algn="l"/>
                <a:tab pos="2289634" algn="l"/>
                <a:tab pos="2697160" algn="l"/>
                <a:tab pos="3104686" algn="l"/>
                <a:tab pos="3512212" algn="l"/>
                <a:tab pos="3919738" algn="l"/>
                <a:tab pos="4327264" algn="l"/>
                <a:tab pos="4734790" algn="l"/>
                <a:tab pos="5142316" algn="l"/>
                <a:tab pos="5549842" algn="l"/>
                <a:tab pos="5957368" algn="l"/>
                <a:tab pos="6364894" algn="l"/>
                <a:tab pos="6772420" algn="l"/>
                <a:tab pos="7179946" algn="l"/>
                <a:tab pos="7587472" algn="l"/>
                <a:tab pos="7994998" algn="l"/>
              </a:tabLst>
            </a:pPr>
            <a:r>
              <a:rPr lang="en-GB" sz="2500" dirty="0"/>
              <a:t>Thank you for your attention.</a:t>
            </a:r>
          </a:p>
        </p:txBody>
      </p:sp>
      <p:sp>
        <p:nvSpPr>
          <p:cNvPr id="23554" name="Rectangle 2"/>
          <p:cNvSpPr>
            <a:spLocks noChangeArrowheads="1"/>
          </p:cNvSpPr>
          <p:nvPr/>
        </p:nvSpPr>
        <p:spPr bwMode="auto">
          <a:xfrm>
            <a:off x="532801" y="152656"/>
            <a:ext cx="8229600" cy="6858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2452" rIns="81639" bIns="42452">
            <a:spAutoFit/>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GB" sz="1300" dirty="0">
              <a:solidFill>
                <a:srgbClr val="000000"/>
              </a:solidFill>
            </a:endParaRPr>
          </a:p>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GB" sz="1300" dirty="0">
              <a:solidFill>
                <a:srgbClr val="000000"/>
              </a:solidFill>
            </a:endParaRPr>
          </a:p>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GB" sz="1300" dirty="0">
              <a:solidFill>
                <a:srgbClr val="000000"/>
              </a:solidFill>
            </a:endParaRPr>
          </a:p>
        </p:txBody>
      </p:sp>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1484784"/>
            <a:ext cx="3788640" cy="42470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97426596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04960" y="1268760"/>
            <a:ext cx="8687520"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Updating Frequency Proposal</a:t>
            </a:r>
            <a:endParaRPr lang="en-GB" sz="2400" dirty="0">
              <a:latin typeface="Calibri" pitchFamily="34" charset="0"/>
            </a:endParaRP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smtClean="0">
              <a:latin typeface="Calibri" pitchFamily="34" charset="0"/>
            </a:endParaRPr>
          </a:p>
          <a:p>
            <a:pPr marL="457200" indent="-457200" hangingPunct="1">
              <a:lnSpc>
                <a:spcPct val="78000"/>
              </a:lnSpc>
              <a:buFont typeface="Arial" pitchFamily="34" charset="0"/>
              <a:buChar char="•"/>
            </a:pPr>
            <a:r>
              <a:rPr lang="fr-BE" sz="2800" b="0" dirty="0" err="1" smtClean="0">
                <a:latin typeface="Calibri" pitchFamily="34" charset="0"/>
                <a:sym typeface="Wingdings" pitchFamily="2" charset="2"/>
              </a:rPr>
              <a:t>Decrease</a:t>
            </a:r>
            <a:r>
              <a:rPr lang="fr-BE" sz="2800" b="0" dirty="0" smtClean="0">
                <a:latin typeface="Calibri" pitchFamily="34" charset="0"/>
                <a:sym typeface="Wingdings" pitchFamily="2" charset="2"/>
              </a:rPr>
              <a:t> the </a:t>
            </a:r>
            <a:r>
              <a:rPr lang="fr-BE" sz="2800" b="0" dirty="0" err="1" smtClean="0">
                <a:latin typeface="Calibri" pitchFamily="34" charset="0"/>
                <a:sym typeface="Wingdings" pitchFamily="2" charset="2"/>
              </a:rPr>
              <a:t>frequency</a:t>
            </a:r>
            <a:r>
              <a:rPr lang="fr-BE" sz="2800" b="0" dirty="0" smtClean="0">
                <a:latin typeface="Calibri" pitchFamily="34" charset="0"/>
                <a:sym typeface="Wingdings" pitchFamily="2" charset="2"/>
              </a:rPr>
              <a:t> of </a:t>
            </a:r>
            <a:r>
              <a:rPr lang="fr-BE" sz="2800" b="0" dirty="0" err="1" smtClean="0">
                <a:latin typeface="Calibri" pitchFamily="34" charset="0"/>
                <a:sym typeface="Wingdings" pitchFamily="2" charset="2"/>
              </a:rPr>
              <a:t>updating</a:t>
            </a:r>
            <a:r>
              <a:rPr lang="fr-BE" sz="2800" b="0" dirty="0" smtClean="0">
                <a:latin typeface="Calibri" pitchFamily="34" charset="0"/>
                <a:sym typeface="Wingdings" pitchFamily="2" charset="2"/>
              </a:rPr>
              <a:t> for </a:t>
            </a:r>
            <a:r>
              <a:rPr lang="fr-BE" sz="2800" b="0" dirty="0" err="1" smtClean="0">
                <a:latin typeface="Calibri" pitchFamily="34" charset="0"/>
                <a:sym typeface="Wingdings" pitchFamily="2" charset="2"/>
              </a:rPr>
              <a:t>compliant</a:t>
            </a:r>
            <a:r>
              <a:rPr lang="fr-BE" sz="2800" b="0" dirty="0" smtClean="0">
                <a:latin typeface="Calibri" pitchFamily="34" charset="0"/>
                <a:sym typeface="Wingdings" pitchFamily="2" charset="2"/>
              </a:rPr>
              <a:t> situation</a:t>
            </a:r>
            <a:endParaRPr lang="fr-BE" sz="2800" b="0" dirty="0">
              <a:latin typeface="Calibri" pitchFamily="34" charset="0"/>
            </a:endParaRPr>
          </a:p>
          <a:p>
            <a:pPr marL="457200" indent="-457200" hangingPunct="1">
              <a:lnSpc>
                <a:spcPct val="78000"/>
              </a:lnSpc>
              <a:buFont typeface="Arial" pitchFamily="34" charset="0"/>
              <a:buChar char="•"/>
            </a:pPr>
            <a:endParaRPr lang="fr-BE" sz="2800" b="0" dirty="0">
              <a:latin typeface="Calibri" pitchFamily="34" charset="0"/>
            </a:endParaRPr>
          </a:p>
          <a:p>
            <a:pPr marL="457200" indent="-457200" hangingPunct="1">
              <a:lnSpc>
                <a:spcPct val="78000"/>
              </a:lnSpc>
              <a:buFont typeface="Arial" pitchFamily="34" charset="0"/>
              <a:buChar char="•"/>
            </a:pPr>
            <a:r>
              <a:rPr lang="fr-BE" sz="2800" b="0" dirty="0" err="1" smtClean="0">
                <a:latin typeface="Calibri" pitchFamily="34" charset="0"/>
              </a:rPr>
              <a:t>Increase</a:t>
            </a:r>
            <a:r>
              <a:rPr lang="fr-BE" sz="2800" b="0" dirty="0" smtClean="0">
                <a:latin typeface="Calibri" pitchFamily="34" charset="0"/>
              </a:rPr>
              <a:t> the </a:t>
            </a:r>
            <a:r>
              <a:rPr lang="fr-BE" sz="2800" b="0" dirty="0" err="1" smtClean="0">
                <a:latin typeface="Calibri" pitchFamily="34" charset="0"/>
              </a:rPr>
              <a:t>frequency</a:t>
            </a:r>
            <a:r>
              <a:rPr lang="fr-BE" sz="2800" b="0" dirty="0" smtClean="0">
                <a:latin typeface="Calibri" pitchFamily="34" charset="0"/>
              </a:rPr>
              <a:t> of </a:t>
            </a:r>
            <a:r>
              <a:rPr lang="fr-BE" sz="2800" b="0" dirty="0" err="1" smtClean="0">
                <a:latin typeface="Calibri" pitchFamily="34" charset="0"/>
              </a:rPr>
              <a:t>updating</a:t>
            </a:r>
            <a:r>
              <a:rPr lang="fr-BE" sz="2800" b="0" dirty="0" smtClean="0">
                <a:latin typeface="Calibri" pitchFamily="34" charset="0"/>
              </a:rPr>
              <a:t> for not </a:t>
            </a:r>
            <a:r>
              <a:rPr lang="fr-BE" sz="2800" b="0" dirty="0" err="1" smtClean="0">
                <a:latin typeface="Calibri" pitchFamily="34" charset="0"/>
              </a:rPr>
              <a:t>compliant</a:t>
            </a:r>
            <a:r>
              <a:rPr lang="fr-BE" sz="2800" b="0" dirty="0" smtClean="0">
                <a:latin typeface="Calibri" pitchFamily="34" charset="0"/>
              </a:rPr>
              <a:t> situation (</a:t>
            </a:r>
            <a:r>
              <a:rPr lang="fr-BE" sz="2800" b="0" dirty="0" err="1" smtClean="0">
                <a:latin typeface="Calibri" pitchFamily="34" charset="0"/>
              </a:rPr>
              <a:t>at</a:t>
            </a:r>
            <a:r>
              <a:rPr lang="fr-BE" sz="2800" b="0" dirty="0" smtClean="0">
                <a:latin typeface="Calibri" pitchFamily="34" charset="0"/>
              </a:rPr>
              <a:t> least </a:t>
            </a:r>
            <a:r>
              <a:rPr lang="fr-BE" sz="2800" b="0" dirty="0" err="1" smtClean="0">
                <a:latin typeface="Calibri" pitchFamily="34" charset="0"/>
              </a:rPr>
              <a:t>each</a:t>
            </a:r>
            <a:r>
              <a:rPr lang="fr-BE" sz="2800" b="0" dirty="0" smtClean="0">
                <a:latin typeface="Calibri" pitchFamily="34" charset="0"/>
              </a:rPr>
              <a:t> </a:t>
            </a:r>
            <a:r>
              <a:rPr lang="fr-BE" sz="2800" b="0" dirty="0" err="1" smtClean="0">
                <a:latin typeface="Calibri" pitchFamily="34" charset="0"/>
              </a:rPr>
              <a:t>year</a:t>
            </a:r>
            <a:r>
              <a:rPr lang="fr-BE" sz="2800" b="0" dirty="0" smtClean="0">
                <a:latin typeface="Calibri" pitchFamily="34" charset="0"/>
              </a:rPr>
              <a:t> for none SIIF country </a:t>
            </a:r>
            <a:r>
              <a:rPr lang="fr-BE" sz="2800" b="0" dirty="0" smtClean="0">
                <a:latin typeface="Calibri" pitchFamily="34" charset="0"/>
                <a:sym typeface="Wingdings" pitchFamily="2" charset="2"/>
              </a:rPr>
              <a:t> </a:t>
            </a:r>
            <a:r>
              <a:rPr lang="fr-BE" sz="2800" b="0" dirty="0" err="1" smtClean="0">
                <a:latin typeface="Calibri" pitchFamily="34" charset="0"/>
                <a:sym typeface="Wingdings" pitchFamily="2" charset="2"/>
              </a:rPr>
              <a:t>at</a:t>
            </a:r>
            <a:r>
              <a:rPr lang="fr-BE" sz="2800" b="0" dirty="0" smtClean="0">
                <a:latin typeface="Calibri" pitchFamily="34" charset="0"/>
                <a:sym typeface="Wingdings" pitchFamily="2" charset="2"/>
              </a:rPr>
              <a:t> least </a:t>
            </a:r>
            <a:r>
              <a:rPr lang="fr-BE" sz="2800" b="0" dirty="0" err="1" smtClean="0">
                <a:latin typeface="Calibri" pitchFamily="34" charset="0"/>
                <a:sym typeface="Wingdings" pitchFamily="2" charset="2"/>
              </a:rPr>
              <a:t>every</a:t>
            </a:r>
            <a:r>
              <a:rPr lang="fr-BE" sz="2800" b="0" dirty="0" smtClean="0">
                <a:latin typeface="Calibri" pitchFamily="34" charset="0"/>
                <a:sym typeface="Wingdings" pitchFamily="2" charset="2"/>
              </a:rPr>
              <a:t> six </a:t>
            </a:r>
            <a:r>
              <a:rPr lang="fr-BE" sz="2800" b="0" dirty="0" err="1" smtClean="0">
                <a:latin typeface="Calibri" pitchFamily="34" charset="0"/>
                <a:sym typeface="Wingdings" pitchFamily="2" charset="2"/>
              </a:rPr>
              <a:t>months</a:t>
            </a:r>
            <a:r>
              <a:rPr lang="fr-BE" sz="2800" b="0" dirty="0" smtClean="0">
                <a:latin typeface="Calibri" pitchFamily="34" charset="0"/>
                <a:sym typeface="Wingdings" pitchFamily="2" charset="2"/>
              </a:rPr>
              <a:t> for SIIF and PIA countries ?)</a:t>
            </a:r>
          </a:p>
          <a:p>
            <a:pPr marL="457200" indent="-457200" hangingPunct="1">
              <a:lnSpc>
                <a:spcPct val="78000"/>
              </a:lnSpc>
              <a:buFont typeface="Arial" pitchFamily="34" charset="0"/>
              <a:buChar char="•"/>
            </a:pPr>
            <a:endParaRPr lang="fr-BE" sz="2800" b="0" dirty="0">
              <a:latin typeface="Calibri" pitchFamily="34" charset="0"/>
              <a:sym typeface="Wingdings" pitchFamily="2" charset="2"/>
            </a:endParaRPr>
          </a:p>
          <a:p>
            <a:pPr marL="457200" indent="-457200" hangingPunct="1">
              <a:lnSpc>
                <a:spcPct val="78000"/>
              </a:lnSpc>
              <a:buFont typeface="Arial" pitchFamily="34" charset="0"/>
              <a:buChar char="•"/>
            </a:pPr>
            <a:r>
              <a:rPr lang="fr-BE" sz="2800" b="0" dirty="0" err="1" smtClean="0">
                <a:latin typeface="Calibri" pitchFamily="34" charset="0"/>
                <a:sym typeface="Wingdings" pitchFamily="2" charset="2"/>
              </a:rPr>
              <a:t>Proposal</a:t>
            </a:r>
            <a:r>
              <a:rPr lang="fr-BE" sz="2800" b="0" dirty="0" smtClean="0">
                <a:latin typeface="Calibri" pitchFamily="34" charset="0"/>
                <a:sym typeface="Wingdings" pitchFamily="2" charset="2"/>
              </a:rPr>
              <a:t> a </a:t>
            </a:r>
            <a:r>
              <a:rPr lang="fr-BE" sz="2800" b="0" dirty="0" err="1" smtClean="0">
                <a:latin typeface="Calibri" pitchFamily="34" charset="0"/>
                <a:sym typeface="Wingdings" pitchFamily="2" charset="2"/>
              </a:rPr>
              <a:t>clear</a:t>
            </a:r>
            <a:r>
              <a:rPr lang="fr-BE" sz="2800" b="0" dirty="0" smtClean="0">
                <a:latin typeface="Calibri" pitchFamily="34" charset="0"/>
                <a:sym typeface="Wingdings" pitchFamily="2" charset="2"/>
              </a:rPr>
              <a:t> agenda of </a:t>
            </a:r>
            <a:r>
              <a:rPr lang="fr-BE" sz="2800" b="0" dirty="0" err="1" smtClean="0">
                <a:latin typeface="Calibri" pitchFamily="34" charset="0"/>
                <a:sym typeface="Wingdings" pitchFamily="2" charset="2"/>
              </a:rPr>
              <a:t>what</a:t>
            </a:r>
            <a:r>
              <a:rPr lang="fr-BE" sz="2800" b="0" dirty="0" smtClean="0">
                <a:latin typeface="Calibri" pitchFamily="34" charset="0"/>
                <a:sym typeface="Wingdings" pitchFamily="2" charset="2"/>
              </a:rPr>
              <a:t> to do and </a:t>
            </a:r>
            <a:r>
              <a:rPr lang="fr-BE" sz="2800" b="0" dirty="0" err="1" smtClean="0">
                <a:latin typeface="Calibri" pitchFamily="34" charset="0"/>
                <a:sym typeface="Wingdings" pitchFamily="2" charset="2"/>
              </a:rPr>
              <a:t>when</a:t>
            </a:r>
            <a:endParaRPr lang="fr-BE" sz="2800" b="0" dirty="0" smtClean="0">
              <a:latin typeface="Calibri" pitchFamily="34" charset="0"/>
              <a:sym typeface="Wingdings" pitchFamily="2" charset="2"/>
            </a:endParaRPr>
          </a:p>
          <a:p>
            <a:pPr marL="457200" indent="-457200" hangingPunct="1">
              <a:lnSpc>
                <a:spcPct val="78000"/>
              </a:lnSpc>
              <a:buFont typeface="Arial" pitchFamily="34" charset="0"/>
              <a:buChar char="•"/>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366044011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43112" y="980728"/>
            <a:ext cx="5303144"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1800" dirty="0" smtClean="0">
                <a:latin typeface="Calibri" pitchFamily="34" charset="0"/>
              </a:rPr>
              <a:t>Proposal updating Frequency (first five years)</a:t>
            </a:r>
            <a:endParaRPr lang="en-GB" sz="1800" dirty="0">
              <a:latin typeface="Calibri" pitchFamily="34" charset="0"/>
            </a:endParaRP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126196960"/>
              </p:ext>
            </p:extLst>
          </p:nvPr>
        </p:nvGraphicFramePr>
        <p:xfrm>
          <a:off x="204960" y="1217078"/>
          <a:ext cx="8255471" cy="5605532"/>
        </p:xfrm>
        <a:graphic>
          <a:graphicData uri="http://schemas.openxmlformats.org/drawingml/2006/table">
            <a:tbl>
              <a:tblPr firstRow="1" firstCol="1" bandRow="1"/>
              <a:tblGrid>
                <a:gridCol w="1230295"/>
                <a:gridCol w="1404688"/>
                <a:gridCol w="1405556"/>
                <a:gridCol w="1404688"/>
                <a:gridCol w="1405556"/>
                <a:gridCol w="1404688"/>
              </a:tblGrid>
              <a:tr h="607153">
                <a:tc>
                  <a:txBody>
                    <a:bodyPr/>
                    <a:lstStyle/>
                    <a:p>
                      <a:pPr algn="ctr">
                        <a:lnSpc>
                          <a:spcPct val="115000"/>
                        </a:lnSpc>
                        <a:spcAft>
                          <a:spcPts val="0"/>
                        </a:spcAft>
                      </a:pPr>
                      <a:r>
                        <a:rPr lang="en-GB" sz="700" b="1" spc="10" dirty="0">
                          <a:effectLst/>
                          <a:latin typeface="Arial"/>
                          <a:ea typeface="Times New Roman"/>
                          <a:cs typeface="Times New Roman"/>
                        </a:rPr>
                        <a:t>Reference Date</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dirty="0">
                          <a:effectLst/>
                          <a:latin typeface="Arial"/>
                          <a:ea typeface="Times New Roman"/>
                          <a:cs typeface="Times New Roman"/>
                        </a:rPr>
                        <a:t>End 2014</a:t>
                      </a:r>
                      <a:endParaRPr lang="en-GB" sz="1000" dirty="0">
                        <a:effectLst/>
                        <a:latin typeface="Calibri"/>
                        <a:ea typeface="Calibri"/>
                        <a:cs typeface="Times New Roman"/>
                      </a:endParaRPr>
                    </a:p>
                    <a:p>
                      <a:pPr algn="ctr">
                        <a:lnSpc>
                          <a:spcPct val="115000"/>
                        </a:lnSpc>
                        <a:spcAft>
                          <a:spcPts val="0"/>
                        </a:spcAft>
                      </a:pPr>
                      <a:r>
                        <a:rPr lang="en-GB" sz="700" spc="10" dirty="0">
                          <a:effectLst/>
                          <a:latin typeface="Arial"/>
                          <a:ea typeface="Times New Roman"/>
                          <a:cs typeface="Times New Roman"/>
                        </a:rPr>
                        <a:t>(for ALL MS)</a:t>
                      </a:r>
                      <a:endParaRPr lang="en-GB" sz="1000" dirty="0">
                        <a:effectLst/>
                        <a:latin typeface="Calibri"/>
                        <a:ea typeface="Calibri"/>
                        <a:cs typeface="Times New Roman"/>
                      </a:endParaRPr>
                    </a:p>
                    <a:p>
                      <a:pPr algn="ctr">
                        <a:lnSpc>
                          <a:spcPct val="115000"/>
                        </a:lnSpc>
                        <a:spcAft>
                          <a:spcPts val="0"/>
                        </a:spcAft>
                      </a:pPr>
                      <a:r>
                        <a:rPr lang="en-GB" sz="700" b="1" spc="10" dirty="0">
                          <a:effectLst/>
                          <a:latin typeface="Arial"/>
                          <a:ea typeface="Times New Roman"/>
                          <a:cs typeface="Times New Roman"/>
                        </a:rPr>
                        <a:t> </a:t>
                      </a:r>
                      <a:endParaRPr lang="en-GB" sz="1000" dirty="0">
                        <a:effectLst/>
                        <a:latin typeface="Calibri"/>
                        <a:ea typeface="Calibri"/>
                        <a:cs typeface="Times New Roman"/>
                      </a:endParaRPr>
                    </a:p>
                    <a:p>
                      <a:pPr algn="ctr">
                        <a:lnSpc>
                          <a:spcPct val="115000"/>
                        </a:lnSpc>
                        <a:spcAft>
                          <a:spcPts val="0"/>
                        </a:spcAft>
                      </a:pPr>
                      <a:r>
                        <a:rPr lang="en-GB" sz="700" b="1" spc="10" dirty="0">
                          <a:effectLst/>
                          <a:latin typeface="Arial"/>
                          <a:ea typeface="Times New Roman"/>
                          <a:cs typeface="Times New Roman"/>
                        </a:rPr>
                        <a:t>Deadline </a:t>
                      </a:r>
                      <a:endParaRPr lang="en-GB" sz="1000" dirty="0">
                        <a:effectLst/>
                        <a:latin typeface="Calibri"/>
                        <a:ea typeface="Calibri"/>
                        <a:cs typeface="Times New Roman"/>
                      </a:endParaRPr>
                    </a:p>
                    <a:p>
                      <a:pPr algn="ctr">
                        <a:lnSpc>
                          <a:spcPct val="115000"/>
                        </a:lnSpc>
                        <a:spcAft>
                          <a:spcPts val="0"/>
                        </a:spcAft>
                      </a:pPr>
                      <a:r>
                        <a:rPr lang="en-GB" sz="700" b="1" spc="10" dirty="0">
                          <a:effectLst/>
                          <a:latin typeface="Arial"/>
                          <a:ea typeface="Times New Roman"/>
                          <a:cs typeface="Times New Roman"/>
                        </a:rPr>
                        <a:t>31 December 2015</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2015</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MS with not compliant situations)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2016</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2016</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ALL MS)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2017</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dirty="0">
                          <a:effectLst/>
                          <a:latin typeface="Arial"/>
                          <a:ea typeface="Times New Roman"/>
                          <a:cs typeface="Times New Roman"/>
                        </a:rPr>
                        <a:t>End 2017</a:t>
                      </a:r>
                      <a:endParaRPr lang="en-GB" sz="1000" dirty="0">
                        <a:effectLst/>
                        <a:latin typeface="Calibri"/>
                        <a:ea typeface="Calibri"/>
                        <a:cs typeface="Times New Roman"/>
                      </a:endParaRPr>
                    </a:p>
                    <a:p>
                      <a:pPr algn="ctr">
                        <a:lnSpc>
                          <a:spcPct val="115000"/>
                        </a:lnSpc>
                        <a:spcAft>
                          <a:spcPts val="0"/>
                        </a:spcAft>
                      </a:pPr>
                      <a:r>
                        <a:rPr lang="en-GB" sz="700" spc="10" dirty="0">
                          <a:effectLst/>
                          <a:latin typeface="Arial"/>
                          <a:ea typeface="Times New Roman"/>
                          <a:cs typeface="Times New Roman"/>
                        </a:rPr>
                        <a:t>(for MS with not compliant situations)</a:t>
                      </a:r>
                      <a:endParaRPr lang="en-GB" sz="1000" dirty="0">
                        <a:effectLst/>
                        <a:latin typeface="Calibri"/>
                        <a:ea typeface="Calibri"/>
                        <a:cs typeface="Times New Roman"/>
                      </a:endParaRPr>
                    </a:p>
                    <a:p>
                      <a:pPr algn="ctr">
                        <a:lnSpc>
                          <a:spcPct val="115000"/>
                        </a:lnSpc>
                        <a:spcAft>
                          <a:spcPts val="0"/>
                        </a:spcAft>
                      </a:pPr>
                      <a:r>
                        <a:rPr lang="en-GB" sz="700" b="1" spc="10" dirty="0">
                          <a:effectLst/>
                          <a:latin typeface="Arial"/>
                          <a:ea typeface="Times New Roman"/>
                          <a:cs typeface="Times New Roman"/>
                        </a:rPr>
                        <a:t>Deadline 31 December 2018</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2018</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ALL MS)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2019</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364292">
                <a:tc>
                  <a:txBody>
                    <a:bodyPr/>
                    <a:lstStyle/>
                    <a:p>
                      <a:pPr algn="just">
                        <a:lnSpc>
                          <a:spcPct val="115000"/>
                        </a:lnSpc>
                        <a:spcAft>
                          <a:spcPts val="0"/>
                        </a:spcAft>
                      </a:pPr>
                      <a:r>
                        <a:rPr lang="fr-BE" sz="700" b="1" spc="10">
                          <a:effectLst/>
                          <a:latin typeface="Arial"/>
                          <a:ea typeface="Times New Roman"/>
                          <a:cs typeface="Times New Roman"/>
                        </a:rPr>
                        <a:t>Reporter, report period, contact</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417">
                <a:tc>
                  <a:txBody>
                    <a:bodyPr/>
                    <a:lstStyle/>
                    <a:p>
                      <a:pPr algn="just">
                        <a:lnSpc>
                          <a:spcPct val="115000"/>
                        </a:lnSpc>
                        <a:spcAft>
                          <a:spcPts val="0"/>
                        </a:spcAft>
                      </a:pPr>
                      <a:r>
                        <a:rPr lang="fr-BE" sz="700" b="1" spc="10">
                          <a:effectLst/>
                          <a:latin typeface="Arial"/>
                          <a:ea typeface="Times New Roman"/>
                          <a:cs typeface="Times New Roman"/>
                        </a:rPr>
                        <a:t>Agglomerations, </a:t>
                      </a:r>
                      <a:endParaRPr lang="en-GB" sz="1000">
                        <a:effectLst/>
                        <a:latin typeface="Calibri"/>
                        <a:ea typeface="Calibri"/>
                        <a:cs typeface="Times New Roman"/>
                      </a:endParaRPr>
                    </a:p>
                    <a:p>
                      <a:pPr algn="just">
                        <a:lnSpc>
                          <a:spcPct val="115000"/>
                        </a:lnSpc>
                        <a:spcAft>
                          <a:spcPts val="0"/>
                        </a:spcAft>
                      </a:pPr>
                      <a:r>
                        <a:rPr lang="fr-BE" sz="700" b="1" spc="10">
                          <a:effectLst/>
                          <a:latin typeface="Arial"/>
                          <a:ea typeface="Times New Roman"/>
                          <a:cs typeface="Times New Roman"/>
                        </a:rPr>
                        <a:t>TPs, Discharges points </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all agglomerations and or treatment plants, discharges points to be updated.</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p>
                      <a:pPr marL="342900" lvl="0" indent="-342900">
                        <a:lnSpc>
                          <a:spcPct val="115000"/>
                        </a:lnSpc>
                        <a:spcAft>
                          <a:spcPts val="0"/>
                        </a:spcAft>
                        <a:buFont typeface="Symbol"/>
                        <a:buChar char=""/>
                      </a:pPr>
                      <a:r>
                        <a:rPr lang="en-GB" sz="600" spc="10">
                          <a:effectLst/>
                          <a:latin typeface="Arial"/>
                          <a:ea typeface="Times New Roman"/>
                          <a:cs typeface="Times New Roman"/>
                        </a:rPr>
                        <a:t>For some proposed new (or newly compulsory) parameters, e.g. incoming load BOD, only info for agglomerations larger than 100.000 p.e. is due.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600" spc="10" dirty="0">
                          <a:effectLst/>
                          <a:latin typeface="Arial"/>
                          <a:ea typeface="Times New Roman"/>
                          <a:cs typeface="Times New Roman"/>
                        </a:rPr>
                        <a:t> </a:t>
                      </a:r>
                      <a:endParaRPr lang="en-GB" sz="1000" dirty="0">
                        <a:effectLst/>
                        <a:latin typeface="Calibri"/>
                        <a:ea typeface="Calibri"/>
                        <a:cs typeface="Times New Roman"/>
                      </a:endParaRPr>
                    </a:p>
                    <a:p>
                      <a:pPr marL="342900" lvl="0" indent="-342900">
                        <a:lnSpc>
                          <a:spcPct val="115000"/>
                        </a:lnSpc>
                        <a:spcAft>
                          <a:spcPts val="0"/>
                        </a:spcAft>
                        <a:buFont typeface="Symbol"/>
                        <a:buChar char=""/>
                      </a:pPr>
                      <a:r>
                        <a:rPr lang="en-GB" sz="600" spc="10" dirty="0">
                          <a:effectLst/>
                          <a:latin typeface="Arial"/>
                          <a:ea typeface="Times New Roman"/>
                          <a:cs typeface="Times New Roman"/>
                        </a:rPr>
                        <a:t>Information regarding all agglomerations larger than </a:t>
                      </a:r>
                      <a:r>
                        <a:rPr lang="en-GB" sz="600" b="1" spc="10" dirty="0">
                          <a:effectLst/>
                          <a:latin typeface="Arial"/>
                          <a:ea typeface="Times New Roman"/>
                          <a:cs typeface="Times New Roman"/>
                        </a:rPr>
                        <a:t>10 000 </a:t>
                      </a:r>
                      <a:r>
                        <a:rPr lang="en-GB" sz="600" b="1" spc="10" dirty="0" err="1">
                          <a:effectLst/>
                          <a:latin typeface="Arial"/>
                          <a:ea typeface="Times New Roman"/>
                          <a:cs typeface="Times New Roman"/>
                        </a:rPr>
                        <a:t>p.e</a:t>
                      </a:r>
                      <a:r>
                        <a:rPr lang="en-GB" sz="600" spc="10" dirty="0">
                          <a:effectLst/>
                          <a:latin typeface="Arial"/>
                          <a:ea typeface="Times New Roman"/>
                          <a:cs typeface="Times New Roman"/>
                        </a:rPr>
                        <a:t> and or treatment plants, discharges points to be updated. </a:t>
                      </a:r>
                      <a:endParaRPr lang="en-GB" sz="1000" dirty="0">
                        <a:effectLst/>
                        <a:latin typeface="Calibri"/>
                        <a:ea typeface="Calibri"/>
                        <a:cs typeface="Times New Roman"/>
                      </a:endParaRPr>
                    </a:p>
                    <a:p>
                      <a:pPr marL="111760">
                        <a:lnSpc>
                          <a:spcPct val="115000"/>
                        </a:lnSpc>
                        <a:spcAft>
                          <a:spcPts val="0"/>
                        </a:spcAft>
                      </a:pPr>
                      <a:r>
                        <a:rPr lang="en-GB" sz="600" spc="10" dirty="0">
                          <a:effectLst/>
                          <a:latin typeface="Arial"/>
                          <a:ea typeface="Times New Roman"/>
                          <a:cs typeface="Times New Roman"/>
                        </a:rPr>
                        <a:t> </a:t>
                      </a:r>
                      <a:endParaRPr lang="en-GB" sz="1000" dirty="0">
                        <a:effectLst/>
                        <a:latin typeface="Calibri"/>
                        <a:ea typeface="Calibri"/>
                        <a:cs typeface="Times New Roman"/>
                      </a:endParaRPr>
                    </a:p>
                    <a:p>
                      <a:pPr marL="342900" lvl="0" indent="-342900">
                        <a:lnSpc>
                          <a:spcPct val="115000"/>
                        </a:lnSpc>
                        <a:spcAft>
                          <a:spcPts val="0"/>
                        </a:spcAft>
                        <a:buFont typeface="Symbol"/>
                        <a:buChar char=""/>
                      </a:pPr>
                      <a:r>
                        <a:rPr lang="en-GB" sz="600" spc="10" dirty="0">
                          <a:effectLst/>
                          <a:latin typeface="Arial"/>
                          <a:ea typeface="Times New Roman"/>
                          <a:cs typeface="Times New Roman"/>
                        </a:rPr>
                        <a:t>For some proposed new (or newly compulsory) parameters, e.g. incoming load BOD, only info for agglomerations larger than 10.000 </a:t>
                      </a:r>
                      <a:r>
                        <a:rPr lang="en-GB" sz="600" spc="10" dirty="0" err="1">
                          <a:effectLst/>
                          <a:latin typeface="Arial"/>
                          <a:ea typeface="Times New Roman"/>
                          <a:cs typeface="Times New Roman"/>
                        </a:rPr>
                        <a:t>p.e.</a:t>
                      </a:r>
                      <a:r>
                        <a:rPr lang="en-GB" sz="600" spc="10" dirty="0">
                          <a:effectLst/>
                          <a:latin typeface="Arial"/>
                          <a:ea typeface="Times New Roman"/>
                          <a:cs typeface="Times New Roman"/>
                        </a:rPr>
                        <a:t> is due. </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all agglomerations and or treatment plants, discharges points to be updated.</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p>
                      <a:pPr marL="342900" lvl="0" indent="-342900">
                        <a:lnSpc>
                          <a:spcPct val="115000"/>
                        </a:lnSpc>
                        <a:spcAft>
                          <a:spcPts val="0"/>
                        </a:spcAft>
                        <a:buFont typeface="Symbol"/>
                        <a:buChar char=""/>
                      </a:pPr>
                      <a:r>
                        <a:rPr lang="en-GB" sz="600" spc="10">
                          <a:effectLst/>
                          <a:latin typeface="Arial"/>
                          <a:ea typeface="Times New Roman"/>
                          <a:cs typeface="Times New Roman"/>
                        </a:rPr>
                        <a:t>For some proposed new (or newly compulsory) parameters, e.g. incoming load BOD, only info for agglomerations larger than 2.000 p.e. is due.</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500">
                <a:tc>
                  <a:txBody>
                    <a:bodyPr/>
                    <a:lstStyle/>
                    <a:p>
                      <a:pPr algn="just">
                        <a:lnSpc>
                          <a:spcPct val="115000"/>
                        </a:lnSpc>
                        <a:spcAft>
                          <a:spcPts val="0"/>
                        </a:spcAft>
                      </a:pPr>
                      <a:r>
                        <a:rPr lang="en-GB" sz="700" b="1" spc="10">
                          <a:effectLst/>
                          <a:latin typeface="Arial"/>
                          <a:ea typeface="Times New Roman"/>
                          <a:cs typeface="Times New Roman"/>
                        </a:rPr>
                        <a:t>Receiving areas</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5.8, 5.4 and 6</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new sensitive areas</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new sensitive areas</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p>
                      <a:pPr marL="342900" lvl="0" indent="-342900">
                        <a:lnSpc>
                          <a:spcPct val="115000"/>
                        </a:lnSpc>
                        <a:spcAft>
                          <a:spcPts val="0"/>
                        </a:spcAft>
                        <a:buFont typeface="Symbol"/>
                        <a:buChar char=""/>
                      </a:pPr>
                      <a:r>
                        <a:rPr lang="en-GB" sz="600" spc="10">
                          <a:effectLst/>
                          <a:latin typeface="Arial"/>
                          <a:ea typeface="Times New Roman"/>
                          <a:cs typeface="Times New Roman"/>
                        </a:rPr>
                        <a:t>Information regarding new sensitive areas</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861">
                <a:tc>
                  <a:txBody>
                    <a:bodyPr/>
                    <a:lstStyle/>
                    <a:p>
                      <a:pPr algn="just">
                        <a:lnSpc>
                          <a:spcPct val="115000"/>
                        </a:lnSpc>
                        <a:spcAft>
                          <a:spcPts val="0"/>
                        </a:spcAft>
                      </a:pPr>
                      <a:r>
                        <a:rPr lang="en-GB" sz="700" b="1" spc="10">
                          <a:effectLst/>
                          <a:latin typeface="Arial"/>
                          <a:ea typeface="Times New Roman"/>
                          <a:cs typeface="Times New Roman"/>
                        </a:rPr>
                        <a:t>MS level</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All information to be collected.</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5778">
                <a:tc>
                  <a:txBody>
                    <a:bodyPr/>
                    <a:lstStyle/>
                    <a:p>
                      <a:pPr algn="just">
                        <a:lnSpc>
                          <a:spcPct val="115000"/>
                        </a:lnSpc>
                        <a:spcAft>
                          <a:spcPts val="0"/>
                        </a:spcAft>
                      </a:pPr>
                      <a:r>
                        <a:rPr lang="en-GB" sz="700" b="1" spc="10">
                          <a:effectLst/>
                          <a:latin typeface="Arial"/>
                          <a:ea typeface="Times New Roman"/>
                          <a:cs typeface="Times New Roman"/>
                        </a:rPr>
                        <a:t>UWWTD compliance information</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Resulting from collected and assessed information.</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GB" sz="6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600" spc="10" dirty="0">
                          <a:effectLst/>
                          <a:latin typeface="Arial"/>
                          <a:ea typeface="Times New Roman"/>
                          <a:cs typeface="Times New Roman"/>
                        </a:rPr>
                        <a:t> </a:t>
                      </a:r>
                      <a:endParaRPr lang="en-GB" sz="1000" dirty="0">
                        <a:effectLst/>
                        <a:latin typeface="Calibri"/>
                        <a:ea typeface="Calibri"/>
                        <a:cs typeface="Times New Roman"/>
                      </a:endParaRPr>
                    </a:p>
                    <a:p>
                      <a:pPr marL="342900" lvl="0" indent="-342900">
                        <a:lnSpc>
                          <a:spcPct val="115000"/>
                        </a:lnSpc>
                        <a:spcAft>
                          <a:spcPts val="0"/>
                        </a:spcAft>
                        <a:buFont typeface="Symbol"/>
                        <a:buChar char=""/>
                      </a:pPr>
                      <a:r>
                        <a:rPr lang="en-GB" sz="600" spc="10" dirty="0">
                          <a:effectLst/>
                          <a:latin typeface="Arial"/>
                          <a:ea typeface="Times New Roman"/>
                          <a:cs typeface="Times New Roman"/>
                        </a:rPr>
                        <a:t>Resulting from collected and assessed information </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Resulting from collected and assessed information.</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292">
                <a:tc>
                  <a:txBody>
                    <a:bodyPr/>
                    <a:lstStyle/>
                    <a:p>
                      <a:pPr algn="just">
                        <a:lnSpc>
                          <a:spcPct val="115000"/>
                        </a:lnSpc>
                        <a:spcAft>
                          <a:spcPts val="0"/>
                        </a:spcAft>
                      </a:pPr>
                      <a:r>
                        <a:rPr lang="en-GB" sz="700" b="1" spc="10">
                          <a:effectLst/>
                          <a:latin typeface="Arial"/>
                          <a:ea typeface="Times New Roman"/>
                          <a:cs typeface="Times New Roman"/>
                        </a:rPr>
                        <a:t>UWWTD forward looking aspects</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gn="ctr">
                        <a:lnSpc>
                          <a:spcPct val="115000"/>
                        </a:lnSpc>
                        <a:spcAft>
                          <a:spcPts val="0"/>
                        </a:spcAft>
                      </a:pPr>
                      <a:r>
                        <a:rPr lang="en-GB" sz="6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All information to be collected for countries adhering to the SIIF concept.</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250">
                <a:tc>
                  <a:txBody>
                    <a:bodyPr/>
                    <a:lstStyle/>
                    <a:p>
                      <a:pPr algn="just">
                        <a:lnSpc>
                          <a:spcPct val="115000"/>
                        </a:lnSpc>
                        <a:spcAft>
                          <a:spcPts val="0"/>
                        </a:spcAft>
                      </a:pPr>
                      <a:r>
                        <a:rPr lang="en-GB" sz="700" b="1" spc="10">
                          <a:effectLst/>
                          <a:latin typeface="Arial"/>
                          <a:ea typeface="Times New Roman"/>
                          <a:cs typeface="Times New Roman"/>
                        </a:rPr>
                        <a:t>National report</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16</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p>
                      <a:pPr algn="ctr">
                        <a:lnSpc>
                          <a:spcPct val="115000"/>
                        </a:lnSpc>
                        <a:spcAft>
                          <a:spcPts val="0"/>
                        </a:spcAft>
                      </a:pPr>
                      <a:r>
                        <a:rPr lang="en-GB" sz="600" spc="10">
                          <a:effectLst/>
                          <a:latin typeface="Arial"/>
                          <a:ea typeface="Times New Roman"/>
                          <a:cs typeface="Times New Roman"/>
                        </a:rPr>
                        <a:t>Online reports allowed for countries using a decentralized approach.</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indent="-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All information to be collected.</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Online reports allowed for countries using a decentralized approach.</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All information to be collected.</a:t>
                      </a:r>
                      <a:endParaRPr lang="en-GB" sz="1000">
                        <a:effectLst/>
                        <a:latin typeface="Calibri"/>
                        <a:ea typeface="Calibri"/>
                        <a:cs typeface="Times New Roman"/>
                      </a:endParaRPr>
                    </a:p>
                    <a:p>
                      <a:pPr algn="ctr">
                        <a:lnSpc>
                          <a:spcPct val="115000"/>
                        </a:lnSpc>
                        <a:spcAft>
                          <a:spcPts val="0"/>
                        </a:spcAft>
                      </a:pPr>
                      <a:r>
                        <a:rPr lang="en-GB" sz="600" spc="10">
                          <a:effectLst/>
                          <a:latin typeface="Arial"/>
                          <a:ea typeface="Times New Roman"/>
                          <a:cs typeface="Times New Roman"/>
                        </a:rPr>
                        <a:t>Online reports allowed for countries using a decentralized approach.</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861">
                <a:tc>
                  <a:txBody>
                    <a:bodyPr/>
                    <a:lstStyle/>
                    <a:p>
                      <a:pPr algn="just">
                        <a:lnSpc>
                          <a:spcPct val="115000"/>
                        </a:lnSpc>
                        <a:spcAft>
                          <a:spcPts val="0"/>
                        </a:spcAft>
                      </a:pPr>
                      <a:r>
                        <a:rPr lang="en-GB" sz="700" b="1" spc="10" dirty="0">
                          <a:effectLst/>
                          <a:latin typeface="Arial"/>
                          <a:ea typeface="Times New Roman"/>
                          <a:cs typeface="Times New Roman"/>
                        </a:rPr>
                        <a:t>Implementation plans </a:t>
                      </a:r>
                      <a:endParaRPr lang="en-GB" sz="1000" dirty="0">
                        <a:effectLst/>
                        <a:latin typeface="Calibri"/>
                        <a:ea typeface="Calibri"/>
                        <a:cs typeface="Times New Roman"/>
                      </a:endParaRPr>
                    </a:p>
                    <a:p>
                      <a:pPr algn="just">
                        <a:lnSpc>
                          <a:spcPct val="115000"/>
                        </a:lnSpc>
                        <a:spcAft>
                          <a:spcPts val="0"/>
                        </a:spcAft>
                      </a:pPr>
                      <a:r>
                        <a:rPr lang="en-GB" sz="700" b="1" spc="10" dirty="0" smtClean="0">
                          <a:effectLst/>
                          <a:latin typeface="Arial"/>
                          <a:ea typeface="Times New Roman"/>
                          <a:cs typeface="Times New Roman"/>
                        </a:rPr>
                        <a:t>Art. </a:t>
                      </a:r>
                      <a:r>
                        <a:rPr lang="en-GB" sz="700" b="1" spc="10" dirty="0">
                          <a:effectLst/>
                          <a:latin typeface="Arial"/>
                          <a:ea typeface="Times New Roman"/>
                          <a:cs typeface="Times New Roman"/>
                        </a:rPr>
                        <a:t>17</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a:effectLst/>
                          <a:latin typeface="Arial"/>
                          <a:ea typeface="Times New Roman"/>
                          <a:cs typeface="Times New Roman"/>
                        </a:rPr>
                        <a:t>Updated if necessary</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Updated if necessary</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 </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Updated if necessary</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29">
                <a:tc>
                  <a:txBody>
                    <a:bodyPr/>
                    <a:lstStyle/>
                    <a:p>
                      <a:pPr algn="just">
                        <a:lnSpc>
                          <a:spcPct val="115000"/>
                        </a:lnSpc>
                        <a:spcAft>
                          <a:spcPts val="0"/>
                        </a:spcAft>
                      </a:pPr>
                      <a:r>
                        <a:rPr lang="en-GB" sz="700" b="1" spc="10" dirty="0">
                          <a:effectLst/>
                          <a:latin typeface="Arial"/>
                          <a:ea typeface="Times New Roman"/>
                          <a:cs typeface="Times New Roman"/>
                        </a:rPr>
                        <a:t>Other PRODUCTS</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600" spc="10" dirty="0">
                          <a:effectLst/>
                          <a:latin typeface="Arial"/>
                          <a:ea typeface="Times New Roman"/>
                          <a:cs typeface="Times New Roman"/>
                        </a:rPr>
                        <a:t>EC written REPORT</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EC SIIF Viewer</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National SIIF Viewer</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EC SIIF Viewer</a:t>
                      </a:r>
                      <a:endParaRPr lang="en-GB" sz="1000">
                        <a:effectLst/>
                        <a:latin typeface="Calibri"/>
                        <a:ea typeface="Calibri"/>
                        <a:cs typeface="Times New Roman"/>
                      </a:endParaRPr>
                    </a:p>
                    <a:p>
                      <a:pPr marL="111760">
                        <a:lnSpc>
                          <a:spcPct val="115000"/>
                        </a:lnSpc>
                        <a:spcAft>
                          <a:spcPts val="0"/>
                        </a:spcAft>
                      </a:pPr>
                      <a:r>
                        <a:rPr lang="en-GB" sz="600" spc="10">
                          <a:effectLst/>
                          <a:latin typeface="Arial"/>
                          <a:ea typeface="Times New Roman"/>
                          <a:cs typeface="Times New Roman"/>
                        </a:rPr>
                        <a:t>National SIIF Viewer</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EC written REPORT</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EC SIIF Viewer</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National SIIF Viewer</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a:effectLst/>
                          <a:latin typeface="Arial"/>
                          <a:ea typeface="Times New Roman"/>
                          <a:cs typeface="Times New Roman"/>
                        </a:rPr>
                        <a:t>EC SIIF Viewer</a:t>
                      </a:r>
                      <a:endParaRPr lang="en-GB" sz="1000">
                        <a:effectLst/>
                        <a:latin typeface="Calibri"/>
                        <a:ea typeface="Calibri"/>
                        <a:cs typeface="Times New Roman"/>
                      </a:endParaRPr>
                    </a:p>
                    <a:p>
                      <a:pPr algn="ctr">
                        <a:lnSpc>
                          <a:spcPct val="115000"/>
                        </a:lnSpc>
                        <a:spcAft>
                          <a:spcPts val="0"/>
                        </a:spcAft>
                      </a:pPr>
                      <a:r>
                        <a:rPr lang="en-GB" sz="600" spc="10">
                          <a:effectLst/>
                          <a:latin typeface="Arial"/>
                          <a:ea typeface="Times New Roman"/>
                          <a:cs typeface="Times New Roman"/>
                        </a:rPr>
                        <a:t>National SIIF Viewer</a:t>
                      </a:r>
                      <a:endParaRPr lang="en-GB" sz="100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600" spc="10" dirty="0">
                          <a:effectLst/>
                          <a:latin typeface="Arial"/>
                          <a:ea typeface="Times New Roman"/>
                          <a:cs typeface="Times New Roman"/>
                        </a:rPr>
                        <a:t>EC written REPORT</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EC SIIF Viewer</a:t>
                      </a:r>
                      <a:endParaRPr lang="en-GB" sz="1000" dirty="0">
                        <a:effectLst/>
                        <a:latin typeface="Calibri"/>
                        <a:ea typeface="Calibri"/>
                        <a:cs typeface="Times New Roman"/>
                      </a:endParaRPr>
                    </a:p>
                    <a:p>
                      <a:pPr algn="ctr">
                        <a:lnSpc>
                          <a:spcPct val="115000"/>
                        </a:lnSpc>
                        <a:spcAft>
                          <a:spcPts val="0"/>
                        </a:spcAft>
                      </a:pPr>
                      <a:r>
                        <a:rPr lang="en-GB" sz="600" spc="10" dirty="0">
                          <a:effectLst/>
                          <a:latin typeface="Arial"/>
                          <a:ea typeface="Times New Roman"/>
                          <a:cs typeface="Times New Roman"/>
                        </a:rPr>
                        <a:t>National SIIF Viewer</a:t>
                      </a:r>
                      <a:endParaRPr lang="en-GB" sz="1000" dirty="0">
                        <a:effectLst/>
                        <a:latin typeface="Calibri"/>
                        <a:ea typeface="Calibri"/>
                        <a:cs typeface="Times New Roman"/>
                      </a:endParaRPr>
                    </a:p>
                  </a:txBody>
                  <a:tcPr marL="55759" marR="557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351244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10196209"/>
              </p:ext>
            </p:extLst>
          </p:nvPr>
        </p:nvGraphicFramePr>
        <p:xfrm>
          <a:off x="4703861" y="1222136"/>
          <a:ext cx="4260627" cy="5447224"/>
        </p:xfrm>
        <a:graphic>
          <a:graphicData uri="http://schemas.openxmlformats.org/drawingml/2006/table">
            <a:tbl>
              <a:tblPr firstRow="1" firstCol="1" bandRow="1"/>
              <a:tblGrid>
                <a:gridCol w="765046"/>
                <a:gridCol w="874030"/>
                <a:gridCol w="873491"/>
                <a:gridCol w="874030"/>
                <a:gridCol w="874030"/>
              </a:tblGrid>
              <a:tr h="799056">
                <a:tc>
                  <a:txBody>
                    <a:bodyPr/>
                    <a:lstStyle/>
                    <a:p>
                      <a:pPr algn="ctr">
                        <a:lnSpc>
                          <a:spcPct val="115000"/>
                        </a:lnSpc>
                        <a:spcAft>
                          <a:spcPts val="0"/>
                        </a:spcAft>
                      </a:pPr>
                      <a:r>
                        <a:rPr lang="en-GB" sz="700" b="1" spc="10" dirty="0">
                          <a:effectLst/>
                          <a:latin typeface="Arial"/>
                          <a:ea typeface="Times New Roman"/>
                          <a:cs typeface="Times New Roman"/>
                        </a:rPr>
                        <a:t>Reference Date</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2019</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MS with not compliant situations)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2020</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2020</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ALL MS)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2021</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2021</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MS with not compliant situations)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2022</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700" b="1" spc="10">
                          <a:effectLst/>
                          <a:latin typeface="Arial"/>
                          <a:ea typeface="Times New Roman"/>
                          <a:cs typeface="Times New Roman"/>
                        </a:rPr>
                        <a:t>End 2022</a:t>
                      </a:r>
                      <a:endParaRPr lang="en-GB" sz="1000">
                        <a:effectLst/>
                        <a:latin typeface="Calibri"/>
                        <a:ea typeface="Calibri"/>
                        <a:cs typeface="Times New Roman"/>
                      </a:endParaRPr>
                    </a:p>
                    <a:p>
                      <a:pPr algn="ctr">
                        <a:lnSpc>
                          <a:spcPct val="115000"/>
                        </a:lnSpc>
                        <a:spcAft>
                          <a:spcPts val="0"/>
                        </a:spcAft>
                      </a:pPr>
                      <a:r>
                        <a:rPr lang="en-GB" sz="700" spc="10">
                          <a:effectLst/>
                          <a:latin typeface="Arial"/>
                          <a:ea typeface="Times New Roman"/>
                          <a:cs typeface="Times New Roman"/>
                        </a:rPr>
                        <a:t>(for ALL MS)</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Deadline </a:t>
                      </a:r>
                      <a:endParaRPr lang="en-GB" sz="1000">
                        <a:effectLst/>
                        <a:latin typeface="Calibri"/>
                        <a:ea typeface="Calibri"/>
                        <a:cs typeface="Times New Roman"/>
                      </a:endParaRPr>
                    </a:p>
                    <a:p>
                      <a:pPr algn="ctr">
                        <a:lnSpc>
                          <a:spcPct val="115000"/>
                        </a:lnSpc>
                        <a:spcAft>
                          <a:spcPts val="0"/>
                        </a:spcAft>
                      </a:pPr>
                      <a:r>
                        <a:rPr lang="en-GB" sz="700" b="1" spc="10">
                          <a:effectLst/>
                          <a:latin typeface="Arial"/>
                          <a:ea typeface="Times New Roman"/>
                          <a:cs typeface="Times New Roman"/>
                        </a:rPr>
                        <a:t>31 December 2023</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456604">
                <a:tc>
                  <a:txBody>
                    <a:bodyPr/>
                    <a:lstStyle/>
                    <a:p>
                      <a:pPr algn="just">
                        <a:lnSpc>
                          <a:spcPct val="115000"/>
                        </a:lnSpc>
                        <a:spcAft>
                          <a:spcPts val="0"/>
                        </a:spcAft>
                      </a:pPr>
                      <a:r>
                        <a:rPr lang="en-GB" sz="700" b="1" spc="10">
                          <a:effectLst/>
                          <a:latin typeface="Arial"/>
                          <a:ea typeface="Times New Roman"/>
                          <a:cs typeface="Times New Roman"/>
                        </a:rPr>
                        <a:t>Reporter, report period, contact</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949310">
                <a:tc>
                  <a:txBody>
                    <a:bodyPr/>
                    <a:lstStyle/>
                    <a:p>
                      <a:pPr algn="just">
                        <a:lnSpc>
                          <a:spcPct val="115000"/>
                        </a:lnSpc>
                        <a:spcAft>
                          <a:spcPts val="0"/>
                        </a:spcAft>
                      </a:pPr>
                      <a:r>
                        <a:rPr lang="fr-BE" sz="700" b="1" spc="10">
                          <a:effectLst/>
                          <a:latin typeface="Arial"/>
                          <a:ea typeface="Times New Roman"/>
                          <a:cs typeface="Times New Roman"/>
                        </a:rPr>
                        <a:t>Agglomerations, </a:t>
                      </a:r>
                      <a:endParaRPr lang="en-GB" sz="1000">
                        <a:effectLst/>
                        <a:latin typeface="Calibri"/>
                        <a:ea typeface="Calibri"/>
                        <a:cs typeface="Times New Roman"/>
                      </a:endParaRPr>
                    </a:p>
                    <a:p>
                      <a:pPr algn="just">
                        <a:lnSpc>
                          <a:spcPct val="115000"/>
                        </a:lnSpc>
                        <a:spcAft>
                          <a:spcPts val="0"/>
                        </a:spcAft>
                      </a:pPr>
                      <a:r>
                        <a:rPr lang="fr-BE" sz="700" b="1" spc="10">
                          <a:effectLst/>
                          <a:latin typeface="Arial"/>
                          <a:ea typeface="Times New Roman"/>
                          <a:cs typeface="Times New Roman"/>
                        </a:rPr>
                        <a:t>TPs, Discharges points </a:t>
                      </a:r>
                      <a:endParaRPr lang="en-GB" sz="1000">
                        <a:effectLst/>
                        <a:latin typeface="Calibri"/>
                        <a:ea typeface="Calibri"/>
                        <a:cs typeface="Times New Roman"/>
                      </a:endParaRPr>
                    </a:p>
                    <a:p>
                      <a:pPr algn="just">
                        <a:lnSpc>
                          <a:spcPct val="115000"/>
                        </a:lnSpc>
                        <a:spcAft>
                          <a:spcPts val="0"/>
                        </a:spcAft>
                      </a:pPr>
                      <a:r>
                        <a:rPr lang="fr-BE" sz="700" b="1" spc="10">
                          <a:effectLst/>
                          <a:latin typeface="Arial"/>
                          <a:ea typeface="Times New Roman"/>
                          <a:cs typeface="Times New Roman"/>
                        </a:rPr>
                        <a:t>Article 15(4)</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111760">
                        <a:lnSpc>
                          <a:spcPct val="115000"/>
                        </a:lnSpc>
                        <a:spcAft>
                          <a:spcPts val="0"/>
                        </a:spcAft>
                      </a:pPr>
                      <a:r>
                        <a:rPr lang="en-GB" sz="5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lvl="0" indent="0">
                        <a:lnSpc>
                          <a:spcPct val="115000"/>
                        </a:lnSpc>
                        <a:spcAft>
                          <a:spcPts val="0"/>
                        </a:spcAft>
                        <a:buFont typeface="Symbol"/>
                        <a:buNone/>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p>
                      <a:pPr marL="0" lvl="0" indent="0">
                        <a:lnSpc>
                          <a:spcPct val="115000"/>
                        </a:lnSpc>
                        <a:spcAft>
                          <a:spcPts val="0"/>
                        </a:spcAft>
                        <a:buFont typeface="Symbol"/>
                        <a:buNone/>
                      </a:pPr>
                      <a:r>
                        <a:rPr lang="en-GB" sz="500" spc="10" dirty="0">
                          <a:effectLst/>
                          <a:latin typeface="Arial"/>
                          <a:ea typeface="Times New Roman"/>
                          <a:cs typeface="Times New Roman"/>
                        </a:rPr>
                        <a:t>Information regarding all agglomerations larger than </a:t>
                      </a:r>
                      <a:r>
                        <a:rPr lang="en-GB" sz="500" b="1" spc="10" dirty="0">
                          <a:effectLst/>
                          <a:latin typeface="Arial"/>
                          <a:ea typeface="Times New Roman"/>
                          <a:cs typeface="Times New Roman"/>
                        </a:rPr>
                        <a:t>100 000 </a:t>
                      </a:r>
                      <a:r>
                        <a:rPr lang="en-GB" sz="500" b="1" spc="10" dirty="0" err="1">
                          <a:effectLst/>
                          <a:latin typeface="Arial"/>
                          <a:ea typeface="Times New Roman"/>
                          <a:cs typeface="Times New Roman"/>
                        </a:rPr>
                        <a:t>p.e</a:t>
                      </a:r>
                      <a:r>
                        <a:rPr lang="en-GB" sz="500" b="1" spc="10" dirty="0">
                          <a:effectLst/>
                          <a:latin typeface="Arial"/>
                          <a:ea typeface="Times New Roman"/>
                          <a:cs typeface="Times New Roman"/>
                        </a:rPr>
                        <a:t> </a:t>
                      </a:r>
                      <a:r>
                        <a:rPr lang="en-GB" sz="500" spc="10" dirty="0">
                          <a:effectLst/>
                          <a:latin typeface="Arial"/>
                          <a:ea typeface="Times New Roman"/>
                          <a:cs typeface="Times New Roman"/>
                        </a:rPr>
                        <a:t>and or treatment plants, discharges points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1760" algn="ctr">
                        <a:lnSpc>
                          <a:spcPct val="115000"/>
                        </a:lnSpc>
                        <a:spcAft>
                          <a:spcPts val="0"/>
                        </a:spcAft>
                      </a:pPr>
                      <a:r>
                        <a:rPr lang="en-GB" sz="500" spc="10">
                          <a:effectLst/>
                          <a:latin typeface="Arial"/>
                          <a:ea typeface="Times New Roman"/>
                          <a:cs typeface="Times New Roman"/>
                        </a:rPr>
                        <a:t>Information regarding NC or PIA dependent situations to be updated.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Information regarding all agglomerations and or treatment plants, discharges points to be updated.</a:t>
                      </a:r>
                      <a:endParaRPr lang="en-GB" sz="1000">
                        <a:effectLst/>
                        <a:latin typeface="Calibri"/>
                        <a:ea typeface="Calibri"/>
                        <a:cs typeface="Times New Roman"/>
                      </a:endParaRPr>
                    </a:p>
                    <a:p>
                      <a:pPr marL="111760">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p>
                      <a:pP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29431">
                <a:tc>
                  <a:txBody>
                    <a:bodyPr/>
                    <a:lstStyle/>
                    <a:p>
                      <a:pPr algn="just">
                        <a:lnSpc>
                          <a:spcPct val="115000"/>
                        </a:lnSpc>
                        <a:spcAft>
                          <a:spcPts val="0"/>
                        </a:spcAft>
                      </a:pPr>
                      <a:r>
                        <a:rPr lang="en-GB" sz="700" b="1" spc="10">
                          <a:effectLst/>
                          <a:latin typeface="Arial"/>
                          <a:ea typeface="Times New Roman"/>
                          <a:cs typeface="Times New Roman"/>
                        </a:rPr>
                        <a:t>Receiving areas</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5.8, 5.4 and 6</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lvl="0" indent="0">
                        <a:lnSpc>
                          <a:spcPct val="115000"/>
                        </a:lnSpc>
                        <a:spcAft>
                          <a:spcPts val="0"/>
                        </a:spcAft>
                        <a:buFont typeface="Symbol"/>
                        <a:buNone/>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p>
                      <a:pPr marL="0" lvl="0" indent="0">
                        <a:lnSpc>
                          <a:spcPct val="115000"/>
                        </a:lnSpc>
                        <a:spcAft>
                          <a:spcPts val="0"/>
                        </a:spcAft>
                        <a:buFont typeface="Symbol"/>
                        <a:buNone/>
                      </a:pPr>
                      <a:r>
                        <a:rPr lang="en-GB" sz="500" spc="10" dirty="0">
                          <a:effectLst/>
                          <a:latin typeface="Arial"/>
                          <a:ea typeface="Times New Roman"/>
                          <a:cs typeface="Times New Roman"/>
                        </a:rPr>
                        <a:t>Information regarding new sensitive areas</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lvl="0" indent="0">
                        <a:lnSpc>
                          <a:spcPct val="115000"/>
                        </a:lnSpc>
                        <a:spcAft>
                          <a:spcPts val="0"/>
                        </a:spcAft>
                        <a:buFont typeface="Symbol"/>
                        <a:buNone/>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p>
                      <a:pPr marL="0" lvl="0" indent="0">
                        <a:lnSpc>
                          <a:spcPct val="115000"/>
                        </a:lnSpc>
                        <a:spcAft>
                          <a:spcPts val="0"/>
                        </a:spcAft>
                        <a:buFont typeface="Symbol"/>
                        <a:buNone/>
                      </a:pPr>
                      <a:r>
                        <a:rPr lang="en-GB" sz="500" spc="10" dirty="0">
                          <a:effectLst/>
                          <a:latin typeface="Arial"/>
                          <a:ea typeface="Times New Roman"/>
                          <a:cs typeface="Times New Roman"/>
                        </a:rPr>
                        <a:t>Information regarding new sensitive areas</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lvl="0" indent="0">
                        <a:lnSpc>
                          <a:spcPct val="115000"/>
                        </a:lnSpc>
                        <a:spcAft>
                          <a:spcPts val="0"/>
                        </a:spcAft>
                        <a:buFont typeface="Symbol"/>
                        <a:buNone/>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p>
                      <a:pPr marL="0" lvl="0" indent="0">
                        <a:lnSpc>
                          <a:spcPct val="115000"/>
                        </a:lnSpc>
                        <a:spcAft>
                          <a:spcPts val="0"/>
                        </a:spcAft>
                        <a:buFont typeface="Symbol"/>
                        <a:buNone/>
                      </a:pPr>
                      <a:r>
                        <a:rPr lang="en-GB" sz="500" spc="10" dirty="0">
                          <a:effectLst/>
                          <a:latin typeface="Arial"/>
                          <a:ea typeface="Times New Roman"/>
                          <a:cs typeface="Times New Roman"/>
                        </a:rPr>
                        <a:t>Information regarding new sensitive areas</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1760"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28302">
                <a:tc>
                  <a:txBody>
                    <a:bodyPr/>
                    <a:lstStyle/>
                    <a:p>
                      <a:pPr algn="just">
                        <a:lnSpc>
                          <a:spcPct val="115000"/>
                        </a:lnSpc>
                        <a:spcAft>
                          <a:spcPts val="0"/>
                        </a:spcAft>
                      </a:pPr>
                      <a:r>
                        <a:rPr lang="en-GB" sz="700" b="1" spc="10">
                          <a:effectLst/>
                          <a:latin typeface="Arial"/>
                          <a:ea typeface="Times New Roman"/>
                          <a:cs typeface="Times New Roman"/>
                        </a:rPr>
                        <a:t>MS level</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dirty="0">
                          <a:effectLst/>
                          <a:latin typeface="Arial"/>
                          <a:ea typeface="Times New Roman"/>
                          <a:cs typeface="Times New Roman"/>
                        </a:rPr>
                        <a:t>All information to be collected.</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62144">
                <a:tc>
                  <a:txBody>
                    <a:bodyPr/>
                    <a:lstStyle/>
                    <a:p>
                      <a:pPr algn="just">
                        <a:lnSpc>
                          <a:spcPct val="115000"/>
                        </a:lnSpc>
                        <a:spcAft>
                          <a:spcPts val="0"/>
                        </a:spcAft>
                      </a:pPr>
                      <a:r>
                        <a:rPr lang="en-GB" sz="700" b="1" spc="10" dirty="0">
                          <a:effectLst/>
                          <a:latin typeface="Arial"/>
                          <a:ea typeface="Times New Roman"/>
                          <a:cs typeface="Times New Roman"/>
                        </a:rPr>
                        <a:t>UWWTD compliance information</a:t>
                      </a:r>
                      <a:endParaRPr lang="en-GB" sz="1000" dirty="0">
                        <a:effectLst/>
                        <a:latin typeface="Calibri"/>
                        <a:ea typeface="Calibri"/>
                        <a:cs typeface="Times New Roman"/>
                      </a:endParaRPr>
                    </a:p>
                    <a:p>
                      <a:pPr algn="just">
                        <a:lnSpc>
                          <a:spcPct val="115000"/>
                        </a:lnSpc>
                        <a:spcAft>
                          <a:spcPts val="0"/>
                        </a:spcAft>
                      </a:pPr>
                      <a:r>
                        <a:rPr lang="en-GB" sz="700" b="1" spc="10" dirty="0">
                          <a:effectLst/>
                          <a:latin typeface="Arial"/>
                          <a:ea typeface="Times New Roman"/>
                          <a:cs typeface="Times New Roman"/>
                        </a:rPr>
                        <a:t>Article 15(4)</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111760" algn="ctr">
                        <a:lnSpc>
                          <a:spcPct val="115000"/>
                        </a:lnSpc>
                        <a:spcAft>
                          <a:spcPts val="0"/>
                        </a:spcAft>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lvl="0" indent="0">
                        <a:lnSpc>
                          <a:spcPct val="115000"/>
                        </a:lnSpc>
                        <a:spcAft>
                          <a:spcPts val="0"/>
                        </a:spcAft>
                        <a:buFont typeface="Symbol"/>
                        <a:buNone/>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p>
                      <a:pPr marL="111760">
                        <a:lnSpc>
                          <a:spcPct val="115000"/>
                        </a:lnSpc>
                        <a:spcAft>
                          <a:spcPts val="0"/>
                        </a:spcAft>
                      </a:pPr>
                      <a:r>
                        <a:rPr lang="en-GB" sz="500" spc="10" dirty="0">
                          <a:effectLst/>
                          <a:latin typeface="Arial"/>
                          <a:ea typeface="Times New Roman"/>
                          <a:cs typeface="Times New Roman"/>
                        </a:rPr>
                        <a:t> </a:t>
                      </a:r>
                      <a:endParaRPr lang="en-GB" sz="1000" dirty="0">
                        <a:effectLst/>
                        <a:latin typeface="Calibri"/>
                        <a:ea typeface="Calibri"/>
                        <a:cs typeface="Times New Roman"/>
                      </a:endParaRPr>
                    </a:p>
                    <a:p>
                      <a:pPr marL="0" lvl="0" indent="0">
                        <a:lnSpc>
                          <a:spcPct val="115000"/>
                        </a:lnSpc>
                        <a:spcAft>
                          <a:spcPts val="0"/>
                        </a:spcAft>
                        <a:buFont typeface="Symbol"/>
                        <a:buNone/>
                      </a:pPr>
                      <a:r>
                        <a:rPr lang="en-GB" sz="500" spc="10" dirty="0">
                          <a:effectLst/>
                          <a:latin typeface="Arial"/>
                          <a:ea typeface="Times New Roman"/>
                          <a:cs typeface="Times New Roman"/>
                        </a:rPr>
                        <a:t>Resulting from collected and assessed information </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1760" algn="ctr">
                        <a:lnSpc>
                          <a:spcPct val="115000"/>
                        </a:lnSpc>
                        <a:spcAft>
                          <a:spcPts val="0"/>
                        </a:spcAft>
                      </a:pPr>
                      <a:r>
                        <a:rPr lang="en-GB" sz="500" spc="10" dirty="0">
                          <a:effectLst/>
                          <a:latin typeface="Arial"/>
                          <a:ea typeface="Times New Roman"/>
                          <a:cs typeface="Times New Roman"/>
                        </a:rPr>
                        <a:t>Information regarding NC or PIA dependent situations to be updated.</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dirty="0">
                          <a:effectLst/>
                          <a:latin typeface="Arial"/>
                          <a:ea typeface="Times New Roman"/>
                          <a:cs typeface="Times New Roman"/>
                        </a:rPr>
                        <a:t>Resulting from collected and assessed information.</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70754">
                <a:tc>
                  <a:txBody>
                    <a:bodyPr/>
                    <a:lstStyle/>
                    <a:p>
                      <a:pPr algn="just">
                        <a:lnSpc>
                          <a:spcPct val="115000"/>
                        </a:lnSpc>
                        <a:spcAft>
                          <a:spcPts val="0"/>
                        </a:spcAft>
                      </a:pPr>
                      <a:r>
                        <a:rPr lang="en-GB" sz="700" b="1" spc="10">
                          <a:effectLst/>
                          <a:latin typeface="Arial"/>
                          <a:ea typeface="Times New Roman"/>
                          <a:cs typeface="Times New Roman"/>
                        </a:rPr>
                        <a:t>UWWTD forward looking aspects</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15(4)*</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dirty="0">
                          <a:effectLst/>
                          <a:latin typeface="Arial"/>
                          <a:ea typeface="Times New Roman"/>
                          <a:cs typeface="Times New Roman"/>
                        </a:rPr>
                        <a:t>All information to be collected for countries adhering to the SIIF concept.</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 for countries adhering to the SIIF concept.</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47124">
                <a:tc>
                  <a:txBody>
                    <a:bodyPr/>
                    <a:lstStyle/>
                    <a:p>
                      <a:pPr algn="just">
                        <a:lnSpc>
                          <a:spcPct val="115000"/>
                        </a:lnSpc>
                        <a:spcAft>
                          <a:spcPts val="0"/>
                        </a:spcAft>
                      </a:pPr>
                      <a:r>
                        <a:rPr lang="en-GB" sz="700" b="1" spc="10">
                          <a:effectLst/>
                          <a:latin typeface="Arial"/>
                          <a:ea typeface="Times New Roman"/>
                          <a:cs typeface="Times New Roman"/>
                        </a:rPr>
                        <a:t>National report</a:t>
                      </a:r>
                      <a:endParaRPr lang="en-GB" sz="1000">
                        <a:effectLst/>
                        <a:latin typeface="Calibri"/>
                        <a:ea typeface="Calibri"/>
                        <a:cs typeface="Times New Roman"/>
                      </a:endParaRPr>
                    </a:p>
                    <a:p>
                      <a:pPr algn="just">
                        <a:lnSpc>
                          <a:spcPct val="115000"/>
                        </a:lnSpc>
                        <a:spcAft>
                          <a:spcPts val="0"/>
                        </a:spcAft>
                      </a:pPr>
                      <a:r>
                        <a:rPr lang="en-GB" sz="700" b="1" spc="10">
                          <a:effectLst/>
                          <a:latin typeface="Arial"/>
                          <a:ea typeface="Times New Roman"/>
                          <a:cs typeface="Times New Roman"/>
                        </a:rPr>
                        <a:t>Article 16</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Online reports allowed for countries using a decentralized approach.</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All information to be collected.</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Online reports allowed for countries using a decentralized approach.</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2453">
                <a:tc>
                  <a:txBody>
                    <a:bodyPr/>
                    <a:lstStyle/>
                    <a:p>
                      <a:pPr algn="just">
                        <a:lnSpc>
                          <a:spcPct val="115000"/>
                        </a:lnSpc>
                        <a:spcAft>
                          <a:spcPts val="0"/>
                        </a:spcAft>
                      </a:pPr>
                      <a:r>
                        <a:rPr lang="en-GB" sz="700" b="1" spc="10" dirty="0">
                          <a:effectLst/>
                          <a:latin typeface="Arial"/>
                          <a:ea typeface="Times New Roman"/>
                          <a:cs typeface="Times New Roman"/>
                        </a:rPr>
                        <a:t>Implementation plans </a:t>
                      </a:r>
                      <a:endParaRPr lang="en-GB" sz="1000" dirty="0">
                        <a:effectLst/>
                        <a:latin typeface="Calibri"/>
                        <a:ea typeface="Calibri"/>
                        <a:cs typeface="Times New Roman"/>
                      </a:endParaRPr>
                    </a:p>
                    <a:p>
                      <a:pPr algn="just">
                        <a:lnSpc>
                          <a:spcPct val="115000"/>
                        </a:lnSpc>
                        <a:spcAft>
                          <a:spcPts val="0"/>
                        </a:spcAft>
                      </a:pPr>
                      <a:r>
                        <a:rPr lang="en-GB" sz="700" b="1" spc="10" dirty="0">
                          <a:effectLst/>
                          <a:latin typeface="Arial"/>
                          <a:ea typeface="Times New Roman"/>
                          <a:cs typeface="Times New Roman"/>
                        </a:rPr>
                        <a:t>Article 17</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Updated if necessary</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 </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Updated if necessary</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68273">
                <a:tc>
                  <a:txBody>
                    <a:bodyPr/>
                    <a:lstStyle/>
                    <a:p>
                      <a:pPr algn="just">
                        <a:lnSpc>
                          <a:spcPct val="115000"/>
                        </a:lnSpc>
                        <a:spcAft>
                          <a:spcPts val="0"/>
                        </a:spcAft>
                      </a:pPr>
                      <a:r>
                        <a:rPr lang="en-GB" sz="700" b="1" spc="10">
                          <a:effectLst/>
                          <a:latin typeface="Arial"/>
                          <a:ea typeface="Times New Roman"/>
                          <a:cs typeface="Times New Roman"/>
                        </a:rPr>
                        <a:t>Other PRODUCTS</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GB" sz="500" spc="10">
                          <a:effectLst/>
                          <a:latin typeface="Arial"/>
                          <a:ea typeface="Times New Roman"/>
                          <a:cs typeface="Times New Roman"/>
                        </a:rPr>
                        <a:t>EC SIIF Viewer</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National SIIF Viewer</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EC written REPORT</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EC SIIF Viewer</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National SIIF Viewer</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a:effectLst/>
                          <a:latin typeface="Arial"/>
                          <a:ea typeface="Times New Roman"/>
                          <a:cs typeface="Times New Roman"/>
                        </a:rPr>
                        <a:t>EC SIIF Viewer</a:t>
                      </a:r>
                      <a:endParaRPr lang="en-GB" sz="1000">
                        <a:effectLst/>
                        <a:latin typeface="Calibri"/>
                        <a:ea typeface="Calibri"/>
                        <a:cs typeface="Times New Roman"/>
                      </a:endParaRPr>
                    </a:p>
                    <a:p>
                      <a:pPr algn="ctr">
                        <a:lnSpc>
                          <a:spcPct val="115000"/>
                        </a:lnSpc>
                        <a:spcAft>
                          <a:spcPts val="0"/>
                        </a:spcAft>
                      </a:pPr>
                      <a:r>
                        <a:rPr lang="en-GB" sz="500" spc="10">
                          <a:effectLst/>
                          <a:latin typeface="Arial"/>
                          <a:ea typeface="Times New Roman"/>
                          <a:cs typeface="Times New Roman"/>
                        </a:rPr>
                        <a:t>National SIIF Viewer</a:t>
                      </a:r>
                      <a:endParaRPr lang="en-GB" sz="100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500" spc="10" dirty="0">
                          <a:effectLst/>
                          <a:latin typeface="Arial"/>
                          <a:ea typeface="Times New Roman"/>
                          <a:cs typeface="Times New Roman"/>
                        </a:rPr>
                        <a:t>EC written REPORT</a:t>
                      </a:r>
                      <a:endParaRPr lang="en-GB" sz="1000" dirty="0">
                        <a:effectLst/>
                        <a:latin typeface="Calibri"/>
                        <a:ea typeface="Calibri"/>
                        <a:cs typeface="Times New Roman"/>
                      </a:endParaRPr>
                    </a:p>
                    <a:p>
                      <a:pPr algn="ctr">
                        <a:lnSpc>
                          <a:spcPct val="115000"/>
                        </a:lnSpc>
                        <a:spcAft>
                          <a:spcPts val="0"/>
                        </a:spcAft>
                      </a:pPr>
                      <a:r>
                        <a:rPr lang="en-GB" sz="500" spc="10" dirty="0">
                          <a:effectLst/>
                          <a:latin typeface="Arial"/>
                          <a:ea typeface="Times New Roman"/>
                          <a:cs typeface="Times New Roman"/>
                        </a:rPr>
                        <a:t>EC SIIF Viewer</a:t>
                      </a:r>
                      <a:endParaRPr lang="en-GB" sz="1000" dirty="0">
                        <a:effectLst/>
                        <a:latin typeface="Calibri"/>
                        <a:ea typeface="Calibri"/>
                        <a:cs typeface="Times New Roman"/>
                      </a:endParaRPr>
                    </a:p>
                    <a:p>
                      <a:pPr algn="ctr">
                        <a:lnSpc>
                          <a:spcPct val="115000"/>
                        </a:lnSpc>
                        <a:spcAft>
                          <a:spcPts val="0"/>
                        </a:spcAft>
                      </a:pPr>
                      <a:r>
                        <a:rPr lang="en-GB" sz="500" spc="10" dirty="0">
                          <a:effectLst/>
                          <a:latin typeface="Arial"/>
                          <a:ea typeface="Times New Roman"/>
                          <a:cs typeface="Times New Roman"/>
                        </a:rPr>
                        <a:t>National SIIF Viewer</a:t>
                      </a:r>
                      <a:endParaRPr lang="en-GB" sz="1000" dirty="0">
                        <a:effectLst/>
                        <a:latin typeface="Calibri"/>
                        <a:ea typeface="Calibri"/>
                        <a:cs typeface="Times New Roman"/>
                      </a:endParaRPr>
                    </a:p>
                  </a:txBody>
                  <a:tcPr marL="58321" marR="5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5" name="Text Box 1"/>
          <p:cNvSpPr txBox="1">
            <a:spLocks noChangeArrowheads="1"/>
          </p:cNvSpPr>
          <p:nvPr/>
        </p:nvSpPr>
        <p:spPr bwMode="auto">
          <a:xfrm>
            <a:off x="611560" y="2788176"/>
            <a:ext cx="3491880" cy="1584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1800" dirty="0" smtClean="0">
                <a:latin typeface="Calibri" pitchFamily="34" charset="0"/>
              </a:rPr>
              <a:t>Proposal updating Frequency (routine situation)</a:t>
            </a:r>
            <a:endParaRPr lang="en-GB" sz="1800" dirty="0">
              <a:latin typeface="Calibri" pitchFamily="34" charset="0"/>
            </a:endParaRP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smtClean="0">
              <a:latin typeface="Calibri" pitchFamily="34" charset="0"/>
            </a:endParaRPr>
          </a:p>
          <a:p>
            <a:pPr marL="0" indent="0" hangingPunct="1">
              <a:lnSpc>
                <a:spcPct val="78000"/>
              </a:lnSpc>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219157080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907704" y="3284984"/>
            <a:ext cx="5832648"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fr-BE" sz="2400" dirty="0" err="1" smtClean="0">
                <a:latin typeface="Calibri" pitchFamily="34" charset="0"/>
              </a:rPr>
              <a:t>Proposal</a:t>
            </a:r>
            <a:r>
              <a:rPr lang="fr-BE" sz="2400" dirty="0" smtClean="0">
                <a:latin typeface="Calibri" pitchFamily="34" charset="0"/>
              </a:rPr>
              <a:t> of changes in </a:t>
            </a:r>
            <a:r>
              <a:rPr lang="fr-BE" sz="2400" dirty="0" err="1" smtClean="0">
                <a:latin typeface="Calibri" pitchFamily="34" charset="0"/>
              </a:rPr>
              <a:t>parameters</a:t>
            </a:r>
            <a:endParaRPr lang="en-GB" sz="2400" dirty="0">
              <a:latin typeface="Calibri" pitchFamily="34" charset="0"/>
            </a:endParaRPr>
          </a:p>
          <a:p>
            <a:pPr marL="457200" indent="-457200" hangingPunct="1">
              <a:lnSpc>
                <a:spcPct val="78000"/>
              </a:lnSpc>
              <a:buFont typeface="Arial" pitchFamily="34" charset="0"/>
              <a:buChar char="•"/>
            </a:pPr>
            <a:endParaRPr lang="fr-BE" sz="3200" b="0" dirty="0" smtClean="0">
              <a:latin typeface="Calibri" pitchFamily="34" charset="0"/>
              <a:sym typeface="Wingdings" pitchFamily="2" charset="2"/>
            </a:endParaRP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spTree>
    <p:extLst>
      <p:ext uri="{BB962C8B-B14F-4D97-AF65-F5344CB8AC3E}">
        <p14:creationId xmlns:p14="http://schemas.microsoft.com/office/powerpoint/2010/main" val="287986922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04960" y="1268760"/>
            <a:ext cx="8687520" cy="6480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5pPr>
            <a:lvl6pPr marL="15240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6pPr>
            <a:lvl7pPr marL="19812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7pPr>
            <a:lvl8pPr marL="24384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8pPr>
            <a:lvl9pPr marL="2895600" indent="-206375" defTabSz="449263" fontAlgn="base" hangingPunct="0">
              <a:lnSpc>
                <a:spcPct val="81000"/>
              </a:lnSpc>
              <a:spcBef>
                <a:spcPct val="0"/>
              </a:spcBef>
              <a:spcAft>
                <a:spcPct val="0"/>
              </a:spcAft>
              <a:buClr>
                <a:srgbClr val="000000"/>
              </a:buClr>
              <a:buSzPct val="45000"/>
              <a:buFont typeface="Wingdings" pitchFamily="2" charset="2"/>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 pos="9410700" algn="l"/>
              </a:tabLst>
              <a:defRPr>
                <a:solidFill>
                  <a:srgbClr val="000000"/>
                </a:solidFill>
                <a:latin typeface="DejaVu Sans" charset="0"/>
              </a:defRPr>
            </a:lvl9pPr>
          </a:lstStyle>
          <a:p>
            <a:pPr algn="ctr" hangingPunct="1">
              <a:lnSpc>
                <a:spcPct val="78000"/>
              </a:lnSpc>
              <a:buFont typeface="Calibri" pitchFamily="34" charset="0"/>
              <a:buNone/>
            </a:pPr>
            <a:r>
              <a:rPr lang="en-GB" sz="2400" dirty="0" smtClean="0">
                <a:latin typeface="Calibri" pitchFamily="34" charset="0"/>
              </a:rPr>
              <a:t>Proposal change in parameters </a:t>
            </a:r>
          </a:p>
          <a:p>
            <a:pPr algn="ctr" hangingPunct="1">
              <a:lnSpc>
                <a:spcPct val="78000"/>
              </a:lnSpc>
              <a:buFont typeface="Calibri" pitchFamily="34" charset="0"/>
              <a:buNone/>
            </a:pPr>
            <a:r>
              <a:rPr lang="fr-BE" sz="2400" dirty="0" smtClean="0">
                <a:latin typeface="Calibri" pitchFamily="34" charset="0"/>
              </a:rPr>
              <a:t>report – </a:t>
            </a:r>
            <a:r>
              <a:rPr lang="fr-BE" sz="2400" dirty="0" err="1" smtClean="0">
                <a:latin typeface="Calibri" pitchFamily="34" charset="0"/>
              </a:rPr>
              <a:t>reportperiode</a:t>
            </a:r>
            <a:r>
              <a:rPr lang="fr-BE" sz="2400" dirty="0" smtClean="0">
                <a:latin typeface="Calibri" pitchFamily="34" charset="0"/>
              </a:rPr>
              <a:t> – contact</a:t>
            </a:r>
            <a:endParaRPr lang="en-GB" sz="2400" dirty="0">
              <a:latin typeface="Calibri" pitchFamily="34" charset="0"/>
            </a:endParaRPr>
          </a:p>
          <a:p>
            <a:pPr marL="0" indent="0" hangingPunct="1">
              <a:lnSpc>
                <a:spcPct val="78000"/>
              </a:lnSpc>
            </a:pPr>
            <a:endParaRPr lang="fr-BE" sz="2000" b="0" dirty="0" smtClean="0">
              <a:latin typeface="Calibri" pitchFamily="34" charset="0"/>
            </a:endParaRPr>
          </a:p>
          <a:p>
            <a:pPr marL="0" indent="0" hangingPunct="1">
              <a:lnSpc>
                <a:spcPct val="78000"/>
              </a:lnSpc>
            </a:pPr>
            <a:endParaRPr lang="fr-BE" sz="3200" b="0" dirty="0" smtClean="0">
              <a:latin typeface="Calibri" pitchFamily="34" charset="0"/>
            </a:endParaRPr>
          </a:p>
          <a:p>
            <a:pPr marL="457200" indent="-457200" hangingPunct="1">
              <a:lnSpc>
                <a:spcPct val="78000"/>
              </a:lnSpc>
              <a:buFont typeface="Arial" pitchFamily="34" charset="0"/>
              <a:buChar char="•"/>
            </a:pPr>
            <a:r>
              <a:rPr lang="fr-BE" sz="2800" b="0" dirty="0" err="1" smtClean="0">
                <a:latin typeface="Calibri" pitchFamily="34" charset="0"/>
                <a:sym typeface="Wingdings" pitchFamily="2" charset="2"/>
              </a:rPr>
              <a:t>Deletion</a:t>
            </a:r>
            <a:r>
              <a:rPr lang="fr-BE" sz="2800" b="0" dirty="0" smtClean="0">
                <a:latin typeface="Calibri" pitchFamily="34" charset="0"/>
                <a:sym typeface="Wingdings" pitchFamily="2" charset="2"/>
              </a:rPr>
              <a:t> of five </a:t>
            </a:r>
            <a:r>
              <a:rPr lang="fr-BE" sz="2800" b="0" dirty="0" err="1" smtClean="0">
                <a:latin typeface="Calibri" pitchFamily="34" charset="0"/>
                <a:sym typeface="Wingdings" pitchFamily="2" charset="2"/>
              </a:rPr>
              <a:t>parameters</a:t>
            </a:r>
            <a:endParaRPr lang="fr-BE" sz="2800" b="0" dirty="0" smtClean="0">
              <a:latin typeface="Calibri" pitchFamily="34" charset="0"/>
              <a:sym typeface="Wingdings" pitchFamily="2" charset="2"/>
            </a:endParaRPr>
          </a:p>
          <a:p>
            <a:pPr marL="457200" indent="-457200" hangingPunct="1">
              <a:lnSpc>
                <a:spcPct val="78000"/>
              </a:lnSpc>
              <a:buFont typeface="Arial" pitchFamily="34" charset="0"/>
              <a:buChar char="•"/>
            </a:pPr>
            <a:endParaRPr lang="fr-BE" sz="3200" b="0" dirty="0" smtClean="0">
              <a:latin typeface="Calibri" pitchFamily="34" charset="0"/>
              <a:sym typeface="Wingdings" pitchFamily="2" charset="2"/>
            </a:endParaRPr>
          </a:p>
          <a:p>
            <a:pPr marL="0" indent="0" hangingPunct="1">
              <a:lnSpc>
                <a:spcPct val="78000"/>
              </a:lnSpc>
            </a:pPr>
            <a:endParaRPr lang="fr-BE" sz="3200" b="0" dirty="0">
              <a:latin typeface="Calibri" pitchFamily="34" charset="0"/>
            </a:endParaRPr>
          </a:p>
          <a:p>
            <a:pPr marL="0" indent="0" hangingPunct="1">
              <a:lnSpc>
                <a:spcPct val="78000"/>
              </a:lnSpc>
            </a:pPr>
            <a:endParaRPr lang="fr-BE" sz="3200" b="0" dirty="0">
              <a:latin typeface="Calibri" pitchFamily="34" charset="0"/>
            </a:endParaRPr>
          </a:p>
          <a:p>
            <a:pPr marL="342900" indent="-342900" hangingPunct="1">
              <a:lnSpc>
                <a:spcPct val="78000"/>
              </a:lnSpc>
              <a:buFont typeface="Wingdings" pitchFamily="2" charset="2"/>
              <a:buChar char="Ø"/>
            </a:pPr>
            <a:endParaRPr lang="fr-BE" sz="3200" b="0" dirty="0">
              <a:latin typeface="Calibri" pitchFamily="34" charset="0"/>
            </a:endParaRPr>
          </a:p>
          <a:p>
            <a:pPr marL="342900" indent="-342900">
              <a:lnSpc>
                <a:spcPct val="78000"/>
              </a:lnSpc>
              <a:buFont typeface="Wingdings" pitchFamily="2" charset="2"/>
              <a:buChar char="Ø"/>
            </a:pPr>
            <a:endParaRPr lang="fr-BE" sz="2000" b="0" dirty="0">
              <a:latin typeface="Calibri" pitchFamily="34" charset="0"/>
            </a:endParaRPr>
          </a:p>
          <a:p>
            <a:pPr marL="0" indent="0">
              <a:lnSpc>
                <a:spcPct val="78000"/>
              </a:lnSpc>
            </a:pPr>
            <a:endParaRPr lang="fr-BE" sz="2000" b="0" dirty="0" smtClean="0">
              <a:latin typeface="Calibri" pitchFamily="34" charset="0"/>
            </a:endParaRPr>
          </a:p>
          <a:p>
            <a:pPr marL="342900" indent="-342900" hangingPunct="1">
              <a:lnSpc>
                <a:spcPct val="78000"/>
              </a:lnSpc>
              <a:buFont typeface="Wingdings" pitchFamily="2" charset="2"/>
              <a:buChar char="Ø"/>
            </a:pPr>
            <a:endParaRPr lang="fr-BE" sz="2000" b="0" dirty="0">
              <a:latin typeface="Calibri" pitchFamily="34" charset="0"/>
            </a:endParaRPr>
          </a:p>
          <a:p>
            <a:pPr marL="342900" indent="-342900" hangingPunct="1">
              <a:lnSpc>
                <a:spcPct val="78000"/>
              </a:lnSpc>
              <a:buFont typeface="Wingdings" pitchFamily="2" charset="2"/>
              <a:buChar char="Ø"/>
            </a:pPr>
            <a:endParaRPr lang="fr-BE" sz="2000" b="0" dirty="0" smtClean="0">
              <a:latin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645486273"/>
              </p:ext>
            </p:extLst>
          </p:nvPr>
        </p:nvGraphicFramePr>
        <p:xfrm>
          <a:off x="827584" y="2996952"/>
          <a:ext cx="6530607" cy="1303655"/>
        </p:xfrm>
        <a:graphic>
          <a:graphicData uri="http://schemas.openxmlformats.org/drawingml/2006/table">
            <a:tbl>
              <a:tblPr firstRow="1" firstCol="1" bandRow="1">
                <a:tableStyleId>{5C22544A-7EE6-4342-B048-85BDC9FD1C3A}</a:tableStyleId>
              </a:tblPr>
              <a:tblGrid>
                <a:gridCol w="1213878"/>
                <a:gridCol w="2408656"/>
                <a:gridCol w="2908073"/>
              </a:tblGrid>
              <a:tr h="252095">
                <a:tc>
                  <a:txBody>
                    <a:bodyPr/>
                    <a:lstStyle/>
                    <a:p>
                      <a:pPr algn="ctr">
                        <a:lnSpc>
                          <a:spcPct val="115000"/>
                        </a:lnSpc>
                        <a:spcAft>
                          <a:spcPts val="0"/>
                        </a:spcAft>
                      </a:pPr>
                      <a:r>
                        <a:rPr lang="de-DE" sz="1000" spc="0" dirty="0">
                          <a:solidFill>
                            <a:schemeClr val="tx1"/>
                          </a:solidFill>
                          <a:effectLst/>
                        </a:rPr>
                        <a:t>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a:solidFill>
                            <a:schemeClr val="tx1"/>
                          </a:solidFill>
                          <a:effectLst/>
                        </a:rPr>
                        <a:t>Label/Explanation</a:t>
                      </a:r>
                      <a:endParaRPr lang="en-GB" sz="1100" spc="1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dirty="0">
                          <a:solidFill>
                            <a:schemeClr val="tx1"/>
                          </a:solidFill>
                          <a:effectLst/>
                        </a:rPr>
                        <a:t>Explanation</a:t>
                      </a:r>
                      <a:endParaRPr lang="en-GB" sz="1100" spc="10" dirty="0">
                        <a:solidFill>
                          <a:schemeClr val="tx1"/>
                        </a:solidFill>
                        <a:effectLst/>
                        <a:latin typeface="Arial"/>
                        <a:ea typeface="Times New Roman"/>
                      </a:endParaRPr>
                    </a:p>
                  </a:txBody>
                  <a:tcPr marL="44450" marR="44450" marT="0" marB="0" anchor="ctr"/>
                </a:tc>
              </a:tr>
              <a:tr h="0">
                <a:tc>
                  <a:txBody>
                    <a:bodyPr/>
                    <a:lstStyle/>
                    <a:p>
                      <a:pPr algn="l">
                        <a:lnSpc>
                          <a:spcPct val="115000"/>
                        </a:lnSpc>
                        <a:spcAft>
                          <a:spcPts val="0"/>
                        </a:spcAft>
                      </a:pPr>
                      <a:r>
                        <a:rPr lang="de-DE" sz="1000" spc="0">
                          <a:solidFill>
                            <a:schemeClr val="tx1"/>
                          </a:solidFill>
                          <a:effectLst/>
                        </a:rPr>
                        <a:t>rptMStateValue</a:t>
                      </a:r>
                      <a:endParaRPr lang="en-GB" sz="1100" spc="1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de-DE" sz="1000" spc="0">
                          <a:effectLst/>
                        </a:rPr>
                        <a:t>Member State</a:t>
                      </a:r>
                      <a:endParaRPr lang="en-GB" sz="1100" spc="10">
                        <a:effectLst/>
                        <a:latin typeface="Arial"/>
                        <a:ea typeface="Times New Roman"/>
                      </a:endParaRPr>
                    </a:p>
                  </a:txBody>
                  <a:tcPr marL="44450" marR="44450" marT="0" marB="0" anchor="ctr"/>
                </a:tc>
                <a:tc>
                  <a:txBody>
                    <a:bodyPr/>
                    <a:lstStyle/>
                    <a:p>
                      <a:pPr algn="l">
                        <a:lnSpc>
                          <a:spcPct val="115000"/>
                        </a:lnSpc>
                        <a:spcAft>
                          <a:spcPts val="0"/>
                        </a:spcAft>
                      </a:pPr>
                      <a:r>
                        <a:rPr lang="en-US" sz="1000" spc="0">
                          <a:effectLst/>
                        </a:rPr>
                        <a:t>Parameter can be automatically filled by ’rptMStateKey’</a:t>
                      </a:r>
                      <a:endParaRPr lang="en-GB" sz="1100" spc="10">
                        <a:effectLst/>
                        <a:latin typeface="Arial"/>
                        <a:ea typeface="Times New Roman"/>
                      </a:endParaRPr>
                    </a:p>
                  </a:txBody>
                  <a:tcPr marL="44450" marR="44450" marT="0" marB="0" anchor="ctr"/>
                </a:tc>
              </a:tr>
              <a:tr h="252095">
                <a:tc>
                  <a:txBody>
                    <a:bodyPr/>
                    <a:lstStyle/>
                    <a:p>
                      <a:pPr algn="l">
                        <a:lnSpc>
                          <a:spcPct val="115000"/>
                        </a:lnSpc>
                        <a:spcAft>
                          <a:spcPts val="0"/>
                        </a:spcAft>
                      </a:pPr>
                      <a:r>
                        <a:rPr lang="de-DE" sz="1000" spc="0">
                          <a:solidFill>
                            <a:schemeClr val="tx1"/>
                          </a:solidFill>
                          <a:effectLst/>
                        </a:rPr>
                        <a:t>rptCulture</a:t>
                      </a:r>
                      <a:endParaRPr lang="en-GB" sz="1100" spc="1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de-DE" sz="1000" spc="0">
                          <a:effectLst/>
                        </a:rPr>
                        <a:t>Culture code</a:t>
                      </a:r>
                      <a:endParaRPr lang="en-GB" sz="1100" spc="10">
                        <a:effectLst/>
                        <a:latin typeface="Arial"/>
                        <a:ea typeface="Times New Roman"/>
                      </a:endParaRPr>
                    </a:p>
                  </a:txBody>
                  <a:tcPr marL="44450" marR="44450" marT="0" marB="0" anchor="ctr"/>
                </a:tc>
                <a:tc>
                  <a:txBody>
                    <a:bodyPr/>
                    <a:lstStyle/>
                    <a:p>
                      <a:pPr algn="l">
                        <a:lnSpc>
                          <a:spcPct val="115000"/>
                        </a:lnSpc>
                        <a:spcAft>
                          <a:spcPts val="0"/>
                        </a:spcAft>
                      </a:pPr>
                      <a:r>
                        <a:rPr lang="en-US" sz="1000" spc="0">
                          <a:effectLst/>
                        </a:rPr>
                        <a:t>Only relevant for import/ export functionality</a:t>
                      </a:r>
                      <a:endParaRPr lang="en-GB" sz="1100" spc="10">
                        <a:effectLst/>
                        <a:latin typeface="Arial"/>
                        <a:ea typeface="Times New Roman"/>
                      </a:endParaRPr>
                    </a:p>
                  </a:txBody>
                  <a:tcPr marL="44450" marR="44450" marT="0" marB="0" anchor="ctr"/>
                </a:tc>
              </a:tr>
              <a:tr h="252095">
                <a:tc>
                  <a:txBody>
                    <a:bodyPr/>
                    <a:lstStyle/>
                    <a:p>
                      <a:pPr algn="l">
                        <a:lnSpc>
                          <a:spcPct val="115000"/>
                        </a:lnSpc>
                        <a:spcAft>
                          <a:spcPts val="0"/>
                        </a:spcAft>
                      </a:pPr>
                      <a:r>
                        <a:rPr lang="de-DE" sz="1000" spc="0" dirty="0" err="1">
                          <a:solidFill>
                            <a:schemeClr val="tx1"/>
                          </a:solidFill>
                          <a:effectLst/>
                        </a:rPr>
                        <a:t>rptFormRA</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a:effectLst/>
                        </a:rPr>
                        <a:t>Indication of type of receiving area</a:t>
                      </a:r>
                      <a:endParaRPr lang="en-GB" sz="1100" spc="10">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Only relevant for import/ export functionality</a:t>
                      </a:r>
                      <a:endParaRPr lang="en-GB" sz="1100" spc="10" dirty="0">
                        <a:effectLst/>
                        <a:latin typeface="Arial"/>
                        <a:ea typeface="Times New Roman"/>
                      </a:endParaRPr>
                    </a:p>
                  </a:txBody>
                  <a:tcPr marL="44450" marR="4445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11657960"/>
              </p:ext>
            </p:extLst>
          </p:nvPr>
        </p:nvGraphicFramePr>
        <p:xfrm>
          <a:off x="755576" y="5301208"/>
          <a:ext cx="6038850" cy="467995"/>
        </p:xfrm>
        <a:graphic>
          <a:graphicData uri="http://schemas.openxmlformats.org/drawingml/2006/table">
            <a:tbl>
              <a:tblPr firstRow="1" firstCol="1" bandRow="1">
                <a:tableStyleId>{5C22544A-7EE6-4342-B048-85BDC9FD1C3A}</a:tableStyleId>
              </a:tblPr>
              <a:tblGrid>
                <a:gridCol w="3161392"/>
                <a:gridCol w="2877458"/>
              </a:tblGrid>
              <a:tr h="252095">
                <a:tc>
                  <a:txBody>
                    <a:bodyPr/>
                    <a:lstStyle/>
                    <a:p>
                      <a:pPr algn="l">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dirty="0">
                          <a:solidFill>
                            <a:schemeClr val="tx1"/>
                          </a:solidFill>
                          <a:effectLst/>
                        </a:rPr>
                        <a:t>Explanation</a:t>
                      </a:r>
                      <a:endParaRPr lang="en-GB" sz="1100" spc="10" dirty="0">
                        <a:solidFill>
                          <a:schemeClr val="tx1"/>
                        </a:solidFill>
                        <a:effectLst/>
                        <a:latin typeface="Arial"/>
                        <a:ea typeface="Times New Roman"/>
                      </a:endParaRPr>
                    </a:p>
                  </a:txBody>
                  <a:tcPr marL="44450" marR="44450" marT="0" marB="0" anchor="ctr"/>
                </a:tc>
              </a:tr>
              <a:tr h="215900">
                <a:tc>
                  <a:txBody>
                    <a:bodyPr/>
                    <a:lstStyle/>
                    <a:p>
                      <a:pPr algn="l">
                        <a:lnSpc>
                          <a:spcPct val="115000"/>
                        </a:lnSpc>
                        <a:spcAft>
                          <a:spcPts val="0"/>
                        </a:spcAft>
                      </a:pPr>
                      <a:r>
                        <a:rPr lang="de-DE" sz="1000" spc="0" dirty="0">
                          <a:solidFill>
                            <a:schemeClr val="tx1"/>
                          </a:solidFill>
                          <a:effectLst/>
                        </a:rPr>
                        <a:t>Fax (</a:t>
                      </a:r>
                      <a:r>
                        <a:rPr lang="de-DE" sz="1000" spc="0" dirty="0" err="1">
                          <a:solidFill>
                            <a:schemeClr val="tx1"/>
                          </a:solidFill>
                          <a:effectLst/>
                        </a:rPr>
                        <a:t>conFax</a:t>
                      </a:r>
                      <a:r>
                        <a:rPr lang="de-DE"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The Fax-number is seldom used</a:t>
                      </a:r>
                      <a:endParaRPr lang="en-GB" sz="1100" spc="10" dirty="0">
                        <a:effectLst/>
                        <a:latin typeface="Arial"/>
                        <a:ea typeface="Times New Roman"/>
                      </a:endParaRPr>
                    </a:p>
                  </a:txBody>
                  <a:tcPr marL="44450" marR="4445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70091675"/>
              </p:ext>
            </p:extLst>
          </p:nvPr>
        </p:nvGraphicFramePr>
        <p:xfrm>
          <a:off x="827584" y="4509120"/>
          <a:ext cx="6031230" cy="602615"/>
        </p:xfrm>
        <a:graphic>
          <a:graphicData uri="http://schemas.openxmlformats.org/drawingml/2006/table">
            <a:tbl>
              <a:tblPr firstRow="1" firstCol="1" bandRow="1">
                <a:tableStyleId>{5C22544A-7EE6-4342-B048-85BDC9FD1C3A}</a:tableStyleId>
              </a:tblPr>
              <a:tblGrid>
                <a:gridCol w="2610485"/>
                <a:gridCol w="3420745"/>
              </a:tblGrid>
              <a:tr h="252095">
                <a:tc>
                  <a:txBody>
                    <a:bodyPr/>
                    <a:lstStyle/>
                    <a:p>
                      <a:pPr algn="ctr">
                        <a:lnSpc>
                          <a:spcPct val="115000"/>
                        </a:lnSpc>
                        <a:spcAft>
                          <a:spcPts val="0"/>
                        </a:spcAft>
                      </a:pPr>
                      <a:r>
                        <a:rPr lang="de-DE" sz="1000" spc="0" dirty="0">
                          <a:solidFill>
                            <a:schemeClr val="tx1"/>
                          </a:solidFill>
                          <a:effectLst/>
                        </a:rPr>
                        <a:t>Parameter (Fieldname)</a:t>
                      </a:r>
                      <a:endParaRPr lang="en-GB" sz="1100" spc="10" dirty="0">
                        <a:solidFill>
                          <a:schemeClr val="tx1"/>
                        </a:solidFill>
                        <a:effectLst/>
                        <a:latin typeface="Arial"/>
                        <a:ea typeface="Times New Roman"/>
                      </a:endParaRPr>
                    </a:p>
                  </a:txBody>
                  <a:tcPr marL="44450" marR="44450" marT="0" marB="0" anchor="ctr"/>
                </a:tc>
                <a:tc>
                  <a:txBody>
                    <a:bodyPr/>
                    <a:lstStyle/>
                    <a:p>
                      <a:pPr algn="ctr">
                        <a:lnSpc>
                          <a:spcPct val="115000"/>
                        </a:lnSpc>
                        <a:spcAft>
                          <a:spcPts val="0"/>
                        </a:spcAft>
                      </a:pPr>
                      <a:r>
                        <a:rPr lang="de-DE" sz="1000" spc="0" dirty="0">
                          <a:solidFill>
                            <a:schemeClr val="tx1"/>
                          </a:solidFill>
                          <a:effectLst/>
                        </a:rPr>
                        <a:t>Explanation</a:t>
                      </a:r>
                      <a:endParaRPr lang="en-GB" sz="1100" spc="10" dirty="0">
                        <a:solidFill>
                          <a:schemeClr val="tx1"/>
                        </a:solidFill>
                        <a:effectLst/>
                        <a:latin typeface="Arial"/>
                        <a:ea typeface="Times New Roman"/>
                      </a:endParaRPr>
                    </a:p>
                  </a:txBody>
                  <a:tcPr marL="44450" marR="44450" marT="0" marB="0" anchor="ctr"/>
                </a:tc>
              </a:tr>
              <a:tr h="252095">
                <a:tc>
                  <a:txBody>
                    <a:bodyPr/>
                    <a:lstStyle/>
                    <a:p>
                      <a:pPr algn="l">
                        <a:lnSpc>
                          <a:spcPct val="115000"/>
                        </a:lnSpc>
                        <a:spcAft>
                          <a:spcPts val="0"/>
                        </a:spcAft>
                      </a:pPr>
                      <a:r>
                        <a:rPr lang="de-DE" sz="1000" spc="0" dirty="0" err="1">
                          <a:solidFill>
                            <a:schemeClr val="tx1"/>
                          </a:solidFill>
                          <a:effectLst/>
                        </a:rPr>
                        <a:t>Reported</a:t>
                      </a:r>
                      <a:r>
                        <a:rPr lang="de-DE" sz="1000" spc="0" dirty="0">
                          <a:solidFill>
                            <a:schemeClr val="tx1"/>
                          </a:solidFill>
                          <a:effectLst/>
                        </a:rPr>
                        <a:t> Year (</a:t>
                      </a:r>
                      <a:r>
                        <a:rPr lang="de-DE" sz="1000" spc="0" dirty="0" err="1">
                          <a:solidFill>
                            <a:schemeClr val="tx1"/>
                          </a:solidFill>
                          <a:effectLst/>
                        </a:rPr>
                        <a:t>repReportedPeriod</a:t>
                      </a:r>
                      <a:r>
                        <a:rPr lang="de-DE" sz="1000" spc="0" dirty="0">
                          <a:solidFill>
                            <a:schemeClr val="tx1"/>
                          </a:solidFill>
                          <a:effectLst/>
                        </a:rPr>
                        <a:t>)</a:t>
                      </a:r>
                      <a:endParaRPr lang="en-GB" sz="1100" spc="10" dirty="0">
                        <a:solidFill>
                          <a:schemeClr val="tx1"/>
                        </a:solidFill>
                        <a:effectLst/>
                        <a:latin typeface="Arial"/>
                        <a:ea typeface="Times New Roman"/>
                      </a:endParaRPr>
                    </a:p>
                  </a:txBody>
                  <a:tcPr marL="44450" marR="44450" marT="0" marB="0" anchor="ctr"/>
                </a:tc>
                <a:tc>
                  <a:txBody>
                    <a:bodyPr/>
                    <a:lstStyle/>
                    <a:p>
                      <a:pPr algn="l">
                        <a:lnSpc>
                          <a:spcPct val="115000"/>
                        </a:lnSpc>
                        <a:spcAft>
                          <a:spcPts val="0"/>
                        </a:spcAft>
                      </a:pPr>
                      <a:r>
                        <a:rPr lang="en-US" sz="1000" spc="0" dirty="0">
                          <a:effectLst/>
                        </a:rPr>
                        <a:t>Parameter can be automatically filled by ’</a:t>
                      </a:r>
                      <a:r>
                        <a:rPr lang="en-US" sz="1000" spc="0" dirty="0" err="1">
                          <a:effectLst/>
                        </a:rPr>
                        <a:t>repSituationAt</a:t>
                      </a:r>
                      <a:r>
                        <a:rPr lang="en-US" sz="1000" spc="0" dirty="0">
                          <a:effectLst/>
                        </a:rPr>
                        <a:t>’</a:t>
                      </a:r>
                      <a:endParaRPr lang="en-GB" sz="1100" spc="10" dirty="0">
                        <a:effectLst/>
                        <a:latin typeface="Arial"/>
                        <a:ea typeface="Times New Roman"/>
                      </a:endParaRPr>
                    </a:p>
                  </a:txBody>
                  <a:tcPr marL="44450" marR="44450" marT="0" marB="0" anchor="ctr"/>
                </a:tc>
              </a:tr>
            </a:tbl>
          </a:graphicData>
        </a:graphic>
      </p:graphicFrame>
    </p:spTree>
    <p:extLst>
      <p:ext uri="{BB962C8B-B14F-4D97-AF65-F5344CB8AC3E}">
        <p14:creationId xmlns:p14="http://schemas.microsoft.com/office/powerpoint/2010/main" val="81956924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3923</TotalTime>
  <Words>5619</Words>
  <Application>Microsoft Office PowerPoint</Application>
  <PresentationFormat>On-screen Show (4:3)</PresentationFormat>
  <Paragraphs>1294</Paragraphs>
  <Slides>45</Slides>
  <Notes>44</Notes>
  <HiddenSlides>0</HiddenSlides>
  <MMClips>0</MMClips>
  <ScaleCrop>false</ScaleCrop>
  <HeadingPairs>
    <vt:vector size="4" baseType="variant">
      <vt:variant>
        <vt:lpstr>Theme</vt:lpstr>
      </vt:variant>
      <vt:variant>
        <vt:i4>2</vt:i4>
      </vt:variant>
      <vt:variant>
        <vt:lpstr>Slide Titles</vt:lpstr>
      </vt:variant>
      <vt:variant>
        <vt:i4>45</vt:i4>
      </vt:variant>
    </vt:vector>
  </HeadingPairs>
  <TitlesOfParts>
    <vt:vector size="47" baseType="lpstr">
      <vt:lpstr>Default Design</vt:lpstr>
      <vt:lpstr>Standarddesign</vt:lpstr>
      <vt:lpstr>UWWTD SIIF 2nd Workshop 24 October 2013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env-meeting</cp:lastModifiedBy>
  <cp:revision>350</cp:revision>
  <dcterms:created xsi:type="dcterms:W3CDTF">2011-10-28T10:25:18Z</dcterms:created>
  <dcterms:modified xsi:type="dcterms:W3CDTF">2013-10-24T11:16:09Z</dcterms:modified>
</cp:coreProperties>
</file>