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notesSlide1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_rels/notesSlide12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3.xml.rels" ContentType="application/vnd.openxmlformats-package.relationships+xml"/>
  <Override PartName="/ppt/notesSlides/notesSlide1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_rels/presentation.xml.rels" ContentType="application/vnd.openxmlformats-package.relationships+xml"/>
  <Override PartName="/ppt/media/image10.png" ContentType="image/png"/>
  <Override PartName="/ppt/media/image4.png" ContentType="image/png"/>
  <Override PartName="/ppt/media/image8.png" ContentType="image/png"/>
  <Override PartName="/ppt/media/image13.png" ContentType="image/png"/>
  <Override PartName="/ppt/media/image3.png" ContentType="image/png"/>
  <Override PartName="/ppt/media/image7.png" ContentType="image/png"/>
  <Override PartName="/ppt/media/image12.png" ContentType="image/png"/>
  <Override PartName="/ppt/media/image2.png" ContentType="image/png"/>
  <Override PartName="/ppt/media/image6.png" ContentType="image/png"/>
  <Override PartName="/ppt/media/image11.png" ContentType="image/png"/>
  <Override PartName="/ppt/media/image1.png" ContentType="image/png"/>
  <Override PartName="/ppt/media/image14.jpeg" ContentType="image/jpeg"/>
  <Override PartName="/ppt/media/image5.png" ContentType="image/png"/>
  <Override PartName="/ppt/media/image9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1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/>
  <p:notesSz cx="6797675" cy="9926637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da-DK"/>
              <a:t>Click to edit the notes format</a:t>
            </a:r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da-DK"/>
              <a:t>&lt;header&gt;</a:t>
            </a:r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da-DK"/>
              <a:t>&lt;date/time&gt;</a:t>
            </a:r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da-DK"/>
              <a:t>&lt;footer&gt;</a:t>
            </a:r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4E6110EA-4384-4ACC-B64C-275B3BB98C3B}" type="slidenum">
              <a:rPr lang="da-DK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3818250E-0E5E-480F-83C6-4954E65A34A1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82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16CC1932-F187-43F7-BA6B-D5C9C1E0DAF8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94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A0539A3E-18B3-42C5-8D38-FBADE853300E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96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F401CC84-DF77-4EF4-812A-FC97165DB059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98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8D95D517-1F33-4CA5-9060-67DCBEC8FFB2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600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03223C81-7E07-4394-BFE9-AB5ED494491F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602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422508DC-5697-41E5-B867-817B9A95E1DB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604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6DD82CA9-FEC7-4238-903E-080BA515CAC9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84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23D469CF-88D6-4822-875F-332D4314BAA0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86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D3FDBB33-2F47-49F6-A115-7499D008DE51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88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DD5308A2-2239-4987-937B-B4AFC6FD3B23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90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CustomShape 1"/>
          <p:cNvSpPr/>
          <p:nvPr/>
        </p:nvSpPr>
        <p:spPr>
          <a:xfrm>
            <a:off x="3849840" y="9429840"/>
            <a:ext cx="2945520" cy="4946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pPr algn="r">
              <a:lnSpc>
                <a:spcPct val="100000"/>
              </a:lnSpc>
            </a:pPr>
            <a:fld id="{2F9B31B2-B41A-4936-8EA6-A8CD2ADB489D}" type="slidenum">
              <a:rPr lang="da-DK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592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652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7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gradFill>
            <a:gsLst>
              <a:gs pos="0">
                <a:srgbClr val="204162"/>
              </a:gs>
              <a:gs pos="100000">
                <a:srgbClr val="68a1b8"/>
              </a:gs>
            </a:gsLst>
            <a:lin ang="5400000"/>
          </a:gradFill>
          <a:ln>
            <a:noFill/>
          </a:ln>
        </p:spPr>
      </p:sp>
      <p:sp>
        <p:nvSpPr>
          <p:cNvPr id="1" name="CustomShape 2"/>
          <p:cNvSpPr/>
          <p:nvPr/>
        </p:nvSpPr>
        <p:spPr>
          <a:xfrm>
            <a:off x="-1428840" y="4286160"/>
            <a:ext cx="1293120" cy="74232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2" name="Picture 454"/>
          <p:cNvPicPr/>
          <p:nvPr/>
        </p:nvPicPr>
        <p:blipFill>
          <a:blip r:embed="rId2"/>
          <a:stretch>
            <a:fillRect/>
          </a:stretch>
        </p:blipFill>
        <p:spPr>
          <a:xfrm>
            <a:off x="6012000" y="6237360"/>
            <a:ext cx="2859840" cy="575640"/>
          </a:xfrm>
          <a:prstGeom prst="rect">
            <a:avLst/>
          </a:prstGeom>
          <a:ln>
            <a:noFill/>
          </a:ln>
        </p:spPr>
      </p:pic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da-DK"/>
              <a:t>Click to edit the title text format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da-DK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da-DK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da-DK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da-DK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da-DK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da-DK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da-DK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gradFill>
            <a:gsLst>
              <a:gs pos="0">
                <a:srgbClr val="204162"/>
              </a:gs>
              <a:gs pos="100000">
                <a:srgbClr val="68a1b8"/>
              </a:gs>
            </a:gsLst>
            <a:lin ang="5400000"/>
          </a:gradFill>
          <a:ln>
            <a:noFill/>
          </a:ln>
        </p:spPr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da-DK"/>
              <a:t>Click to edit the title text format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da-DK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da-DK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da-DK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da-DK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da-DK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da-DK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da-DK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://inspire.discomap.eea.europa.eu/arcgis/rest/services" TargetMode="External"/><Relationship Id="rId2" Type="http://schemas.openxmlformats.org/officeDocument/2006/relationships/hyperlink" Target="http://inspire.discomap.eea.europa.eu/arcgis/rest/services" TargetMode="External"/><Relationship Id="rId3" Type="http://schemas.openxmlformats.org/officeDocument/2006/relationships/hyperlink" Target="http://inspire.discomap.eea.europa.eu/arcgis/rest/services" TargetMode="External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hyperlink" Target="http://www.uwwtd.oieau.fr/services/wfs?SERVICE=WFS&amp;VERSION=1.1.0&amp;REQUEST=DescribeFeatureType&amp;TYPENAME=UWWTD:UWWTD_UrbanWasteWaterTreatmentPlant" TargetMode="External"/><Relationship Id="rId3" Type="http://schemas.openxmlformats.org/officeDocument/2006/relationships/image" Target="../media/image13.png"/><Relationship Id="rId4" Type="http://schemas.openxmlformats.org/officeDocument/2006/relationships/hyperlink" Target="http://www.uwwtd.oieau.fr/services/wfs/?service=WFS&amp;version=1.1.0&amp;request=GetCapabilities" TargetMode="External"/><Relationship Id="rId5" Type="http://schemas.openxmlformats.org/officeDocument/2006/relationships/hyperlink" Target="http://www.uwwtd.oieau.fr/services/wfs/?service=WFS&amp;version=1.1.0&amp;request=GetCapabilities" TargetMode="External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82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CustomShape 3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4"/>
          <p:cNvSpPr/>
          <p:nvPr/>
        </p:nvSpPr>
        <p:spPr>
          <a:xfrm>
            <a:off x="0" y="0"/>
            <a:ext cx="8892360" cy="6065280"/>
          </a:xfrm>
          <a:prstGeom prst="rect">
            <a:avLst/>
          </a:prstGeom>
          <a:gradFill>
            <a:gsLst>
              <a:gs pos="0">
                <a:srgbClr val="204162"/>
              </a:gs>
              <a:gs pos="100000">
                <a:srgbClr val="bbd5df"/>
              </a:gs>
            </a:gsLst>
            <a:lin ang="5400000"/>
          </a:gradFill>
          <a:ln>
            <a:noFill/>
          </a:ln>
        </p:spPr>
      </p:sp>
      <p:sp>
        <p:nvSpPr>
          <p:cNvPr id="85" name="CustomShape 5"/>
          <p:cNvSpPr/>
          <p:nvPr/>
        </p:nvSpPr>
        <p:spPr>
          <a:xfrm>
            <a:off x="0" y="2637000"/>
            <a:ext cx="8640000" cy="2505960"/>
          </a:xfrm>
          <a:prstGeom prst="rect">
            <a:avLst/>
          </a:prstGeom>
          <a:solidFill>
            <a:srgbClr val="204162"/>
          </a:solidFill>
          <a:ln>
            <a:noFill/>
          </a:ln>
        </p:spPr>
      </p:sp>
      <p:sp>
        <p:nvSpPr>
          <p:cNvPr id="86" name="CustomShape 6"/>
          <p:cNvSpPr/>
          <p:nvPr/>
        </p:nvSpPr>
        <p:spPr>
          <a:xfrm>
            <a:off x="8893080" y="2637000"/>
            <a:ext cx="250200" cy="2231280"/>
          </a:xfrm>
          <a:prstGeom prst="rect">
            <a:avLst/>
          </a:prstGeom>
          <a:solidFill>
            <a:srgbClr val="204162"/>
          </a:solidFill>
          <a:ln>
            <a:noFill/>
          </a:ln>
        </p:spPr>
      </p:sp>
      <p:sp>
        <p:nvSpPr>
          <p:cNvPr id="87" name="CustomShape 7"/>
          <p:cNvSpPr/>
          <p:nvPr/>
        </p:nvSpPr>
        <p:spPr>
          <a:xfrm>
            <a:off x="250920" y="2637000"/>
            <a:ext cx="8378280" cy="1426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endParaRPr/>
          </a:p>
          <a:p>
            <a:pPr>
              <a:lnSpc>
                <a:spcPct val="100000"/>
              </a:lnSpc>
            </a:pPr>
            <a:r>
              <a:rPr b="1" lang="da-DK" sz="2000">
                <a:solidFill>
                  <a:srgbClr val="ffffff"/>
                </a:solidFill>
                <a:latin typeface="Verdana"/>
              </a:rPr>
              <a:t>”</a:t>
            </a:r>
            <a:r>
              <a:rPr b="1" lang="da-DK" sz="2000">
                <a:solidFill>
                  <a:srgbClr val="ffffff"/>
                </a:solidFill>
                <a:latin typeface="Verdana"/>
              </a:rPr>
              <a:t>A bit of </a:t>
            </a:r>
            <a:r>
              <a:rPr b="1" lang="da-DK" sz="2800">
                <a:solidFill>
                  <a:srgbClr val="ffffff"/>
                </a:solidFill>
                <a:latin typeface="Verdana"/>
              </a:rPr>
              <a:t> IT ...”</a:t>
            </a:r>
            <a:endParaRPr/>
          </a:p>
          <a:p>
            <a:pPr>
              <a:lnSpc>
                <a:spcPct val="100000"/>
              </a:lnSpc>
            </a:pPr>
            <a:r>
              <a:rPr b="1" lang="da-DK" sz="2600">
                <a:solidFill>
                  <a:srgbClr val="ffffff"/>
                </a:solidFill>
                <a:latin typeface="Verdana"/>
              </a:rPr>
              <a:t>Where we are and which choices we have </a:t>
            </a:r>
            <a:endParaRPr/>
          </a:p>
        </p:txBody>
      </p:sp>
      <p:sp>
        <p:nvSpPr>
          <p:cNvPr id="88" name="CustomShape 8"/>
          <p:cNvSpPr/>
          <p:nvPr/>
        </p:nvSpPr>
        <p:spPr>
          <a:xfrm>
            <a:off x="6012000" y="6475680"/>
            <a:ext cx="766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89" name="CustomShape 9"/>
          <p:cNvSpPr/>
          <p:nvPr/>
        </p:nvSpPr>
        <p:spPr>
          <a:xfrm>
            <a:off x="6103080" y="6513120"/>
            <a:ext cx="6588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0" name="CustomShape 10"/>
          <p:cNvSpPr/>
          <p:nvPr/>
        </p:nvSpPr>
        <p:spPr>
          <a:xfrm>
            <a:off x="6189840" y="6509880"/>
            <a:ext cx="457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1" name="CustomShape 11"/>
          <p:cNvSpPr/>
          <p:nvPr/>
        </p:nvSpPr>
        <p:spPr>
          <a:xfrm>
            <a:off x="6244200" y="6509880"/>
            <a:ext cx="781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2" name="CustomShape 12"/>
          <p:cNvSpPr/>
          <p:nvPr/>
        </p:nvSpPr>
        <p:spPr>
          <a:xfrm>
            <a:off x="6337080" y="6509880"/>
            <a:ext cx="813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3" name="CustomShape 13"/>
          <p:cNvSpPr/>
          <p:nvPr/>
        </p:nvSpPr>
        <p:spPr>
          <a:xfrm>
            <a:off x="6428520" y="6509880"/>
            <a:ext cx="7380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4" name="CustomShape 14"/>
          <p:cNvSpPr/>
          <p:nvPr/>
        </p:nvSpPr>
        <p:spPr>
          <a:xfrm>
            <a:off x="651528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5" name="CustomShape 15"/>
          <p:cNvSpPr/>
          <p:nvPr/>
        </p:nvSpPr>
        <p:spPr>
          <a:xfrm>
            <a:off x="659880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6" name="CustomShape 16"/>
          <p:cNvSpPr/>
          <p:nvPr/>
        </p:nvSpPr>
        <p:spPr>
          <a:xfrm>
            <a:off x="6735240" y="6475680"/>
            <a:ext cx="7380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7" name="CustomShape 17"/>
          <p:cNvSpPr/>
          <p:nvPr/>
        </p:nvSpPr>
        <p:spPr>
          <a:xfrm>
            <a:off x="682668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8" name="CustomShape 18"/>
          <p:cNvSpPr/>
          <p:nvPr/>
        </p:nvSpPr>
        <p:spPr>
          <a:xfrm>
            <a:off x="6902280" y="6513120"/>
            <a:ext cx="7812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99" name="CustomShape 19"/>
          <p:cNvSpPr/>
          <p:nvPr/>
        </p:nvSpPr>
        <p:spPr>
          <a:xfrm>
            <a:off x="6990840" y="6475680"/>
            <a:ext cx="2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0" name="CustomShape 20"/>
          <p:cNvSpPr/>
          <p:nvPr/>
        </p:nvSpPr>
        <p:spPr>
          <a:xfrm>
            <a:off x="6990840" y="6475680"/>
            <a:ext cx="20880" cy="22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1" name="CustomShape 21"/>
          <p:cNvSpPr/>
          <p:nvPr/>
        </p:nvSpPr>
        <p:spPr>
          <a:xfrm>
            <a:off x="6992280" y="6513120"/>
            <a:ext cx="1620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2" name="CustomShape 22"/>
          <p:cNvSpPr/>
          <p:nvPr/>
        </p:nvSpPr>
        <p:spPr>
          <a:xfrm>
            <a:off x="7031160" y="6509880"/>
            <a:ext cx="471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3" name="CustomShape 23"/>
          <p:cNvSpPr/>
          <p:nvPr/>
        </p:nvSpPr>
        <p:spPr>
          <a:xfrm>
            <a:off x="7083720" y="6509880"/>
            <a:ext cx="813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4" name="CustomShape 24"/>
          <p:cNvSpPr/>
          <p:nvPr/>
        </p:nvSpPr>
        <p:spPr>
          <a:xfrm>
            <a:off x="717984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5" name="CustomShape 25"/>
          <p:cNvSpPr/>
          <p:nvPr/>
        </p:nvSpPr>
        <p:spPr>
          <a:xfrm>
            <a:off x="7268040" y="6509880"/>
            <a:ext cx="1137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6" name="CustomShape 26"/>
          <p:cNvSpPr/>
          <p:nvPr/>
        </p:nvSpPr>
        <p:spPr>
          <a:xfrm>
            <a:off x="7395120" y="650988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7" name="CustomShape 27"/>
          <p:cNvSpPr/>
          <p:nvPr/>
        </p:nvSpPr>
        <p:spPr>
          <a:xfrm>
            <a:off x="748620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8" name="CustomShape 28"/>
          <p:cNvSpPr/>
          <p:nvPr/>
        </p:nvSpPr>
        <p:spPr>
          <a:xfrm>
            <a:off x="7566840" y="6489720"/>
            <a:ext cx="53640" cy="98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09" name="CustomShape 29"/>
          <p:cNvSpPr/>
          <p:nvPr/>
        </p:nvSpPr>
        <p:spPr>
          <a:xfrm>
            <a:off x="7670520" y="6475680"/>
            <a:ext cx="11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0" name="CustomShape 30"/>
          <p:cNvSpPr/>
          <p:nvPr/>
        </p:nvSpPr>
        <p:spPr>
          <a:xfrm>
            <a:off x="7785360" y="6509880"/>
            <a:ext cx="81360" cy="11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1" name="CustomShape 31"/>
          <p:cNvSpPr/>
          <p:nvPr/>
        </p:nvSpPr>
        <p:spPr>
          <a:xfrm>
            <a:off x="7878240" y="650988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2" name="CustomShape 32"/>
          <p:cNvSpPr/>
          <p:nvPr/>
        </p:nvSpPr>
        <p:spPr>
          <a:xfrm>
            <a:off x="7969680" y="6509880"/>
            <a:ext cx="644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3" name="CustomShape 33"/>
          <p:cNvSpPr/>
          <p:nvPr/>
        </p:nvSpPr>
        <p:spPr>
          <a:xfrm>
            <a:off x="804708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4" name="CustomShape 34"/>
          <p:cNvSpPr/>
          <p:nvPr/>
        </p:nvSpPr>
        <p:spPr>
          <a:xfrm>
            <a:off x="8121240" y="6513120"/>
            <a:ext cx="7992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5" name="CustomShape 35"/>
          <p:cNvSpPr/>
          <p:nvPr/>
        </p:nvSpPr>
        <p:spPr>
          <a:xfrm>
            <a:off x="8536320" y="642456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6" name="CustomShape 36"/>
          <p:cNvSpPr/>
          <p:nvPr/>
        </p:nvSpPr>
        <p:spPr>
          <a:xfrm>
            <a:off x="8536320" y="642456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7" name="CustomShape 37"/>
          <p:cNvSpPr/>
          <p:nvPr/>
        </p:nvSpPr>
        <p:spPr>
          <a:xfrm>
            <a:off x="8609400" y="62514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8" name="CustomShape 38"/>
          <p:cNvSpPr/>
          <p:nvPr/>
        </p:nvSpPr>
        <p:spPr>
          <a:xfrm>
            <a:off x="8609400" y="62514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19" name="CustomShape 39"/>
          <p:cNvSpPr/>
          <p:nvPr/>
        </p:nvSpPr>
        <p:spPr>
          <a:xfrm>
            <a:off x="8536320" y="623736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0" name="CustomShape 40"/>
          <p:cNvSpPr/>
          <p:nvPr/>
        </p:nvSpPr>
        <p:spPr>
          <a:xfrm>
            <a:off x="8536320" y="623736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1" name="CustomShape 41"/>
          <p:cNvSpPr/>
          <p:nvPr/>
        </p:nvSpPr>
        <p:spPr>
          <a:xfrm>
            <a:off x="8426520" y="628524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2" name="CustomShape 42"/>
          <p:cNvSpPr/>
          <p:nvPr/>
        </p:nvSpPr>
        <p:spPr>
          <a:xfrm>
            <a:off x="8426520" y="628524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3" name="CustomShape 43"/>
          <p:cNvSpPr/>
          <p:nvPr/>
        </p:nvSpPr>
        <p:spPr>
          <a:xfrm>
            <a:off x="8333640" y="638280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4" name="CustomShape 44"/>
          <p:cNvSpPr/>
          <p:nvPr/>
        </p:nvSpPr>
        <p:spPr>
          <a:xfrm>
            <a:off x="8333640" y="638280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5" name="CustomShape 45"/>
          <p:cNvSpPr/>
          <p:nvPr/>
        </p:nvSpPr>
        <p:spPr>
          <a:xfrm>
            <a:off x="8294760" y="648972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6" name="CustomShape 46"/>
          <p:cNvSpPr/>
          <p:nvPr/>
        </p:nvSpPr>
        <p:spPr>
          <a:xfrm>
            <a:off x="8294760" y="648972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7" name="CustomShape 47"/>
          <p:cNvSpPr/>
          <p:nvPr/>
        </p:nvSpPr>
        <p:spPr>
          <a:xfrm>
            <a:off x="8314920" y="65581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8" name="CustomShape 48"/>
          <p:cNvSpPr/>
          <p:nvPr/>
        </p:nvSpPr>
        <p:spPr>
          <a:xfrm>
            <a:off x="8314920" y="65581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29" name="CustomShape 49"/>
          <p:cNvSpPr/>
          <p:nvPr/>
        </p:nvSpPr>
        <p:spPr>
          <a:xfrm>
            <a:off x="8394120" y="659664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0" name="CustomShape 50"/>
          <p:cNvSpPr/>
          <p:nvPr/>
        </p:nvSpPr>
        <p:spPr>
          <a:xfrm>
            <a:off x="8394120" y="659664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1" name="CustomShape 51"/>
          <p:cNvSpPr/>
          <p:nvPr/>
        </p:nvSpPr>
        <p:spPr>
          <a:xfrm>
            <a:off x="8463600" y="629604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2" name="CustomShape 52"/>
          <p:cNvSpPr/>
          <p:nvPr/>
        </p:nvSpPr>
        <p:spPr>
          <a:xfrm>
            <a:off x="8463600" y="629604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3" name="CustomShape 53"/>
          <p:cNvSpPr/>
          <p:nvPr/>
        </p:nvSpPr>
        <p:spPr>
          <a:xfrm>
            <a:off x="6012000" y="6475680"/>
            <a:ext cx="766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4" name="CustomShape 54"/>
          <p:cNvSpPr/>
          <p:nvPr/>
        </p:nvSpPr>
        <p:spPr>
          <a:xfrm>
            <a:off x="6103080" y="6513120"/>
            <a:ext cx="6588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5" name="CustomShape 55"/>
          <p:cNvSpPr/>
          <p:nvPr/>
        </p:nvSpPr>
        <p:spPr>
          <a:xfrm>
            <a:off x="6189840" y="6509880"/>
            <a:ext cx="457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6" name="CustomShape 56"/>
          <p:cNvSpPr/>
          <p:nvPr/>
        </p:nvSpPr>
        <p:spPr>
          <a:xfrm>
            <a:off x="6244200" y="6509880"/>
            <a:ext cx="781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7" name="CustomShape 57"/>
          <p:cNvSpPr/>
          <p:nvPr/>
        </p:nvSpPr>
        <p:spPr>
          <a:xfrm>
            <a:off x="6337080" y="6509880"/>
            <a:ext cx="813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8" name="CustomShape 58"/>
          <p:cNvSpPr/>
          <p:nvPr/>
        </p:nvSpPr>
        <p:spPr>
          <a:xfrm>
            <a:off x="6428520" y="6509880"/>
            <a:ext cx="7380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39" name="CustomShape 59"/>
          <p:cNvSpPr/>
          <p:nvPr/>
        </p:nvSpPr>
        <p:spPr>
          <a:xfrm>
            <a:off x="651528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0" name="CustomShape 60"/>
          <p:cNvSpPr/>
          <p:nvPr/>
        </p:nvSpPr>
        <p:spPr>
          <a:xfrm>
            <a:off x="659880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1" name="CustomShape 61"/>
          <p:cNvSpPr/>
          <p:nvPr/>
        </p:nvSpPr>
        <p:spPr>
          <a:xfrm>
            <a:off x="6735240" y="6475680"/>
            <a:ext cx="7380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2" name="CustomShape 62"/>
          <p:cNvSpPr/>
          <p:nvPr/>
        </p:nvSpPr>
        <p:spPr>
          <a:xfrm>
            <a:off x="682668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3" name="CustomShape 63"/>
          <p:cNvSpPr/>
          <p:nvPr/>
        </p:nvSpPr>
        <p:spPr>
          <a:xfrm>
            <a:off x="6902280" y="6513120"/>
            <a:ext cx="7812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4" name="CustomShape 64"/>
          <p:cNvSpPr/>
          <p:nvPr/>
        </p:nvSpPr>
        <p:spPr>
          <a:xfrm>
            <a:off x="6990840" y="6475680"/>
            <a:ext cx="2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5" name="CustomShape 65"/>
          <p:cNvSpPr/>
          <p:nvPr/>
        </p:nvSpPr>
        <p:spPr>
          <a:xfrm>
            <a:off x="6990840" y="6475680"/>
            <a:ext cx="20880" cy="22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6" name="CustomShape 66"/>
          <p:cNvSpPr/>
          <p:nvPr/>
        </p:nvSpPr>
        <p:spPr>
          <a:xfrm>
            <a:off x="6992280" y="6513120"/>
            <a:ext cx="1620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7" name="CustomShape 67"/>
          <p:cNvSpPr/>
          <p:nvPr/>
        </p:nvSpPr>
        <p:spPr>
          <a:xfrm>
            <a:off x="7031160" y="6509880"/>
            <a:ext cx="471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8" name="CustomShape 68"/>
          <p:cNvSpPr/>
          <p:nvPr/>
        </p:nvSpPr>
        <p:spPr>
          <a:xfrm>
            <a:off x="7083720" y="6509880"/>
            <a:ext cx="813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49" name="CustomShape 69"/>
          <p:cNvSpPr/>
          <p:nvPr/>
        </p:nvSpPr>
        <p:spPr>
          <a:xfrm>
            <a:off x="717984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0" name="CustomShape 70"/>
          <p:cNvSpPr/>
          <p:nvPr/>
        </p:nvSpPr>
        <p:spPr>
          <a:xfrm>
            <a:off x="7268040" y="6509880"/>
            <a:ext cx="1137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1" name="CustomShape 71"/>
          <p:cNvSpPr/>
          <p:nvPr/>
        </p:nvSpPr>
        <p:spPr>
          <a:xfrm>
            <a:off x="7395120" y="650988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2" name="CustomShape 72"/>
          <p:cNvSpPr/>
          <p:nvPr/>
        </p:nvSpPr>
        <p:spPr>
          <a:xfrm>
            <a:off x="748620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3" name="CustomShape 73"/>
          <p:cNvSpPr/>
          <p:nvPr/>
        </p:nvSpPr>
        <p:spPr>
          <a:xfrm>
            <a:off x="7566840" y="6489720"/>
            <a:ext cx="53640" cy="98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4" name="CustomShape 74"/>
          <p:cNvSpPr/>
          <p:nvPr/>
        </p:nvSpPr>
        <p:spPr>
          <a:xfrm>
            <a:off x="7670520" y="6475680"/>
            <a:ext cx="11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5" name="CustomShape 75"/>
          <p:cNvSpPr/>
          <p:nvPr/>
        </p:nvSpPr>
        <p:spPr>
          <a:xfrm>
            <a:off x="7785360" y="6509880"/>
            <a:ext cx="81360" cy="11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6" name="CustomShape 76"/>
          <p:cNvSpPr/>
          <p:nvPr/>
        </p:nvSpPr>
        <p:spPr>
          <a:xfrm>
            <a:off x="7878240" y="650988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7" name="CustomShape 77"/>
          <p:cNvSpPr/>
          <p:nvPr/>
        </p:nvSpPr>
        <p:spPr>
          <a:xfrm>
            <a:off x="7969680" y="6509880"/>
            <a:ext cx="644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8" name="CustomShape 78"/>
          <p:cNvSpPr/>
          <p:nvPr/>
        </p:nvSpPr>
        <p:spPr>
          <a:xfrm>
            <a:off x="8047080" y="650988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59" name="CustomShape 79"/>
          <p:cNvSpPr/>
          <p:nvPr/>
        </p:nvSpPr>
        <p:spPr>
          <a:xfrm>
            <a:off x="8121240" y="6513120"/>
            <a:ext cx="7992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0" name="CustomShape 80"/>
          <p:cNvSpPr/>
          <p:nvPr/>
        </p:nvSpPr>
        <p:spPr>
          <a:xfrm>
            <a:off x="8536320" y="642456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1" name="CustomShape 81"/>
          <p:cNvSpPr/>
          <p:nvPr/>
        </p:nvSpPr>
        <p:spPr>
          <a:xfrm>
            <a:off x="8536320" y="642456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2" name="CustomShape 82"/>
          <p:cNvSpPr/>
          <p:nvPr/>
        </p:nvSpPr>
        <p:spPr>
          <a:xfrm>
            <a:off x="8609400" y="62514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3" name="CustomShape 83"/>
          <p:cNvSpPr/>
          <p:nvPr/>
        </p:nvSpPr>
        <p:spPr>
          <a:xfrm>
            <a:off x="8609400" y="62514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4" name="CustomShape 84"/>
          <p:cNvSpPr/>
          <p:nvPr/>
        </p:nvSpPr>
        <p:spPr>
          <a:xfrm>
            <a:off x="8536320" y="623736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5" name="CustomShape 85"/>
          <p:cNvSpPr/>
          <p:nvPr/>
        </p:nvSpPr>
        <p:spPr>
          <a:xfrm>
            <a:off x="8536320" y="623736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6" name="CustomShape 86"/>
          <p:cNvSpPr/>
          <p:nvPr/>
        </p:nvSpPr>
        <p:spPr>
          <a:xfrm>
            <a:off x="8426520" y="628524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7" name="CustomShape 87"/>
          <p:cNvSpPr/>
          <p:nvPr/>
        </p:nvSpPr>
        <p:spPr>
          <a:xfrm>
            <a:off x="8426520" y="628524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8" name="CustomShape 88"/>
          <p:cNvSpPr/>
          <p:nvPr/>
        </p:nvSpPr>
        <p:spPr>
          <a:xfrm>
            <a:off x="8333640" y="638280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69" name="CustomShape 89"/>
          <p:cNvSpPr/>
          <p:nvPr/>
        </p:nvSpPr>
        <p:spPr>
          <a:xfrm>
            <a:off x="8333640" y="638280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0" name="CustomShape 90"/>
          <p:cNvSpPr/>
          <p:nvPr/>
        </p:nvSpPr>
        <p:spPr>
          <a:xfrm>
            <a:off x="8294760" y="648972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1" name="CustomShape 91"/>
          <p:cNvSpPr/>
          <p:nvPr/>
        </p:nvSpPr>
        <p:spPr>
          <a:xfrm>
            <a:off x="8294760" y="648972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2" name="CustomShape 92"/>
          <p:cNvSpPr/>
          <p:nvPr/>
        </p:nvSpPr>
        <p:spPr>
          <a:xfrm>
            <a:off x="8314920" y="65581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3" name="CustomShape 93"/>
          <p:cNvSpPr/>
          <p:nvPr/>
        </p:nvSpPr>
        <p:spPr>
          <a:xfrm>
            <a:off x="8314920" y="65581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4" name="CustomShape 94"/>
          <p:cNvSpPr/>
          <p:nvPr/>
        </p:nvSpPr>
        <p:spPr>
          <a:xfrm>
            <a:off x="8394120" y="659664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5" name="CustomShape 95"/>
          <p:cNvSpPr/>
          <p:nvPr/>
        </p:nvSpPr>
        <p:spPr>
          <a:xfrm>
            <a:off x="8394120" y="659664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6" name="CustomShape 96"/>
          <p:cNvSpPr/>
          <p:nvPr/>
        </p:nvSpPr>
        <p:spPr>
          <a:xfrm>
            <a:off x="8463600" y="629604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7" name="CustomShape 97"/>
          <p:cNvSpPr/>
          <p:nvPr/>
        </p:nvSpPr>
        <p:spPr>
          <a:xfrm>
            <a:off x="8463600" y="629604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178" name="CustomShape 98"/>
          <p:cNvSpPr/>
          <p:nvPr/>
        </p:nvSpPr>
        <p:spPr>
          <a:xfrm>
            <a:off x="254160" y="4324320"/>
            <a:ext cx="8171640" cy="1141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r>
              <a:rPr lang="da-DK">
                <a:solidFill>
                  <a:srgbClr val="ffffff"/>
                </a:solidFill>
                <a:latin typeface="Trebuchet MS"/>
              </a:rPr>
              <a:t>Stefan Jensen, Head of group, SEIS and SDI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Trebuchet MS"/>
              </a:rPr>
              <a:t>UWTTD meeting 24.10.2013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79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81000" y="6066000"/>
            <a:ext cx="1143720" cy="747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45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46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547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Issues encountered</a:t>
            </a:r>
            <a:endParaRPr/>
          </a:p>
        </p:txBody>
      </p:sp>
      <p:sp>
        <p:nvSpPr>
          <p:cNvPr id="548" name="CustomShape 5"/>
          <p:cNvSpPr/>
          <p:nvPr/>
        </p:nvSpPr>
        <p:spPr>
          <a:xfrm>
            <a:off x="220320" y="147312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49" name="CustomShape 6"/>
          <p:cNvSpPr/>
          <p:nvPr/>
        </p:nvSpPr>
        <p:spPr>
          <a:xfrm>
            <a:off x="253080" y="1500120"/>
            <a:ext cx="7145640" cy="5118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 sz="2400">
                <a:solidFill>
                  <a:srgbClr val="ffffff"/>
                </a:solidFill>
                <a:latin typeface="Arial"/>
              </a:rPr>
              <a:t>Distinction compliance information / thematic data / </a:t>
            </a:r>
            <a:endParaRPr/>
          </a:p>
          <a:p>
            <a:pPr>
              <a:lnSpc>
                <a:spcPct val="100000"/>
              </a:lnSpc>
            </a:pPr>
            <a:r>
              <a:rPr lang="da-DK" sz="2400">
                <a:solidFill>
                  <a:srgbClr val="ffffff"/>
                </a:solidFill>
                <a:latin typeface="Arial"/>
              </a:rPr>
              <a:t>(spatial) reference data needs more clarification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400">
                <a:solidFill>
                  <a:srgbClr val="ffffff"/>
                </a:solidFill>
                <a:latin typeface="Arial"/>
              </a:rPr>
              <a:t>Availablility of web services not a given </a:t>
            </a:r>
            <a:endParaRPr/>
          </a:p>
          <a:p>
            <a:pPr>
              <a:lnSpc>
                <a:spcPct val="100000"/>
              </a:lnSpc>
            </a:pPr>
            <a:r>
              <a:rPr lang="da-DK" sz="2400">
                <a:solidFill>
                  <a:srgbClr val="ffffff"/>
                </a:solidFill>
                <a:latin typeface="Arial"/>
              </a:rPr>
              <a:t>&gt; sustainable effort for national SIIF node?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400">
                <a:solidFill>
                  <a:srgbClr val="ffffff"/>
                </a:solidFill>
                <a:latin typeface="Arial"/>
              </a:rPr>
              <a:t>Configuration of WFS needs som expertise</a:t>
            </a:r>
            <a:endParaRPr/>
          </a:p>
          <a:p>
            <a:pPr>
              <a:lnSpc>
                <a:spcPct val="100000"/>
              </a:lnSpc>
            </a:pPr>
            <a:r>
              <a:rPr lang="da-DK" sz="2400">
                <a:solidFill>
                  <a:srgbClr val="ffffff"/>
                </a:solidFill>
                <a:latin typeface="Arial"/>
              </a:rPr>
              <a:t>&gt; extra guidance needed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400">
                <a:solidFill>
                  <a:srgbClr val="ffffff"/>
                </a:solidFill>
                <a:latin typeface="Arial"/>
              </a:rPr>
              <a:t>Cost of maintaining the system – who covers what?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51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52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553" name="CustomShape 4"/>
          <p:cNvSpPr/>
          <p:nvPr/>
        </p:nvSpPr>
        <p:spPr>
          <a:xfrm>
            <a:off x="144000" y="21600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c000"/>
                </a:solidFill>
                <a:latin typeface="Arial"/>
              </a:rPr>
              <a:t>Scenario 1 (full WFS/WMS based)</a:t>
            </a:r>
            <a:endParaRPr/>
          </a:p>
        </p:txBody>
      </p:sp>
      <p:sp>
        <p:nvSpPr>
          <p:cNvPr id="554" name="CustomShape 5"/>
          <p:cNvSpPr/>
          <p:nvPr/>
        </p:nvSpPr>
        <p:spPr>
          <a:xfrm>
            <a:off x="220320" y="147312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55" name="CustomShape 6"/>
          <p:cNvSpPr/>
          <p:nvPr/>
        </p:nvSpPr>
        <p:spPr>
          <a:xfrm>
            <a:off x="38520" y="1500120"/>
            <a:ext cx="9012240" cy="45108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ffffff"/>
                </a:solidFill>
                <a:latin typeface="Arial"/>
              </a:rPr>
              <a:t>National SIIF node provides WFS in agreed format – covering all spatial data –</a:t>
            </a: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ffffff"/>
                </a:solidFill>
                <a:latin typeface="Arial"/>
              </a:rPr>
              <a:t>both, thematic and INSPIRE data elements in the following alternative form</a:t>
            </a:r>
            <a:endParaRPr/>
          </a:p>
          <a:p>
            <a:pPr>
              <a:lnSpc>
                <a:spcPct val="100000"/>
              </a:lnSpc>
              <a:buFont typeface="StarSymbol"/>
              <a:buAutoNum type="alphaLcParenR"/>
            </a:pPr>
            <a:r>
              <a:rPr lang="da-DK" sz="2000">
                <a:solidFill>
                  <a:srgbClr val="ffffff"/>
                </a:solidFill>
                <a:latin typeface="Arial"/>
              </a:rPr>
              <a:t>complete</a:t>
            </a: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ffffff"/>
                </a:solidFill>
                <a:latin typeface="Arial"/>
              </a:rPr>
              <a:t>(b) updates only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ffffff"/>
                </a:solidFill>
                <a:latin typeface="Arial"/>
              </a:rPr>
              <a:t>EU SIIF nodes loads full data  into harvester/broker and updates regularily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ffffff"/>
                </a:solidFill>
                <a:latin typeface="Arial"/>
              </a:rPr>
              <a:t>Reference data sets in EU SIIF node are replaced by National SIIF node data </a:t>
            </a: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ffffff"/>
                </a:solidFill>
                <a:latin typeface="Arial"/>
              </a:rPr>
              <a:t>(„cookie approach“)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57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58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559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c000"/>
                </a:solidFill>
                <a:latin typeface="Arial"/>
              </a:rPr>
              <a:t>Scenario 2 (hybrid)</a:t>
            </a:r>
            <a:endParaRPr/>
          </a:p>
        </p:txBody>
      </p:sp>
      <p:sp>
        <p:nvSpPr>
          <p:cNvPr id="560" name="CustomShape 5"/>
          <p:cNvSpPr/>
          <p:nvPr/>
        </p:nvSpPr>
        <p:spPr>
          <a:xfrm>
            <a:off x="220320" y="147312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61" name="CustomShape 6"/>
          <p:cNvSpPr/>
          <p:nvPr/>
        </p:nvSpPr>
        <p:spPr>
          <a:xfrm>
            <a:off x="479160" y="1500120"/>
            <a:ext cx="8631360" cy="4479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National SIIF node provides WFS in agreed format – covering only often changing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tabular data and or additional compliance data – link through spatial object/ID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92d050"/>
                </a:solidFill>
                <a:latin typeface="Arial"/>
              </a:rPr>
              <a:t>National SIIF node provides updates to their reference data manually to Reportnet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92d050"/>
                </a:solidFill>
                <a:latin typeface="Arial"/>
              </a:rPr>
              <a:t>EU SIIF node updates EU reference data sets in regular intervals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EU SIIF nodes loads this partial data  into harvester/broker and updates regularily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Reference data sets in EU SIIF node are complemented by National SIIF node data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(„add-on approach“)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92d050"/>
                </a:solidFill>
                <a:latin typeface="Arial"/>
              </a:rPr>
              <a:t>GREEN = current approach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63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64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565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c000"/>
                </a:solidFill>
                <a:latin typeface="Arial"/>
              </a:rPr>
              <a:t>Scenario 3 (current – extended Reportnet )</a:t>
            </a:r>
            <a:endParaRPr/>
          </a:p>
        </p:txBody>
      </p:sp>
      <p:sp>
        <p:nvSpPr>
          <p:cNvPr id="566" name="CustomShape 5"/>
          <p:cNvSpPr/>
          <p:nvPr/>
        </p:nvSpPr>
        <p:spPr>
          <a:xfrm>
            <a:off x="220320" y="147312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67" name="CustomShape 6"/>
          <p:cNvSpPr/>
          <p:nvPr/>
        </p:nvSpPr>
        <p:spPr>
          <a:xfrm>
            <a:off x="864000" y="1866600"/>
            <a:ext cx="7601040" cy="37490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 sz="2000">
                <a:solidFill>
                  <a:srgbClr val="92d050"/>
                </a:solidFill>
                <a:latin typeface="Arial"/>
              </a:rPr>
              <a:t>National node provides all data manually to Reportnet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002060"/>
                </a:solidFill>
                <a:latin typeface="Arial"/>
              </a:rPr>
              <a:t>National node informs / Reportnet checks availability of new data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92d050"/>
                </a:solidFill>
                <a:latin typeface="Arial"/>
              </a:rPr>
              <a:t>EU node updates member state data and EU reference data sets</a:t>
            </a: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92d050"/>
                </a:solidFill>
                <a:latin typeface="Arial"/>
              </a:rPr>
              <a:t>in regular intervals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92d050"/>
                </a:solidFill>
                <a:latin typeface="Arial"/>
              </a:rPr>
              <a:t>GREEN = current approach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2000">
                <a:solidFill>
                  <a:srgbClr val="002060"/>
                </a:solidFill>
                <a:latin typeface="Arial"/>
              </a:rPr>
              <a:t>BLUE – Reportnet development scenario</a:t>
            </a:r>
            <a:endParaRPr/>
          </a:p>
        </p:txBody>
      </p:sp>
    </p:spTree>
  </p:cSld>
  <p:timing>
    <p:tnLst>
      <p:par>
        <p:cTn dur="indefinite" id="13" nodeType="tmRoot" restart="never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69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70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571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Way forward</a:t>
            </a:r>
            <a:endParaRPr/>
          </a:p>
        </p:txBody>
      </p:sp>
      <p:sp>
        <p:nvSpPr>
          <p:cNvPr id="572" name="CustomShape 5"/>
          <p:cNvSpPr/>
          <p:nvPr/>
        </p:nvSpPr>
        <p:spPr>
          <a:xfrm>
            <a:off x="220320" y="147312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73" name="CustomShape 6"/>
          <p:cNvSpPr/>
          <p:nvPr/>
        </p:nvSpPr>
        <p:spPr>
          <a:xfrm>
            <a:off x="648000" y="1872000"/>
            <a:ext cx="7646400" cy="33480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r>
              <a:rPr lang="da-DK" sz="2400">
                <a:solidFill>
                  <a:srgbClr val="ffffff"/>
                </a:solidFill>
              </a:rPr>
              <a:t>Conclude on concept validation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review lessons learnt from experiments (”mock-ups”)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&gt; evt. conduct more in-depth experiments</a:t>
            </a:r>
            <a:endParaRPr/>
          </a:p>
          <a:p>
            <a:endParaRPr/>
          </a:p>
          <a:p>
            <a:endParaRPr/>
          </a:p>
          <a:p>
            <a:r>
              <a:rPr lang="da-DK" sz="2400">
                <a:solidFill>
                  <a:srgbClr val="ffffff"/>
                </a:solidFill>
              </a:rPr>
              <a:t>Move to first implementation steps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&gt; provide full data modelling (thematic vs. INSPIRE) 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&gt; build functional system prototype incl. pilot countries  </a:t>
            </a:r>
            <a:endParaRPr/>
          </a:p>
          <a:p>
            <a:endParaRPr/>
          </a:p>
          <a:p>
            <a:endParaRPr/>
          </a:p>
        </p:txBody>
      </p:sp>
    </p:spTree>
  </p:cSld>
  <p:timing>
    <p:tnLst>
      <p:par>
        <p:cTn dur="indefinite" id="15" nodeType="tmRoot" restart="never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75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76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577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Thank you for your attention !</a:t>
            </a:r>
            <a:endParaRPr/>
          </a:p>
        </p:txBody>
      </p:sp>
      <p:sp>
        <p:nvSpPr>
          <p:cNvPr id="578" name="CustomShape 5"/>
          <p:cNvSpPr/>
          <p:nvPr/>
        </p:nvSpPr>
        <p:spPr>
          <a:xfrm>
            <a:off x="220320" y="147312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79" name="CustomShape 6"/>
          <p:cNvSpPr/>
          <p:nvPr/>
        </p:nvSpPr>
        <p:spPr>
          <a:xfrm>
            <a:off x="648000" y="1872000"/>
            <a:ext cx="180360" cy="629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endParaRPr/>
          </a:p>
          <a:p>
            <a:endParaRPr/>
          </a:p>
        </p:txBody>
      </p:sp>
      <p:pic>
        <p:nvPicPr>
          <p:cNvPr descr="" id="58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60000" y="1368000"/>
            <a:ext cx="8495640" cy="4751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17" nodeType="tmRoot" restart="never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181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182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183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Consolidating the data models</a:t>
            </a:r>
            <a:endParaRPr/>
          </a:p>
        </p:txBody>
      </p:sp>
      <p:sp>
        <p:nvSpPr>
          <p:cNvPr id="184" name="CustomShape 5"/>
          <p:cNvSpPr/>
          <p:nvPr/>
        </p:nvSpPr>
        <p:spPr>
          <a:xfrm>
            <a:off x="220320" y="147312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85" name="CustomShape 6"/>
          <p:cNvSpPr/>
          <p:nvPr/>
        </p:nvSpPr>
        <p:spPr>
          <a:xfrm>
            <a:off x="288000" y="1271520"/>
            <a:ext cx="4751640" cy="5867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r>
              <a:rPr lang="da-DK" sz="2400">
                <a:solidFill>
                  <a:srgbClr val="ff9966"/>
                </a:solidFill>
              </a:rPr>
              <a:t>Tabular data: </a:t>
            </a:r>
            <a:endParaRPr/>
          </a:p>
          <a:p>
            <a:endParaRPr/>
          </a:p>
          <a:p>
            <a:r>
              <a:rPr lang="da-DK" sz="2400">
                <a:solidFill>
                  <a:srgbClr val="ffffff"/>
                </a:solidFill>
              </a:rPr>
              <a:t>thematic attributes,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compliance data </a:t>
            </a:r>
            <a:endParaRPr/>
          </a:p>
          <a:p>
            <a:endParaRPr/>
          </a:p>
          <a:p>
            <a:endParaRPr/>
          </a:p>
          <a:p>
            <a:r>
              <a:rPr lang="da-DK" sz="2400">
                <a:solidFill>
                  <a:srgbClr val="ff9966"/>
                </a:solidFill>
              </a:rPr>
              <a:t>Reference data / layers: </a:t>
            </a:r>
            <a:r>
              <a:rPr lang="da-DK" sz="2400">
                <a:solidFill>
                  <a:srgbClr val="ffffff"/>
                </a:solidFill>
              </a:rPr>
              <a:t> </a:t>
            </a:r>
            <a:endParaRPr/>
          </a:p>
          <a:p>
            <a:endParaRPr/>
          </a:p>
          <a:p>
            <a:r>
              <a:rPr lang="da-DK" sz="2400">
                <a:solidFill>
                  <a:srgbClr val="ffffff"/>
                </a:solidFill>
              </a:rPr>
              <a:t>Spatial data – INSPIRE conformance</a:t>
            </a:r>
            <a:endParaRPr/>
          </a:p>
          <a:p>
            <a:endParaRPr/>
          </a:p>
          <a:p>
            <a:r>
              <a:rPr lang="da-DK" sz="2400">
                <a:solidFill>
                  <a:srgbClr val="ffffff"/>
                </a:solidFill>
              </a:rPr>
              <a:t>- UWWT plants,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   </a:t>
            </a:r>
            <a:r>
              <a:rPr lang="da-DK" sz="2400">
                <a:solidFill>
                  <a:srgbClr val="ffffff"/>
                </a:solidFill>
              </a:rPr>
              <a:t>discharge points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- agglomerations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- sensitive areas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8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248000" y="2654640"/>
            <a:ext cx="4701600" cy="3321000"/>
          </a:xfrm>
          <a:prstGeom prst="rect">
            <a:avLst/>
          </a:prstGeom>
          <a:ln>
            <a:noFill/>
          </a:ln>
        </p:spPr>
      </p:pic>
      <p:sp>
        <p:nvSpPr>
          <p:cNvPr id="187" name="CustomShape 7"/>
          <p:cNvSpPr/>
          <p:nvPr/>
        </p:nvSpPr>
        <p:spPr>
          <a:xfrm>
            <a:off x="4248000" y="2232000"/>
            <a:ext cx="2670480" cy="345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r>
              <a:rPr lang="da-DK">
                <a:solidFill>
                  <a:srgbClr val="ffffff"/>
                </a:solidFill>
              </a:rPr>
              <a:t>Example reference data: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189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190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191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Data structure and IT system</a:t>
            </a:r>
            <a:endParaRPr/>
          </a:p>
        </p:txBody>
      </p:sp>
      <p:sp>
        <p:nvSpPr>
          <p:cNvPr id="192" name="CustomShape 5"/>
          <p:cNvSpPr/>
          <p:nvPr/>
        </p:nvSpPr>
        <p:spPr>
          <a:xfrm>
            <a:off x="220320" y="147312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93" name="CustomShape 6"/>
          <p:cNvSpPr/>
          <p:nvPr/>
        </p:nvSpPr>
        <p:spPr>
          <a:xfrm>
            <a:off x="144000" y="1819080"/>
            <a:ext cx="7399440" cy="41680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r>
              <a:rPr lang="da-DK" sz="2400">
                <a:solidFill>
                  <a:srgbClr val="ff9966"/>
                </a:solidFill>
              </a:rPr>
              <a:t>Guiding principles:</a:t>
            </a:r>
            <a:endParaRPr/>
          </a:p>
          <a:p>
            <a:endParaRPr/>
          </a:p>
          <a:p>
            <a:r>
              <a:rPr lang="da-DK" sz="2400">
                <a:solidFill>
                  <a:srgbClr val="ffffff"/>
                </a:solidFill>
              </a:rPr>
              <a:t>Flexibility, decentral maintenance, more up-to-date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data and information</a:t>
            </a:r>
            <a:endParaRPr/>
          </a:p>
          <a:p>
            <a:endParaRPr/>
          </a:p>
          <a:p>
            <a:r>
              <a:rPr lang="da-DK" sz="2400">
                <a:solidFill>
                  <a:srgbClr val="ff9966"/>
                </a:solidFill>
              </a:rPr>
              <a:t>Implemented through</a:t>
            </a:r>
            <a:endParaRPr/>
          </a:p>
          <a:p>
            <a:r>
              <a:rPr lang="da-DK" sz="2400">
                <a:solidFill>
                  <a:srgbClr val="ff9966"/>
                </a:solidFill>
              </a:rPr>
              <a:t>: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Common structure to use for integrated work in WISE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&gt; reference data, INSPIRE data models</a:t>
            </a:r>
            <a:endParaRPr/>
          </a:p>
          <a:p>
            <a:endParaRPr/>
          </a:p>
          <a:p>
            <a:r>
              <a:rPr lang="da-DK" sz="2400">
                <a:solidFill>
                  <a:srgbClr val="ffffff"/>
                </a:solidFill>
              </a:rPr>
              <a:t>Use of standardised, distributed services</a:t>
            </a:r>
            <a:endParaRPr/>
          </a:p>
          <a:p>
            <a:r>
              <a:rPr lang="da-DK" sz="2400">
                <a:solidFill>
                  <a:srgbClr val="ffffff"/>
                </a:solidFill>
              </a:rPr>
              <a:t>&gt; INSPIRE network services (WMS, WFS)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195" name="CustomShape 2"/>
          <p:cNvSpPr/>
          <p:nvPr/>
        </p:nvSpPr>
        <p:spPr>
          <a:xfrm>
            <a:off x="898200" y="185040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196" name="CustomShape 3"/>
          <p:cNvSpPr/>
          <p:nvPr/>
        </p:nvSpPr>
        <p:spPr>
          <a:xfrm>
            <a:off x="898200" y="305892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197" name="CustomShape 4"/>
          <p:cNvSpPr/>
          <p:nvPr/>
        </p:nvSpPr>
        <p:spPr>
          <a:xfrm>
            <a:off x="899640" y="427824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198" name="CustomShape 5"/>
          <p:cNvSpPr/>
          <p:nvPr/>
        </p:nvSpPr>
        <p:spPr>
          <a:xfrm>
            <a:off x="2988000" y="2349000"/>
            <a:ext cx="2375640" cy="1871640"/>
          </a:xfrm>
          <a:prstGeom prst="roundRect">
            <a:avLst>
              <a:gd fmla="val 16667" name="adj"/>
            </a:avLst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70c0"/>
                </a:solidFill>
                <a:latin typeface="Arial"/>
              </a:rPr>
              <a:t>Broker / Harvester</a:t>
            </a:r>
            <a:endParaRPr/>
          </a:p>
        </p:txBody>
      </p:sp>
      <p:sp>
        <p:nvSpPr>
          <p:cNvPr id="199" name="CustomShape 6"/>
          <p:cNvSpPr/>
          <p:nvPr/>
        </p:nvSpPr>
        <p:spPr>
          <a:xfrm>
            <a:off x="2122200" y="2246400"/>
            <a:ext cx="864720" cy="1037880"/>
          </a:xfrm>
          <a:prstGeom prst="straightConnector1">
            <a:avLst/>
          </a:prstGeom>
          <a:noFill/>
          <a:ln w="9360">
            <a:solidFill>
              <a:srgbClr val="b5dcde"/>
            </a:solidFill>
            <a:round/>
            <a:tailEnd len="med" type="arrow" w="med"/>
          </a:ln>
        </p:spPr>
      </p:sp>
      <p:sp>
        <p:nvSpPr>
          <p:cNvPr id="200" name="CustomShape 7"/>
          <p:cNvSpPr/>
          <p:nvPr/>
        </p:nvSpPr>
        <p:spPr>
          <a:xfrm flipV="1">
            <a:off x="2122200" y="3284280"/>
            <a:ext cx="864720" cy="169200"/>
          </a:xfrm>
          <a:prstGeom prst="straightConnector1">
            <a:avLst/>
          </a:prstGeom>
          <a:noFill/>
          <a:ln w="9360">
            <a:solidFill>
              <a:srgbClr val="b5dcde"/>
            </a:solidFill>
            <a:round/>
            <a:tailEnd len="med" type="arrow" w="med"/>
          </a:ln>
        </p:spPr>
      </p:sp>
      <p:sp>
        <p:nvSpPr>
          <p:cNvPr id="201" name="CustomShape 8"/>
          <p:cNvSpPr/>
          <p:nvPr/>
        </p:nvSpPr>
        <p:spPr>
          <a:xfrm flipV="1">
            <a:off x="2123640" y="3284280"/>
            <a:ext cx="863280" cy="1388520"/>
          </a:xfrm>
          <a:prstGeom prst="straightConnector1">
            <a:avLst/>
          </a:prstGeom>
          <a:noFill/>
          <a:ln w="9360">
            <a:solidFill>
              <a:srgbClr val="b5dcde"/>
            </a:solidFill>
            <a:round/>
            <a:tailEnd len="med" type="arrow" w="med"/>
          </a:ln>
        </p:spPr>
      </p:sp>
      <p:sp>
        <p:nvSpPr>
          <p:cNvPr id="202" name="CustomShape 9"/>
          <p:cNvSpPr/>
          <p:nvPr/>
        </p:nvSpPr>
        <p:spPr>
          <a:xfrm>
            <a:off x="6408360" y="2547000"/>
            <a:ext cx="1943640" cy="1439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cc0000"/>
                </a:solidFill>
                <a:latin typeface="Arial"/>
              </a:rPr>
              <a:t>UWWTD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cc0000"/>
                </a:solidFill>
                <a:latin typeface="Arial"/>
              </a:rPr>
              <a:t>Viewer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000000"/>
                </a:solidFill>
                <a:latin typeface="Arial"/>
              </a:rPr>
              <a:t>integration view</a:t>
            </a:r>
            <a:endParaRPr/>
          </a:p>
        </p:txBody>
      </p:sp>
      <p:sp>
        <p:nvSpPr>
          <p:cNvPr id="203" name="CustomShape 10"/>
          <p:cNvSpPr/>
          <p:nvPr/>
        </p:nvSpPr>
        <p:spPr>
          <a:xfrm flipV="1">
            <a:off x="5364000" y="3266280"/>
            <a:ext cx="1043280" cy="17280"/>
          </a:xfrm>
          <a:prstGeom prst="straightConnector1">
            <a:avLst/>
          </a:prstGeom>
          <a:noFill/>
          <a:ln w="9360">
            <a:solidFill>
              <a:srgbClr val="b5dcde"/>
            </a:solidFill>
            <a:round/>
            <a:tailEnd len="med" type="arrow" w="med"/>
          </a:ln>
        </p:spPr>
      </p:sp>
      <p:sp>
        <p:nvSpPr>
          <p:cNvPr id="204" name="CustomShape 11"/>
          <p:cNvSpPr/>
          <p:nvPr/>
        </p:nvSpPr>
        <p:spPr>
          <a:xfrm>
            <a:off x="2988000" y="5101560"/>
            <a:ext cx="2159640" cy="1007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ff0000"/>
                </a:solidFill>
                <a:latin typeface="Arial"/>
              </a:rPr>
              <a:t>Discomap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ff0000"/>
                </a:solidFill>
                <a:latin typeface="Arial"/>
              </a:rPr>
              <a:t>REST services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000000"/>
                </a:solidFill>
                <a:latin typeface="Arial"/>
              </a:rPr>
              <a:t>reference maps</a:t>
            </a:r>
            <a:endParaRPr/>
          </a:p>
        </p:txBody>
      </p:sp>
      <p:sp>
        <p:nvSpPr>
          <p:cNvPr id="205" name="CustomShape 12"/>
          <p:cNvSpPr/>
          <p:nvPr/>
        </p:nvSpPr>
        <p:spPr>
          <a:xfrm flipV="1">
            <a:off x="4284000" y="3985560"/>
            <a:ext cx="3203640" cy="1082520"/>
          </a:xfrm>
          <a:prstGeom prst="straightConnector1">
            <a:avLst/>
          </a:prstGeom>
          <a:noFill/>
          <a:ln w="9360">
            <a:solidFill>
              <a:srgbClr val="b5dcde"/>
            </a:solidFill>
            <a:round/>
            <a:tailEnd len="med" type="arrow" w="med"/>
          </a:ln>
        </p:spPr>
      </p:sp>
      <p:sp>
        <p:nvSpPr>
          <p:cNvPr id="206" name="CustomShape 13"/>
          <p:cNvSpPr/>
          <p:nvPr/>
        </p:nvSpPr>
        <p:spPr>
          <a:xfrm>
            <a:off x="3033720" y="1171440"/>
            <a:ext cx="2991240" cy="1187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holds relationship between National WFS services and EU base layers / EU SIIF node</a:t>
            </a:r>
            <a:endParaRPr/>
          </a:p>
        </p:txBody>
      </p:sp>
      <p:sp>
        <p:nvSpPr>
          <p:cNvPr id="207" name="CustomShape 14"/>
          <p:cNvSpPr/>
          <p:nvPr/>
        </p:nvSpPr>
        <p:spPr>
          <a:xfrm>
            <a:off x="5420160" y="2915640"/>
            <a:ext cx="74016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00"/>
                </a:solidFill>
                <a:latin typeface="Arial"/>
              </a:rPr>
              <a:t>WMS</a:t>
            </a:r>
            <a:endParaRPr/>
          </a:p>
        </p:txBody>
      </p:sp>
      <p:sp>
        <p:nvSpPr>
          <p:cNvPr id="208" name="CustomShape 15"/>
          <p:cNvSpPr/>
          <p:nvPr/>
        </p:nvSpPr>
        <p:spPr>
          <a:xfrm>
            <a:off x="2273040" y="2246400"/>
            <a:ext cx="6883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0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209" name="CustomShape 16"/>
          <p:cNvSpPr/>
          <p:nvPr/>
        </p:nvSpPr>
        <p:spPr>
          <a:xfrm>
            <a:off x="2185920" y="2952000"/>
            <a:ext cx="6883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0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210" name="CustomShape 17"/>
          <p:cNvSpPr/>
          <p:nvPr/>
        </p:nvSpPr>
        <p:spPr>
          <a:xfrm>
            <a:off x="2200320" y="3851640"/>
            <a:ext cx="6883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0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211" name="CustomShape 18"/>
          <p:cNvSpPr/>
          <p:nvPr/>
        </p:nvSpPr>
        <p:spPr>
          <a:xfrm rot="20494200">
            <a:off x="5325840" y="4457160"/>
            <a:ext cx="18007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a-DK">
                <a:solidFill>
                  <a:srgbClr val="ffff00"/>
                </a:solidFill>
                <a:latin typeface="Arial"/>
              </a:rPr>
              <a:t>REST WS</a:t>
            </a:r>
            <a:endParaRPr/>
          </a:p>
        </p:txBody>
      </p:sp>
      <p:sp>
        <p:nvSpPr>
          <p:cNvPr id="212" name="CustomShape 19"/>
          <p:cNvSpPr/>
          <p:nvPr/>
        </p:nvSpPr>
        <p:spPr>
          <a:xfrm>
            <a:off x="6103080" y="6348240"/>
            <a:ext cx="766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13" name="CustomShape 20"/>
          <p:cNvSpPr/>
          <p:nvPr/>
        </p:nvSpPr>
        <p:spPr>
          <a:xfrm>
            <a:off x="6194520" y="6385320"/>
            <a:ext cx="6588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14" name="CustomShape 21"/>
          <p:cNvSpPr/>
          <p:nvPr/>
        </p:nvSpPr>
        <p:spPr>
          <a:xfrm>
            <a:off x="6281280" y="6382440"/>
            <a:ext cx="457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15" name="CustomShape 22"/>
          <p:cNvSpPr/>
          <p:nvPr/>
        </p:nvSpPr>
        <p:spPr>
          <a:xfrm>
            <a:off x="6335640" y="6382440"/>
            <a:ext cx="781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16" name="CustomShape 23"/>
          <p:cNvSpPr/>
          <p:nvPr/>
        </p:nvSpPr>
        <p:spPr>
          <a:xfrm>
            <a:off x="6428520" y="6382440"/>
            <a:ext cx="813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17" name="CustomShape 24"/>
          <p:cNvSpPr/>
          <p:nvPr/>
        </p:nvSpPr>
        <p:spPr>
          <a:xfrm>
            <a:off x="6519960" y="6382440"/>
            <a:ext cx="7380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18" name="CustomShape 25"/>
          <p:cNvSpPr/>
          <p:nvPr/>
        </p:nvSpPr>
        <p:spPr>
          <a:xfrm>
            <a:off x="66067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19" name="CustomShape 26"/>
          <p:cNvSpPr/>
          <p:nvPr/>
        </p:nvSpPr>
        <p:spPr>
          <a:xfrm>
            <a:off x="66902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0" name="CustomShape 27"/>
          <p:cNvSpPr/>
          <p:nvPr/>
        </p:nvSpPr>
        <p:spPr>
          <a:xfrm>
            <a:off x="6826680" y="6348240"/>
            <a:ext cx="7380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1" name="CustomShape 28"/>
          <p:cNvSpPr/>
          <p:nvPr/>
        </p:nvSpPr>
        <p:spPr>
          <a:xfrm>
            <a:off x="691776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2" name="CustomShape 29"/>
          <p:cNvSpPr/>
          <p:nvPr/>
        </p:nvSpPr>
        <p:spPr>
          <a:xfrm>
            <a:off x="6993720" y="6385320"/>
            <a:ext cx="7812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3" name="CustomShape 30"/>
          <p:cNvSpPr/>
          <p:nvPr/>
        </p:nvSpPr>
        <p:spPr>
          <a:xfrm>
            <a:off x="7081920" y="6348240"/>
            <a:ext cx="2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4" name="CustomShape 31"/>
          <p:cNvSpPr/>
          <p:nvPr/>
        </p:nvSpPr>
        <p:spPr>
          <a:xfrm>
            <a:off x="7081920" y="6348240"/>
            <a:ext cx="20880" cy="22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5" name="CustomShape 32"/>
          <p:cNvSpPr/>
          <p:nvPr/>
        </p:nvSpPr>
        <p:spPr>
          <a:xfrm>
            <a:off x="7083720" y="6385320"/>
            <a:ext cx="1620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6" name="CustomShape 33"/>
          <p:cNvSpPr/>
          <p:nvPr/>
        </p:nvSpPr>
        <p:spPr>
          <a:xfrm>
            <a:off x="7122240" y="6382440"/>
            <a:ext cx="471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7" name="CustomShape 34"/>
          <p:cNvSpPr/>
          <p:nvPr/>
        </p:nvSpPr>
        <p:spPr>
          <a:xfrm>
            <a:off x="7175160" y="6382440"/>
            <a:ext cx="813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8" name="CustomShape 35"/>
          <p:cNvSpPr/>
          <p:nvPr/>
        </p:nvSpPr>
        <p:spPr>
          <a:xfrm>
            <a:off x="72709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29" name="CustomShape 36"/>
          <p:cNvSpPr/>
          <p:nvPr/>
        </p:nvSpPr>
        <p:spPr>
          <a:xfrm>
            <a:off x="7359480" y="6382440"/>
            <a:ext cx="1137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0" name="CustomShape 37"/>
          <p:cNvSpPr/>
          <p:nvPr/>
        </p:nvSpPr>
        <p:spPr>
          <a:xfrm>
            <a:off x="748620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1" name="CustomShape 38"/>
          <p:cNvSpPr/>
          <p:nvPr/>
        </p:nvSpPr>
        <p:spPr>
          <a:xfrm>
            <a:off x="75776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2" name="CustomShape 39"/>
          <p:cNvSpPr/>
          <p:nvPr/>
        </p:nvSpPr>
        <p:spPr>
          <a:xfrm>
            <a:off x="7658280" y="6362280"/>
            <a:ext cx="53640" cy="98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3" name="CustomShape 40"/>
          <p:cNvSpPr/>
          <p:nvPr/>
        </p:nvSpPr>
        <p:spPr>
          <a:xfrm>
            <a:off x="7761960" y="6348240"/>
            <a:ext cx="11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4" name="CustomShape 41"/>
          <p:cNvSpPr/>
          <p:nvPr/>
        </p:nvSpPr>
        <p:spPr>
          <a:xfrm>
            <a:off x="7876800" y="6382440"/>
            <a:ext cx="81360" cy="11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5" name="CustomShape 42"/>
          <p:cNvSpPr/>
          <p:nvPr/>
        </p:nvSpPr>
        <p:spPr>
          <a:xfrm>
            <a:off x="796968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6" name="CustomShape 43"/>
          <p:cNvSpPr/>
          <p:nvPr/>
        </p:nvSpPr>
        <p:spPr>
          <a:xfrm>
            <a:off x="8061120" y="6382440"/>
            <a:ext cx="644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7" name="CustomShape 44"/>
          <p:cNvSpPr/>
          <p:nvPr/>
        </p:nvSpPr>
        <p:spPr>
          <a:xfrm>
            <a:off x="81385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8" name="CustomShape 45"/>
          <p:cNvSpPr/>
          <p:nvPr/>
        </p:nvSpPr>
        <p:spPr>
          <a:xfrm>
            <a:off x="8212680" y="6385320"/>
            <a:ext cx="7992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39" name="CustomShape 46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0" name="CustomShape 47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1" name="CustomShape 48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2" name="CustomShape 49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3" name="CustomShape 50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4" name="CustomShape 51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5" name="CustomShape 52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6" name="CustomShape 53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7" name="CustomShape 54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8" name="CustomShape 55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49" name="CustomShape 56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0" name="CustomShape 57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1" name="CustomShape 58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2" name="CustomShape 59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3" name="CustomShape 60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4" name="CustomShape 61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5" name="CustomShape 62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6" name="CustomShape 63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7" name="CustomShape 64"/>
          <p:cNvSpPr/>
          <p:nvPr/>
        </p:nvSpPr>
        <p:spPr>
          <a:xfrm>
            <a:off x="6103080" y="6348240"/>
            <a:ext cx="766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8" name="CustomShape 65"/>
          <p:cNvSpPr/>
          <p:nvPr/>
        </p:nvSpPr>
        <p:spPr>
          <a:xfrm>
            <a:off x="6194520" y="6385320"/>
            <a:ext cx="6588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59" name="CustomShape 66"/>
          <p:cNvSpPr/>
          <p:nvPr/>
        </p:nvSpPr>
        <p:spPr>
          <a:xfrm>
            <a:off x="6281280" y="6382440"/>
            <a:ext cx="457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0" name="CustomShape 67"/>
          <p:cNvSpPr/>
          <p:nvPr/>
        </p:nvSpPr>
        <p:spPr>
          <a:xfrm>
            <a:off x="6335640" y="6382440"/>
            <a:ext cx="781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1" name="CustomShape 68"/>
          <p:cNvSpPr/>
          <p:nvPr/>
        </p:nvSpPr>
        <p:spPr>
          <a:xfrm>
            <a:off x="6428520" y="6382440"/>
            <a:ext cx="813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2" name="CustomShape 69"/>
          <p:cNvSpPr/>
          <p:nvPr/>
        </p:nvSpPr>
        <p:spPr>
          <a:xfrm>
            <a:off x="6519960" y="6382440"/>
            <a:ext cx="7380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3" name="CustomShape 70"/>
          <p:cNvSpPr/>
          <p:nvPr/>
        </p:nvSpPr>
        <p:spPr>
          <a:xfrm>
            <a:off x="66067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4" name="CustomShape 71"/>
          <p:cNvSpPr/>
          <p:nvPr/>
        </p:nvSpPr>
        <p:spPr>
          <a:xfrm>
            <a:off x="66902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5" name="CustomShape 72"/>
          <p:cNvSpPr/>
          <p:nvPr/>
        </p:nvSpPr>
        <p:spPr>
          <a:xfrm>
            <a:off x="6826680" y="6348240"/>
            <a:ext cx="7380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6" name="CustomShape 73"/>
          <p:cNvSpPr/>
          <p:nvPr/>
        </p:nvSpPr>
        <p:spPr>
          <a:xfrm>
            <a:off x="691776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7" name="CustomShape 74"/>
          <p:cNvSpPr/>
          <p:nvPr/>
        </p:nvSpPr>
        <p:spPr>
          <a:xfrm>
            <a:off x="6993720" y="6385320"/>
            <a:ext cx="7812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8" name="CustomShape 75"/>
          <p:cNvSpPr/>
          <p:nvPr/>
        </p:nvSpPr>
        <p:spPr>
          <a:xfrm>
            <a:off x="7081920" y="6348240"/>
            <a:ext cx="2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69" name="CustomShape 76"/>
          <p:cNvSpPr/>
          <p:nvPr/>
        </p:nvSpPr>
        <p:spPr>
          <a:xfrm>
            <a:off x="7081920" y="6348240"/>
            <a:ext cx="20880" cy="22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0" name="CustomShape 77"/>
          <p:cNvSpPr/>
          <p:nvPr/>
        </p:nvSpPr>
        <p:spPr>
          <a:xfrm>
            <a:off x="7083720" y="6385320"/>
            <a:ext cx="1620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1" name="CustomShape 78"/>
          <p:cNvSpPr/>
          <p:nvPr/>
        </p:nvSpPr>
        <p:spPr>
          <a:xfrm>
            <a:off x="7122240" y="6382440"/>
            <a:ext cx="471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2" name="CustomShape 79"/>
          <p:cNvSpPr/>
          <p:nvPr/>
        </p:nvSpPr>
        <p:spPr>
          <a:xfrm>
            <a:off x="7175160" y="6382440"/>
            <a:ext cx="813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3" name="CustomShape 80"/>
          <p:cNvSpPr/>
          <p:nvPr/>
        </p:nvSpPr>
        <p:spPr>
          <a:xfrm>
            <a:off x="72709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4" name="CustomShape 81"/>
          <p:cNvSpPr/>
          <p:nvPr/>
        </p:nvSpPr>
        <p:spPr>
          <a:xfrm>
            <a:off x="7359480" y="6382440"/>
            <a:ext cx="1137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5" name="CustomShape 82"/>
          <p:cNvSpPr/>
          <p:nvPr/>
        </p:nvSpPr>
        <p:spPr>
          <a:xfrm>
            <a:off x="748620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6" name="CustomShape 83"/>
          <p:cNvSpPr/>
          <p:nvPr/>
        </p:nvSpPr>
        <p:spPr>
          <a:xfrm>
            <a:off x="75776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7" name="CustomShape 84"/>
          <p:cNvSpPr/>
          <p:nvPr/>
        </p:nvSpPr>
        <p:spPr>
          <a:xfrm>
            <a:off x="7658280" y="6362280"/>
            <a:ext cx="53640" cy="98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8" name="CustomShape 85"/>
          <p:cNvSpPr/>
          <p:nvPr/>
        </p:nvSpPr>
        <p:spPr>
          <a:xfrm>
            <a:off x="7761960" y="6348240"/>
            <a:ext cx="11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79" name="CustomShape 86"/>
          <p:cNvSpPr/>
          <p:nvPr/>
        </p:nvSpPr>
        <p:spPr>
          <a:xfrm>
            <a:off x="7876800" y="6382440"/>
            <a:ext cx="81360" cy="11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0" name="CustomShape 87"/>
          <p:cNvSpPr/>
          <p:nvPr/>
        </p:nvSpPr>
        <p:spPr>
          <a:xfrm>
            <a:off x="796968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1" name="CustomShape 88"/>
          <p:cNvSpPr/>
          <p:nvPr/>
        </p:nvSpPr>
        <p:spPr>
          <a:xfrm>
            <a:off x="8061120" y="6382440"/>
            <a:ext cx="644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2" name="CustomShape 89"/>
          <p:cNvSpPr/>
          <p:nvPr/>
        </p:nvSpPr>
        <p:spPr>
          <a:xfrm>
            <a:off x="81385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3" name="CustomShape 90"/>
          <p:cNvSpPr/>
          <p:nvPr/>
        </p:nvSpPr>
        <p:spPr>
          <a:xfrm>
            <a:off x="8212680" y="6385320"/>
            <a:ext cx="7992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4" name="CustomShape 91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5" name="CustomShape 92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6" name="CustomShape 93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7" name="CustomShape 94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8" name="CustomShape 95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89" name="CustomShape 96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0" name="CustomShape 97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1" name="CustomShape 98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2" name="CustomShape 99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3" name="CustomShape 100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4" name="CustomShape 101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5" name="CustomShape 102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6" name="CustomShape 103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7" name="CustomShape 104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8" name="CustomShape 105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299" name="CustomShape 106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00" name="CustomShape 107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01" name="CustomShape 108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02" name="CustomShape 109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SIIF using distributed services – the simple picture </a:t>
            </a:r>
            <a:endParaRPr/>
          </a:p>
        </p:txBody>
      </p:sp>
      <p:sp>
        <p:nvSpPr>
          <p:cNvPr id="303" name="CustomShape 110"/>
          <p:cNvSpPr/>
          <p:nvPr/>
        </p:nvSpPr>
        <p:spPr>
          <a:xfrm>
            <a:off x="6369840" y="1771560"/>
            <a:ext cx="15523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87d200"/>
                </a:solidFill>
                <a:latin typeface="Arial"/>
              </a:rPr>
              <a:t>EU SIIF node</a:t>
            </a:r>
            <a:endParaRPr/>
          </a:p>
        </p:txBody>
      </p:sp>
      <p:sp>
        <p:nvSpPr>
          <p:cNvPr id="304" name="CustomShape 111"/>
          <p:cNvSpPr/>
          <p:nvPr/>
        </p:nvSpPr>
        <p:spPr>
          <a:xfrm>
            <a:off x="819000" y="1203120"/>
            <a:ext cx="215136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87d200"/>
                </a:solidFill>
                <a:latin typeface="Arial"/>
              </a:rPr>
              <a:t>national SIIF nodes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306" name="CustomShape 2"/>
          <p:cNvSpPr/>
          <p:nvPr/>
        </p:nvSpPr>
        <p:spPr>
          <a:xfrm>
            <a:off x="898200" y="185040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307" name="CustomShape 3"/>
          <p:cNvSpPr/>
          <p:nvPr/>
        </p:nvSpPr>
        <p:spPr>
          <a:xfrm>
            <a:off x="898200" y="305892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308" name="CustomShape 4"/>
          <p:cNvSpPr/>
          <p:nvPr/>
        </p:nvSpPr>
        <p:spPr>
          <a:xfrm>
            <a:off x="899640" y="427824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309" name="CustomShape 5"/>
          <p:cNvSpPr/>
          <p:nvPr/>
        </p:nvSpPr>
        <p:spPr>
          <a:xfrm>
            <a:off x="2988000" y="2349000"/>
            <a:ext cx="2375640" cy="1871640"/>
          </a:xfrm>
          <a:prstGeom prst="roundRect">
            <a:avLst>
              <a:gd fmla="val 16667" name="adj"/>
            </a:avLst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70c0"/>
                </a:solidFill>
                <a:latin typeface="Arial"/>
              </a:rPr>
              <a:t>Broker / Harvester</a:t>
            </a:r>
            <a:endParaRPr/>
          </a:p>
        </p:txBody>
      </p:sp>
      <p:sp>
        <p:nvSpPr>
          <p:cNvPr id="310" name="CustomShape 6"/>
          <p:cNvSpPr/>
          <p:nvPr/>
        </p:nvSpPr>
        <p:spPr>
          <a:xfrm>
            <a:off x="6408360" y="2547000"/>
            <a:ext cx="1943640" cy="1439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cc0000"/>
                </a:solidFill>
                <a:latin typeface="Arial"/>
              </a:rPr>
              <a:t>UWWTD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cc0000"/>
                </a:solidFill>
                <a:latin typeface="Arial"/>
              </a:rPr>
              <a:t>Viewer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000000"/>
                </a:solidFill>
                <a:latin typeface="Arial"/>
              </a:rPr>
              <a:t>integration view</a:t>
            </a:r>
            <a:endParaRPr/>
          </a:p>
        </p:txBody>
      </p:sp>
      <p:sp>
        <p:nvSpPr>
          <p:cNvPr id="311" name="CustomShape 7"/>
          <p:cNvSpPr/>
          <p:nvPr/>
        </p:nvSpPr>
        <p:spPr>
          <a:xfrm>
            <a:off x="2988000" y="5101560"/>
            <a:ext cx="2159640" cy="1007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ff0000"/>
                </a:solidFill>
                <a:latin typeface="Arial"/>
              </a:rPr>
              <a:t>Discomap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ff0000"/>
                </a:solidFill>
                <a:latin typeface="Arial"/>
              </a:rPr>
              <a:t>REST services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000000"/>
                </a:solidFill>
                <a:latin typeface="Arial"/>
              </a:rPr>
              <a:t>reference maps</a:t>
            </a:r>
            <a:endParaRPr/>
          </a:p>
        </p:txBody>
      </p:sp>
      <p:sp>
        <p:nvSpPr>
          <p:cNvPr id="312" name="CustomShape 8"/>
          <p:cNvSpPr/>
          <p:nvPr/>
        </p:nvSpPr>
        <p:spPr>
          <a:xfrm flipV="1">
            <a:off x="4284000" y="3985560"/>
            <a:ext cx="3203640" cy="1082520"/>
          </a:xfrm>
          <a:prstGeom prst="straightConnector1">
            <a:avLst/>
          </a:prstGeom>
          <a:noFill/>
          <a:ln w="9360">
            <a:solidFill>
              <a:srgbClr val="b5dcde"/>
            </a:solidFill>
            <a:round/>
            <a:tailEnd len="med" type="arrow" w="med"/>
          </a:ln>
        </p:spPr>
      </p:sp>
      <p:sp>
        <p:nvSpPr>
          <p:cNvPr id="313" name="CustomShape 9"/>
          <p:cNvSpPr/>
          <p:nvPr/>
        </p:nvSpPr>
        <p:spPr>
          <a:xfrm>
            <a:off x="3033720" y="1171440"/>
            <a:ext cx="2991240" cy="1187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holds relationship between National WFS services and EU base layers / EU SIIF node</a:t>
            </a:r>
            <a:endParaRPr/>
          </a:p>
        </p:txBody>
      </p:sp>
      <p:sp>
        <p:nvSpPr>
          <p:cNvPr id="314" name="CustomShape 10"/>
          <p:cNvSpPr/>
          <p:nvPr/>
        </p:nvSpPr>
        <p:spPr>
          <a:xfrm rot="20494200">
            <a:off x="5506200" y="4425840"/>
            <a:ext cx="18007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a-DK">
                <a:solidFill>
                  <a:srgbClr val="ffff00"/>
                </a:solidFill>
                <a:latin typeface="Arial"/>
              </a:rPr>
              <a:t>REST WS</a:t>
            </a:r>
            <a:endParaRPr/>
          </a:p>
        </p:txBody>
      </p:sp>
      <p:sp>
        <p:nvSpPr>
          <p:cNvPr id="315" name="CustomShape 11"/>
          <p:cNvSpPr/>
          <p:nvPr/>
        </p:nvSpPr>
        <p:spPr>
          <a:xfrm>
            <a:off x="6103080" y="6348240"/>
            <a:ext cx="766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16" name="CustomShape 12"/>
          <p:cNvSpPr/>
          <p:nvPr/>
        </p:nvSpPr>
        <p:spPr>
          <a:xfrm>
            <a:off x="6194520" y="6385320"/>
            <a:ext cx="6588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17" name="CustomShape 13"/>
          <p:cNvSpPr/>
          <p:nvPr/>
        </p:nvSpPr>
        <p:spPr>
          <a:xfrm>
            <a:off x="6281280" y="6382440"/>
            <a:ext cx="457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18" name="CustomShape 14"/>
          <p:cNvSpPr/>
          <p:nvPr/>
        </p:nvSpPr>
        <p:spPr>
          <a:xfrm>
            <a:off x="6335640" y="6382440"/>
            <a:ext cx="781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19" name="CustomShape 15"/>
          <p:cNvSpPr/>
          <p:nvPr/>
        </p:nvSpPr>
        <p:spPr>
          <a:xfrm>
            <a:off x="6428520" y="6382440"/>
            <a:ext cx="813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0" name="CustomShape 16"/>
          <p:cNvSpPr/>
          <p:nvPr/>
        </p:nvSpPr>
        <p:spPr>
          <a:xfrm>
            <a:off x="6519960" y="6382440"/>
            <a:ext cx="7380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1" name="CustomShape 17"/>
          <p:cNvSpPr/>
          <p:nvPr/>
        </p:nvSpPr>
        <p:spPr>
          <a:xfrm>
            <a:off x="66067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2" name="CustomShape 18"/>
          <p:cNvSpPr/>
          <p:nvPr/>
        </p:nvSpPr>
        <p:spPr>
          <a:xfrm>
            <a:off x="66902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3" name="CustomShape 19"/>
          <p:cNvSpPr/>
          <p:nvPr/>
        </p:nvSpPr>
        <p:spPr>
          <a:xfrm>
            <a:off x="6826680" y="6348240"/>
            <a:ext cx="7380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4" name="CustomShape 20"/>
          <p:cNvSpPr/>
          <p:nvPr/>
        </p:nvSpPr>
        <p:spPr>
          <a:xfrm>
            <a:off x="691776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5" name="CustomShape 21"/>
          <p:cNvSpPr/>
          <p:nvPr/>
        </p:nvSpPr>
        <p:spPr>
          <a:xfrm>
            <a:off x="6993720" y="6385320"/>
            <a:ext cx="7812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6" name="CustomShape 22"/>
          <p:cNvSpPr/>
          <p:nvPr/>
        </p:nvSpPr>
        <p:spPr>
          <a:xfrm>
            <a:off x="7081920" y="6348240"/>
            <a:ext cx="2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7" name="CustomShape 23"/>
          <p:cNvSpPr/>
          <p:nvPr/>
        </p:nvSpPr>
        <p:spPr>
          <a:xfrm>
            <a:off x="7081920" y="6348240"/>
            <a:ext cx="20880" cy="22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8" name="CustomShape 24"/>
          <p:cNvSpPr/>
          <p:nvPr/>
        </p:nvSpPr>
        <p:spPr>
          <a:xfrm>
            <a:off x="7083720" y="6385320"/>
            <a:ext cx="1620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29" name="CustomShape 25"/>
          <p:cNvSpPr/>
          <p:nvPr/>
        </p:nvSpPr>
        <p:spPr>
          <a:xfrm>
            <a:off x="7122240" y="6382440"/>
            <a:ext cx="471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0" name="CustomShape 26"/>
          <p:cNvSpPr/>
          <p:nvPr/>
        </p:nvSpPr>
        <p:spPr>
          <a:xfrm>
            <a:off x="7175160" y="6382440"/>
            <a:ext cx="813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1" name="CustomShape 27"/>
          <p:cNvSpPr/>
          <p:nvPr/>
        </p:nvSpPr>
        <p:spPr>
          <a:xfrm>
            <a:off x="72709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2" name="CustomShape 28"/>
          <p:cNvSpPr/>
          <p:nvPr/>
        </p:nvSpPr>
        <p:spPr>
          <a:xfrm>
            <a:off x="7359480" y="6382440"/>
            <a:ext cx="1137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3" name="CustomShape 29"/>
          <p:cNvSpPr/>
          <p:nvPr/>
        </p:nvSpPr>
        <p:spPr>
          <a:xfrm>
            <a:off x="748620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4" name="CustomShape 30"/>
          <p:cNvSpPr/>
          <p:nvPr/>
        </p:nvSpPr>
        <p:spPr>
          <a:xfrm>
            <a:off x="75776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5" name="CustomShape 31"/>
          <p:cNvSpPr/>
          <p:nvPr/>
        </p:nvSpPr>
        <p:spPr>
          <a:xfrm>
            <a:off x="7658280" y="6362280"/>
            <a:ext cx="53640" cy="98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6" name="CustomShape 32"/>
          <p:cNvSpPr/>
          <p:nvPr/>
        </p:nvSpPr>
        <p:spPr>
          <a:xfrm>
            <a:off x="7761960" y="6348240"/>
            <a:ext cx="11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7" name="CustomShape 33"/>
          <p:cNvSpPr/>
          <p:nvPr/>
        </p:nvSpPr>
        <p:spPr>
          <a:xfrm>
            <a:off x="7876800" y="6382440"/>
            <a:ext cx="81360" cy="11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8" name="CustomShape 34"/>
          <p:cNvSpPr/>
          <p:nvPr/>
        </p:nvSpPr>
        <p:spPr>
          <a:xfrm>
            <a:off x="796968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39" name="CustomShape 35"/>
          <p:cNvSpPr/>
          <p:nvPr/>
        </p:nvSpPr>
        <p:spPr>
          <a:xfrm>
            <a:off x="8061120" y="6382440"/>
            <a:ext cx="644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0" name="CustomShape 36"/>
          <p:cNvSpPr/>
          <p:nvPr/>
        </p:nvSpPr>
        <p:spPr>
          <a:xfrm>
            <a:off x="81385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1" name="CustomShape 37"/>
          <p:cNvSpPr/>
          <p:nvPr/>
        </p:nvSpPr>
        <p:spPr>
          <a:xfrm>
            <a:off x="8212680" y="6385320"/>
            <a:ext cx="7992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2" name="CustomShape 38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3" name="CustomShape 39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4" name="CustomShape 40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5" name="CustomShape 41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6" name="CustomShape 42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7" name="CustomShape 43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8" name="CustomShape 44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49" name="CustomShape 45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0" name="CustomShape 46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1" name="CustomShape 47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2" name="CustomShape 48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3" name="CustomShape 49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4" name="CustomShape 50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5" name="CustomShape 51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6" name="CustomShape 52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7" name="CustomShape 53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8" name="CustomShape 54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59" name="CustomShape 55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0" name="CustomShape 56"/>
          <p:cNvSpPr/>
          <p:nvPr/>
        </p:nvSpPr>
        <p:spPr>
          <a:xfrm>
            <a:off x="6103080" y="6348240"/>
            <a:ext cx="766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1" name="CustomShape 57"/>
          <p:cNvSpPr/>
          <p:nvPr/>
        </p:nvSpPr>
        <p:spPr>
          <a:xfrm>
            <a:off x="6194520" y="6385320"/>
            <a:ext cx="6588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2" name="CustomShape 58"/>
          <p:cNvSpPr/>
          <p:nvPr/>
        </p:nvSpPr>
        <p:spPr>
          <a:xfrm>
            <a:off x="6281280" y="6382440"/>
            <a:ext cx="457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3" name="CustomShape 59"/>
          <p:cNvSpPr/>
          <p:nvPr/>
        </p:nvSpPr>
        <p:spPr>
          <a:xfrm>
            <a:off x="6335640" y="6382440"/>
            <a:ext cx="781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4" name="CustomShape 60"/>
          <p:cNvSpPr/>
          <p:nvPr/>
        </p:nvSpPr>
        <p:spPr>
          <a:xfrm>
            <a:off x="6428520" y="6382440"/>
            <a:ext cx="813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5" name="CustomShape 61"/>
          <p:cNvSpPr/>
          <p:nvPr/>
        </p:nvSpPr>
        <p:spPr>
          <a:xfrm>
            <a:off x="6519960" y="6382440"/>
            <a:ext cx="7380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6" name="CustomShape 62"/>
          <p:cNvSpPr/>
          <p:nvPr/>
        </p:nvSpPr>
        <p:spPr>
          <a:xfrm>
            <a:off x="66067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7" name="CustomShape 63"/>
          <p:cNvSpPr/>
          <p:nvPr/>
        </p:nvSpPr>
        <p:spPr>
          <a:xfrm>
            <a:off x="66902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8" name="CustomShape 64"/>
          <p:cNvSpPr/>
          <p:nvPr/>
        </p:nvSpPr>
        <p:spPr>
          <a:xfrm>
            <a:off x="6826680" y="6348240"/>
            <a:ext cx="7380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69" name="CustomShape 65"/>
          <p:cNvSpPr/>
          <p:nvPr/>
        </p:nvSpPr>
        <p:spPr>
          <a:xfrm>
            <a:off x="691776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0" name="CustomShape 66"/>
          <p:cNvSpPr/>
          <p:nvPr/>
        </p:nvSpPr>
        <p:spPr>
          <a:xfrm>
            <a:off x="6993720" y="6385320"/>
            <a:ext cx="7812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1" name="CustomShape 67"/>
          <p:cNvSpPr/>
          <p:nvPr/>
        </p:nvSpPr>
        <p:spPr>
          <a:xfrm>
            <a:off x="7081920" y="6348240"/>
            <a:ext cx="2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2" name="CustomShape 68"/>
          <p:cNvSpPr/>
          <p:nvPr/>
        </p:nvSpPr>
        <p:spPr>
          <a:xfrm>
            <a:off x="7081920" y="6348240"/>
            <a:ext cx="20880" cy="22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3" name="CustomShape 69"/>
          <p:cNvSpPr/>
          <p:nvPr/>
        </p:nvSpPr>
        <p:spPr>
          <a:xfrm>
            <a:off x="7083720" y="6385320"/>
            <a:ext cx="1620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4" name="CustomShape 70"/>
          <p:cNvSpPr/>
          <p:nvPr/>
        </p:nvSpPr>
        <p:spPr>
          <a:xfrm>
            <a:off x="7122240" y="6382440"/>
            <a:ext cx="471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5" name="CustomShape 71"/>
          <p:cNvSpPr/>
          <p:nvPr/>
        </p:nvSpPr>
        <p:spPr>
          <a:xfrm>
            <a:off x="7175160" y="6382440"/>
            <a:ext cx="813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6" name="CustomShape 72"/>
          <p:cNvSpPr/>
          <p:nvPr/>
        </p:nvSpPr>
        <p:spPr>
          <a:xfrm>
            <a:off x="72709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7" name="CustomShape 73"/>
          <p:cNvSpPr/>
          <p:nvPr/>
        </p:nvSpPr>
        <p:spPr>
          <a:xfrm>
            <a:off x="7359480" y="6382440"/>
            <a:ext cx="1137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8" name="CustomShape 74"/>
          <p:cNvSpPr/>
          <p:nvPr/>
        </p:nvSpPr>
        <p:spPr>
          <a:xfrm>
            <a:off x="748620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79" name="CustomShape 75"/>
          <p:cNvSpPr/>
          <p:nvPr/>
        </p:nvSpPr>
        <p:spPr>
          <a:xfrm>
            <a:off x="75776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0" name="CustomShape 76"/>
          <p:cNvSpPr/>
          <p:nvPr/>
        </p:nvSpPr>
        <p:spPr>
          <a:xfrm>
            <a:off x="7658280" y="6362280"/>
            <a:ext cx="53640" cy="98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1" name="CustomShape 77"/>
          <p:cNvSpPr/>
          <p:nvPr/>
        </p:nvSpPr>
        <p:spPr>
          <a:xfrm>
            <a:off x="7761960" y="6348240"/>
            <a:ext cx="11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2" name="CustomShape 78"/>
          <p:cNvSpPr/>
          <p:nvPr/>
        </p:nvSpPr>
        <p:spPr>
          <a:xfrm>
            <a:off x="7876800" y="6382440"/>
            <a:ext cx="81360" cy="11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3" name="CustomShape 79"/>
          <p:cNvSpPr/>
          <p:nvPr/>
        </p:nvSpPr>
        <p:spPr>
          <a:xfrm>
            <a:off x="796968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4" name="CustomShape 80"/>
          <p:cNvSpPr/>
          <p:nvPr/>
        </p:nvSpPr>
        <p:spPr>
          <a:xfrm>
            <a:off x="8061120" y="6382440"/>
            <a:ext cx="644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5" name="CustomShape 81"/>
          <p:cNvSpPr/>
          <p:nvPr/>
        </p:nvSpPr>
        <p:spPr>
          <a:xfrm>
            <a:off x="81385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6" name="CustomShape 82"/>
          <p:cNvSpPr/>
          <p:nvPr/>
        </p:nvSpPr>
        <p:spPr>
          <a:xfrm>
            <a:off x="8212680" y="6385320"/>
            <a:ext cx="7992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7" name="CustomShape 83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8" name="CustomShape 84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89" name="CustomShape 85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0" name="CustomShape 86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1" name="CustomShape 87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2" name="CustomShape 88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3" name="CustomShape 89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4" name="CustomShape 90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5" name="CustomShape 91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6" name="CustomShape 92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7" name="CustomShape 93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8" name="CustomShape 94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399" name="CustomShape 95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00" name="CustomShape 96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01" name="CustomShape 97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02" name="CustomShape 98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03" name="CustomShape 99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04" name="CustomShape 100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05" name="CustomShape 101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SIIF using distributed services – the experiment part 1</a:t>
            </a:r>
            <a:endParaRPr/>
          </a:p>
        </p:txBody>
      </p:sp>
      <p:sp>
        <p:nvSpPr>
          <p:cNvPr id="406" name="CustomShape 102"/>
          <p:cNvSpPr/>
          <p:nvPr/>
        </p:nvSpPr>
        <p:spPr>
          <a:xfrm>
            <a:off x="6369840" y="1771560"/>
            <a:ext cx="15523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87d200"/>
                </a:solidFill>
                <a:latin typeface="Arial"/>
              </a:rPr>
              <a:t>EU SIIF node</a:t>
            </a:r>
            <a:endParaRPr/>
          </a:p>
        </p:txBody>
      </p:sp>
      <p:sp>
        <p:nvSpPr>
          <p:cNvPr id="407" name="CustomShape 103"/>
          <p:cNvSpPr/>
          <p:nvPr/>
        </p:nvSpPr>
        <p:spPr>
          <a:xfrm>
            <a:off x="819000" y="1203120"/>
            <a:ext cx="215136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87d200"/>
                </a:solidFill>
                <a:latin typeface="Arial"/>
              </a:rPr>
              <a:t>national SIIF nodes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409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410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411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200">
                <a:solidFill>
                  <a:srgbClr val="ffffff"/>
                </a:solidFill>
                <a:latin typeface="Arial"/>
              </a:rPr>
              <a:t>The European SIIF node – WFS/WMS „experiment“ – reference data </a:t>
            </a:r>
            <a:endParaRPr/>
          </a:p>
        </p:txBody>
      </p:sp>
      <p:sp>
        <p:nvSpPr>
          <p:cNvPr id="412" name="CustomShape 5"/>
          <p:cNvSpPr/>
          <p:nvPr/>
        </p:nvSpPr>
        <p:spPr>
          <a:xfrm>
            <a:off x="555480" y="1197000"/>
            <a:ext cx="6189840" cy="912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EEA starts providing INSPIRE conformant network services</a:t>
            </a:r>
            <a:endParaRPr/>
          </a:p>
          <a:p>
            <a:pPr>
              <a:lnSpc>
                <a:spcPct val="100000"/>
              </a:lnSpc>
            </a:pPr>
            <a:r>
              <a:rPr lang="da-DK" u="sng">
                <a:solidFill>
                  <a:srgbClr val="009999"/>
                </a:solidFill>
                <a:latin typeface="Arial"/>
                <a:hlinkClick r:id="rId1"/>
              </a:rPr>
              <a:t>h</a:t>
            </a:r>
            <a:r>
              <a:rPr lang="da-DK" u="sng">
                <a:solidFill>
                  <a:srgbClr val="009999"/>
                </a:solidFill>
                <a:latin typeface="Arial"/>
                <a:hlinkClick r:id="rId2"/>
              </a:rPr>
              <a:t>ttp</a:t>
            </a:r>
            <a:r>
              <a:rPr lang="da-DK" u="sng">
                <a:solidFill>
                  <a:srgbClr val="009999"/>
                </a:solidFill>
                <a:latin typeface="Arial"/>
                <a:hlinkClick r:id="rId3"/>
              </a:rPr>
              <a:t>://inspire.discomap.eea.europa.eu/arcgis/rest/services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000000"/>
                </a:solidFill>
                <a:latin typeface="Arial"/>
              </a:rPr>
              <a:t> </a:t>
            </a:r>
            <a:endParaRPr/>
          </a:p>
        </p:txBody>
      </p:sp>
      <p:pic>
        <p:nvPicPr>
          <p:cNvPr descr="" id="413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656640" y="1906920"/>
            <a:ext cx="7830000" cy="437184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415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416" name="CustomShape 3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417" name="CustomShape 4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200">
                <a:solidFill>
                  <a:srgbClr val="ffffff"/>
                </a:solidFill>
                <a:latin typeface="Arial"/>
              </a:rPr>
              <a:t>The European SIIF node – WFS/WMS „experiment“ – reference data </a:t>
            </a:r>
            <a:endParaRPr/>
          </a:p>
        </p:txBody>
      </p:sp>
      <p:sp>
        <p:nvSpPr>
          <p:cNvPr id="418" name="CustomShape 5"/>
          <p:cNvSpPr/>
          <p:nvPr/>
        </p:nvSpPr>
        <p:spPr>
          <a:xfrm>
            <a:off x="461520" y="122220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41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41200" y="1336680"/>
            <a:ext cx="2691720" cy="2307600"/>
          </a:xfrm>
          <a:prstGeom prst="rect">
            <a:avLst/>
          </a:prstGeom>
          <a:ln>
            <a:noFill/>
          </a:ln>
        </p:spPr>
      </p:pic>
      <p:pic>
        <p:nvPicPr>
          <p:cNvPr descr="" id="420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46040" y="3850200"/>
            <a:ext cx="2369880" cy="2818080"/>
          </a:xfrm>
          <a:prstGeom prst="rect">
            <a:avLst/>
          </a:prstGeom>
          <a:ln>
            <a:noFill/>
          </a:ln>
        </p:spPr>
      </p:pic>
      <p:pic>
        <p:nvPicPr>
          <p:cNvPr descr="" id="421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241960" y="1495440"/>
            <a:ext cx="2441160" cy="2644200"/>
          </a:xfrm>
          <a:prstGeom prst="rect">
            <a:avLst/>
          </a:prstGeom>
          <a:ln>
            <a:noFill/>
          </a:ln>
        </p:spPr>
      </p:pic>
      <p:sp>
        <p:nvSpPr>
          <p:cNvPr id="422" name="CustomShape 6"/>
          <p:cNvSpPr/>
          <p:nvPr/>
        </p:nvSpPr>
        <p:spPr>
          <a:xfrm>
            <a:off x="3180240" y="2095560"/>
            <a:ext cx="916920" cy="912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UWWT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plant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info</a:t>
            </a:r>
            <a:endParaRPr/>
          </a:p>
        </p:txBody>
      </p:sp>
      <p:sp>
        <p:nvSpPr>
          <p:cNvPr id="423" name="CustomShape 7"/>
          <p:cNvSpPr/>
          <p:nvPr/>
        </p:nvSpPr>
        <p:spPr>
          <a:xfrm>
            <a:off x="3844440" y="5745600"/>
            <a:ext cx="1794600" cy="912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UWWT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discharge point 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info</a:t>
            </a:r>
            <a:endParaRPr/>
          </a:p>
        </p:txBody>
      </p:sp>
      <p:sp>
        <p:nvSpPr>
          <p:cNvPr id="424" name="CustomShape 8"/>
          <p:cNvSpPr/>
          <p:nvPr/>
        </p:nvSpPr>
        <p:spPr>
          <a:xfrm>
            <a:off x="5252040" y="4292640"/>
            <a:ext cx="2061360" cy="638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related catchment </a:t>
            </a:r>
            <a:endParaRPr/>
          </a:p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Info </a:t>
            </a:r>
            <a:endParaRPr/>
          </a:p>
        </p:txBody>
      </p:sp>
      <p:sp>
        <p:nvSpPr>
          <p:cNvPr id="425" name="CustomShape 9"/>
          <p:cNvSpPr/>
          <p:nvPr/>
        </p:nvSpPr>
        <p:spPr>
          <a:xfrm>
            <a:off x="6290640" y="5745600"/>
            <a:ext cx="140004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... and more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CustomShape 1"/>
          <p:cNvSpPr/>
          <p:nvPr/>
        </p:nvSpPr>
        <p:spPr>
          <a:xfrm>
            <a:off x="0" y="0"/>
            <a:ext cx="9143280" cy="1124640"/>
          </a:xfrm>
          <a:prstGeom prst="rect">
            <a:avLst/>
          </a:prstGeom>
          <a:gradFill>
            <a:gsLst>
              <a:gs pos="0">
                <a:srgbClr val="d3d3d3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</p:sp>
      <p:sp>
        <p:nvSpPr>
          <p:cNvPr id="427" name="CustomShape 2"/>
          <p:cNvSpPr/>
          <p:nvPr/>
        </p:nvSpPr>
        <p:spPr>
          <a:xfrm>
            <a:off x="898200" y="185040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FR data</a:t>
            </a:r>
            <a:endParaRPr/>
          </a:p>
        </p:txBody>
      </p:sp>
      <p:sp>
        <p:nvSpPr>
          <p:cNvPr id="428" name="CustomShape 3"/>
          <p:cNvSpPr/>
          <p:nvPr/>
        </p:nvSpPr>
        <p:spPr>
          <a:xfrm>
            <a:off x="898200" y="305892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429" name="CustomShape 4"/>
          <p:cNvSpPr/>
          <p:nvPr/>
        </p:nvSpPr>
        <p:spPr>
          <a:xfrm>
            <a:off x="899640" y="4278240"/>
            <a:ext cx="1223280" cy="791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b05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430" name="CustomShape 5"/>
          <p:cNvSpPr/>
          <p:nvPr/>
        </p:nvSpPr>
        <p:spPr>
          <a:xfrm>
            <a:off x="2988000" y="2349000"/>
            <a:ext cx="2375640" cy="1871640"/>
          </a:xfrm>
          <a:prstGeom prst="roundRect">
            <a:avLst>
              <a:gd fmla="val 16667" name="adj"/>
            </a:avLst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0070c0"/>
                </a:solidFill>
                <a:latin typeface="Arial"/>
              </a:rPr>
              <a:t>Broker / Harvester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i="1" lang="da-DK">
                <a:solidFill>
                  <a:srgbClr val="7575d1"/>
                </a:solidFill>
                <a:latin typeface="Arial"/>
              </a:rPr>
              <a:t>HANDCODED</a:t>
            </a:r>
            <a:endParaRPr/>
          </a:p>
        </p:txBody>
      </p:sp>
      <p:sp>
        <p:nvSpPr>
          <p:cNvPr id="431" name="CustomShape 6"/>
          <p:cNvSpPr/>
          <p:nvPr/>
        </p:nvSpPr>
        <p:spPr>
          <a:xfrm>
            <a:off x="2122200" y="2246400"/>
            <a:ext cx="864720" cy="1037880"/>
          </a:xfrm>
          <a:prstGeom prst="straightConnector1">
            <a:avLst/>
          </a:prstGeom>
          <a:noFill/>
          <a:ln w="9360">
            <a:solidFill>
              <a:srgbClr val="b5dcde"/>
            </a:solidFill>
            <a:round/>
            <a:tailEnd len="med" type="arrow" w="med"/>
          </a:ln>
        </p:spPr>
      </p:sp>
      <p:sp>
        <p:nvSpPr>
          <p:cNvPr id="432" name="CustomShape 7"/>
          <p:cNvSpPr/>
          <p:nvPr/>
        </p:nvSpPr>
        <p:spPr>
          <a:xfrm>
            <a:off x="6408360" y="2547000"/>
            <a:ext cx="1943640" cy="1439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cc0000"/>
                </a:solidFill>
                <a:latin typeface="Arial"/>
              </a:rPr>
              <a:t>UWWTD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cc0000"/>
                </a:solidFill>
                <a:latin typeface="Arial"/>
              </a:rPr>
              <a:t>Viewer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000000"/>
                </a:solidFill>
                <a:latin typeface="Arial"/>
              </a:rPr>
              <a:t>integration view</a:t>
            </a:r>
            <a:endParaRPr/>
          </a:p>
        </p:txBody>
      </p:sp>
      <p:sp>
        <p:nvSpPr>
          <p:cNvPr id="433" name="CustomShape 8"/>
          <p:cNvSpPr/>
          <p:nvPr/>
        </p:nvSpPr>
        <p:spPr>
          <a:xfrm flipV="1">
            <a:off x="5364000" y="3266280"/>
            <a:ext cx="1043280" cy="17280"/>
          </a:xfrm>
          <a:prstGeom prst="straightConnector1">
            <a:avLst/>
          </a:prstGeom>
          <a:noFill/>
          <a:ln w="9360">
            <a:solidFill>
              <a:srgbClr val="b5dcde"/>
            </a:solidFill>
            <a:round/>
            <a:tailEnd len="med" type="arrow" w="med"/>
          </a:ln>
        </p:spPr>
      </p:sp>
      <p:sp>
        <p:nvSpPr>
          <p:cNvPr id="434" name="CustomShape 9"/>
          <p:cNvSpPr/>
          <p:nvPr/>
        </p:nvSpPr>
        <p:spPr>
          <a:xfrm>
            <a:off x="2988000" y="5101560"/>
            <a:ext cx="2159640" cy="1007280"/>
          </a:xfrm>
          <a:prstGeom prst="rect">
            <a:avLst/>
          </a:prstGeom>
          <a:solidFill>
            <a:srgbClr val="bbe0e3"/>
          </a:solidFill>
          <a:ln w="25560">
            <a:solidFill>
              <a:srgbClr val="8aa5a7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a-DK">
                <a:solidFill>
                  <a:srgbClr val="ff0000"/>
                </a:solidFill>
                <a:latin typeface="Arial"/>
              </a:rPr>
              <a:t>Discomap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ff0000"/>
                </a:solidFill>
                <a:latin typeface="Arial"/>
              </a:rPr>
              <a:t>REST services</a:t>
            </a:r>
            <a:endParaRPr/>
          </a:p>
          <a:p>
            <a:pPr algn="ctr">
              <a:lnSpc>
                <a:spcPct val="100000"/>
              </a:lnSpc>
            </a:pPr>
            <a:r>
              <a:rPr lang="da-DK">
                <a:solidFill>
                  <a:srgbClr val="000000"/>
                </a:solidFill>
                <a:latin typeface="Arial"/>
              </a:rPr>
              <a:t>reference maps</a:t>
            </a:r>
            <a:endParaRPr/>
          </a:p>
        </p:txBody>
      </p:sp>
      <p:sp>
        <p:nvSpPr>
          <p:cNvPr id="435" name="CustomShape 10"/>
          <p:cNvSpPr/>
          <p:nvPr/>
        </p:nvSpPr>
        <p:spPr>
          <a:xfrm>
            <a:off x="3033720" y="1171440"/>
            <a:ext cx="2991240" cy="1187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a-DK">
                <a:solidFill>
                  <a:srgbClr val="ffffff"/>
                </a:solidFill>
                <a:latin typeface="Arial"/>
              </a:rPr>
              <a:t>holds relationship between National WFS services and EU base layers / EU SIIF node </a:t>
            </a:r>
            <a:endParaRPr/>
          </a:p>
        </p:txBody>
      </p:sp>
      <p:sp>
        <p:nvSpPr>
          <p:cNvPr id="436" name="CustomShape 11"/>
          <p:cNvSpPr/>
          <p:nvPr/>
        </p:nvSpPr>
        <p:spPr>
          <a:xfrm>
            <a:off x="5482800" y="2937960"/>
            <a:ext cx="74016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00"/>
                </a:solidFill>
                <a:latin typeface="Arial"/>
              </a:rPr>
              <a:t>WMS</a:t>
            </a:r>
            <a:endParaRPr/>
          </a:p>
        </p:txBody>
      </p:sp>
      <p:sp>
        <p:nvSpPr>
          <p:cNvPr id="437" name="CustomShape 12"/>
          <p:cNvSpPr/>
          <p:nvPr/>
        </p:nvSpPr>
        <p:spPr>
          <a:xfrm>
            <a:off x="2294640" y="2187360"/>
            <a:ext cx="6883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ffff00"/>
                </a:solidFill>
                <a:latin typeface="Arial"/>
              </a:rPr>
              <a:t>WFS</a:t>
            </a:r>
            <a:endParaRPr/>
          </a:p>
        </p:txBody>
      </p:sp>
      <p:sp>
        <p:nvSpPr>
          <p:cNvPr id="438" name="CustomShape 13"/>
          <p:cNvSpPr/>
          <p:nvPr/>
        </p:nvSpPr>
        <p:spPr>
          <a:xfrm>
            <a:off x="6103080" y="6348240"/>
            <a:ext cx="766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39" name="CustomShape 14"/>
          <p:cNvSpPr/>
          <p:nvPr/>
        </p:nvSpPr>
        <p:spPr>
          <a:xfrm>
            <a:off x="6194520" y="6385320"/>
            <a:ext cx="6588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0" name="CustomShape 15"/>
          <p:cNvSpPr/>
          <p:nvPr/>
        </p:nvSpPr>
        <p:spPr>
          <a:xfrm>
            <a:off x="6281280" y="6382440"/>
            <a:ext cx="457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1" name="CustomShape 16"/>
          <p:cNvSpPr/>
          <p:nvPr/>
        </p:nvSpPr>
        <p:spPr>
          <a:xfrm>
            <a:off x="6335640" y="6382440"/>
            <a:ext cx="781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2" name="CustomShape 17"/>
          <p:cNvSpPr/>
          <p:nvPr/>
        </p:nvSpPr>
        <p:spPr>
          <a:xfrm>
            <a:off x="6428520" y="6382440"/>
            <a:ext cx="813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3" name="CustomShape 18"/>
          <p:cNvSpPr/>
          <p:nvPr/>
        </p:nvSpPr>
        <p:spPr>
          <a:xfrm>
            <a:off x="6519960" y="6382440"/>
            <a:ext cx="7380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4" name="CustomShape 19"/>
          <p:cNvSpPr/>
          <p:nvPr/>
        </p:nvSpPr>
        <p:spPr>
          <a:xfrm>
            <a:off x="66067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5" name="CustomShape 20"/>
          <p:cNvSpPr/>
          <p:nvPr/>
        </p:nvSpPr>
        <p:spPr>
          <a:xfrm>
            <a:off x="66902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6" name="CustomShape 21"/>
          <p:cNvSpPr/>
          <p:nvPr/>
        </p:nvSpPr>
        <p:spPr>
          <a:xfrm>
            <a:off x="6826680" y="6348240"/>
            <a:ext cx="7380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7" name="CustomShape 22"/>
          <p:cNvSpPr/>
          <p:nvPr/>
        </p:nvSpPr>
        <p:spPr>
          <a:xfrm>
            <a:off x="691776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8" name="CustomShape 23"/>
          <p:cNvSpPr/>
          <p:nvPr/>
        </p:nvSpPr>
        <p:spPr>
          <a:xfrm>
            <a:off x="6993720" y="6385320"/>
            <a:ext cx="7812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49" name="CustomShape 24"/>
          <p:cNvSpPr/>
          <p:nvPr/>
        </p:nvSpPr>
        <p:spPr>
          <a:xfrm>
            <a:off x="7081920" y="6348240"/>
            <a:ext cx="2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0" name="CustomShape 25"/>
          <p:cNvSpPr/>
          <p:nvPr/>
        </p:nvSpPr>
        <p:spPr>
          <a:xfrm>
            <a:off x="7081920" y="6348240"/>
            <a:ext cx="20880" cy="22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1" name="CustomShape 26"/>
          <p:cNvSpPr/>
          <p:nvPr/>
        </p:nvSpPr>
        <p:spPr>
          <a:xfrm>
            <a:off x="7083720" y="6385320"/>
            <a:ext cx="1620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2" name="CustomShape 27"/>
          <p:cNvSpPr/>
          <p:nvPr/>
        </p:nvSpPr>
        <p:spPr>
          <a:xfrm>
            <a:off x="7122240" y="6382440"/>
            <a:ext cx="471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3" name="CustomShape 28"/>
          <p:cNvSpPr/>
          <p:nvPr/>
        </p:nvSpPr>
        <p:spPr>
          <a:xfrm>
            <a:off x="7175160" y="6382440"/>
            <a:ext cx="813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4" name="CustomShape 29"/>
          <p:cNvSpPr/>
          <p:nvPr/>
        </p:nvSpPr>
        <p:spPr>
          <a:xfrm>
            <a:off x="72709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5" name="CustomShape 30"/>
          <p:cNvSpPr/>
          <p:nvPr/>
        </p:nvSpPr>
        <p:spPr>
          <a:xfrm>
            <a:off x="7359480" y="6382440"/>
            <a:ext cx="1137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6" name="CustomShape 31"/>
          <p:cNvSpPr/>
          <p:nvPr/>
        </p:nvSpPr>
        <p:spPr>
          <a:xfrm>
            <a:off x="748620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7" name="CustomShape 32"/>
          <p:cNvSpPr/>
          <p:nvPr/>
        </p:nvSpPr>
        <p:spPr>
          <a:xfrm>
            <a:off x="75776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8" name="CustomShape 33"/>
          <p:cNvSpPr/>
          <p:nvPr/>
        </p:nvSpPr>
        <p:spPr>
          <a:xfrm>
            <a:off x="7658280" y="6362280"/>
            <a:ext cx="53640" cy="98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59" name="CustomShape 34"/>
          <p:cNvSpPr/>
          <p:nvPr/>
        </p:nvSpPr>
        <p:spPr>
          <a:xfrm>
            <a:off x="7761960" y="6348240"/>
            <a:ext cx="11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0" name="CustomShape 35"/>
          <p:cNvSpPr/>
          <p:nvPr/>
        </p:nvSpPr>
        <p:spPr>
          <a:xfrm>
            <a:off x="7876800" y="6382440"/>
            <a:ext cx="81360" cy="11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1" name="CustomShape 36"/>
          <p:cNvSpPr/>
          <p:nvPr/>
        </p:nvSpPr>
        <p:spPr>
          <a:xfrm>
            <a:off x="796968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2" name="CustomShape 37"/>
          <p:cNvSpPr/>
          <p:nvPr/>
        </p:nvSpPr>
        <p:spPr>
          <a:xfrm>
            <a:off x="8061120" y="6382440"/>
            <a:ext cx="644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3" name="CustomShape 38"/>
          <p:cNvSpPr/>
          <p:nvPr/>
        </p:nvSpPr>
        <p:spPr>
          <a:xfrm>
            <a:off x="81385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4" name="CustomShape 39"/>
          <p:cNvSpPr/>
          <p:nvPr/>
        </p:nvSpPr>
        <p:spPr>
          <a:xfrm>
            <a:off x="8212680" y="6385320"/>
            <a:ext cx="7992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5" name="CustomShape 40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6" name="CustomShape 41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7" name="CustomShape 42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8" name="CustomShape 43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69" name="CustomShape 44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0" name="CustomShape 45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1" name="CustomShape 46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2" name="CustomShape 47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3" name="CustomShape 48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4" name="CustomShape 49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5" name="CustomShape 50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6" name="CustomShape 51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7" name="CustomShape 52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8" name="CustomShape 53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79" name="CustomShape 54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0" name="CustomShape 55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1" name="CustomShape 56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2" name="CustomShape 57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3" name="CustomShape 58"/>
          <p:cNvSpPr/>
          <p:nvPr/>
        </p:nvSpPr>
        <p:spPr>
          <a:xfrm>
            <a:off x="6103080" y="6348240"/>
            <a:ext cx="766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4" name="CustomShape 59"/>
          <p:cNvSpPr/>
          <p:nvPr/>
        </p:nvSpPr>
        <p:spPr>
          <a:xfrm>
            <a:off x="6194520" y="6385320"/>
            <a:ext cx="6588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5" name="CustomShape 60"/>
          <p:cNvSpPr/>
          <p:nvPr/>
        </p:nvSpPr>
        <p:spPr>
          <a:xfrm>
            <a:off x="6281280" y="6382440"/>
            <a:ext cx="457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6" name="CustomShape 61"/>
          <p:cNvSpPr/>
          <p:nvPr/>
        </p:nvSpPr>
        <p:spPr>
          <a:xfrm>
            <a:off x="6335640" y="6382440"/>
            <a:ext cx="781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7" name="CustomShape 62"/>
          <p:cNvSpPr/>
          <p:nvPr/>
        </p:nvSpPr>
        <p:spPr>
          <a:xfrm>
            <a:off x="6428520" y="6382440"/>
            <a:ext cx="813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8" name="CustomShape 63"/>
          <p:cNvSpPr/>
          <p:nvPr/>
        </p:nvSpPr>
        <p:spPr>
          <a:xfrm>
            <a:off x="6519960" y="6382440"/>
            <a:ext cx="7380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89" name="CustomShape 64"/>
          <p:cNvSpPr/>
          <p:nvPr/>
        </p:nvSpPr>
        <p:spPr>
          <a:xfrm>
            <a:off x="66067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0" name="CustomShape 65"/>
          <p:cNvSpPr/>
          <p:nvPr/>
        </p:nvSpPr>
        <p:spPr>
          <a:xfrm>
            <a:off x="66902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1" name="CustomShape 66"/>
          <p:cNvSpPr/>
          <p:nvPr/>
        </p:nvSpPr>
        <p:spPr>
          <a:xfrm>
            <a:off x="6826680" y="6348240"/>
            <a:ext cx="7380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2" name="CustomShape 67"/>
          <p:cNvSpPr/>
          <p:nvPr/>
        </p:nvSpPr>
        <p:spPr>
          <a:xfrm>
            <a:off x="691776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3" name="CustomShape 68"/>
          <p:cNvSpPr/>
          <p:nvPr/>
        </p:nvSpPr>
        <p:spPr>
          <a:xfrm>
            <a:off x="6993720" y="6385320"/>
            <a:ext cx="7812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4" name="CustomShape 69"/>
          <p:cNvSpPr/>
          <p:nvPr/>
        </p:nvSpPr>
        <p:spPr>
          <a:xfrm>
            <a:off x="7081920" y="6348240"/>
            <a:ext cx="2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5" name="CustomShape 70"/>
          <p:cNvSpPr/>
          <p:nvPr/>
        </p:nvSpPr>
        <p:spPr>
          <a:xfrm>
            <a:off x="7081920" y="6348240"/>
            <a:ext cx="20880" cy="22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6" name="CustomShape 71"/>
          <p:cNvSpPr/>
          <p:nvPr/>
        </p:nvSpPr>
        <p:spPr>
          <a:xfrm>
            <a:off x="7083720" y="6385320"/>
            <a:ext cx="16200" cy="738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7" name="CustomShape 72"/>
          <p:cNvSpPr/>
          <p:nvPr/>
        </p:nvSpPr>
        <p:spPr>
          <a:xfrm>
            <a:off x="7122240" y="6382440"/>
            <a:ext cx="471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8" name="CustomShape 73"/>
          <p:cNvSpPr/>
          <p:nvPr/>
        </p:nvSpPr>
        <p:spPr>
          <a:xfrm>
            <a:off x="7175160" y="6382440"/>
            <a:ext cx="813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499" name="CustomShape 74"/>
          <p:cNvSpPr/>
          <p:nvPr/>
        </p:nvSpPr>
        <p:spPr>
          <a:xfrm>
            <a:off x="72709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0" name="CustomShape 75"/>
          <p:cNvSpPr/>
          <p:nvPr/>
        </p:nvSpPr>
        <p:spPr>
          <a:xfrm>
            <a:off x="7359480" y="6382440"/>
            <a:ext cx="11376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1" name="CustomShape 76"/>
          <p:cNvSpPr/>
          <p:nvPr/>
        </p:nvSpPr>
        <p:spPr>
          <a:xfrm>
            <a:off x="748620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2" name="CustomShape 77"/>
          <p:cNvSpPr/>
          <p:nvPr/>
        </p:nvSpPr>
        <p:spPr>
          <a:xfrm>
            <a:off x="757764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3" name="CustomShape 78"/>
          <p:cNvSpPr/>
          <p:nvPr/>
        </p:nvSpPr>
        <p:spPr>
          <a:xfrm>
            <a:off x="7658280" y="6362280"/>
            <a:ext cx="53640" cy="98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4" name="CustomShape 79"/>
          <p:cNvSpPr/>
          <p:nvPr/>
        </p:nvSpPr>
        <p:spPr>
          <a:xfrm>
            <a:off x="7761960" y="6348240"/>
            <a:ext cx="110880" cy="11232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5" name="CustomShape 80"/>
          <p:cNvSpPr/>
          <p:nvPr/>
        </p:nvSpPr>
        <p:spPr>
          <a:xfrm>
            <a:off x="7876800" y="6382440"/>
            <a:ext cx="81360" cy="11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6" name="CustomShape 81"/>
          <p:cNvSpPr/>
          <p:nvPr/>
        </p:nvSpPr>
        <p:spPr>
          <a:xfrm>
            <a:off x="7969680" y="6382440"/>
            <a:ext cx="752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7" name="CustomShape 82"/>
          <p:cNvSpPr/>
          <p:nvPr/>
        </p:nvSpPr>
        <p:spPr>
          <a:xfrm>
            <a:off x="8061120" y="6382440"/>
            <a:ext cx="6444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8" name="CustomShape 83"/>
          <p:cNvSpPr/>
          <p:nvPr/>
        </p:nvSpPr>
        <p:spPr>
          <a:xfrm>
            <a:off x="8138520" y="6382440"/>
            <a:ext cx="67320" cy="766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09" name="CustomShape 84"/>
          <p:cNvSpPr/>
          <p:nvPr/>
        </p:nvSpPr>
        <p:spPr>
          <a:xfrm>
            <a:off x="8212680" y="6385320"/>
            <a:ext cx="7992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0" name="CustomShape 85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1" name="CustomShape 86"/>
          <p:cNvSpPr/>
          <p:nvPr/>
        </p:nvSpPr>
        <p:spPr>
          <a:xfrm>
            <a:off x="8627760" y="6297120"/>
            <a:ext cx="185040" cy="2379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2" name="CustomShape 87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3" name="CustomShape 88"/>
          <p:cNvSpPr/>
          <p:nvPr/>
        </p:nvSpPr>
        <p:spPr>
          <a:xfrm>
            <a:off x="8700480" y="6123600"/>
            <a:ext cx="78120" cy="1944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4" name="CustomShape 89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5" name="CustomShape 90"/>
          <p:cNvSpPr/>
          <p:nvPr/>
        </p:nvSpPr>
        <p:spPr>
          <a:xfrm>
            <a:off x="8627760" y="6109920"/>
            <a:ext cx="62640" cy="2037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6" name="CustomShape 91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7" name="CustomShape 92"/>
          <p:cNvSpPr/>
          <p:nvPr/>
        </p:nvSpPr>
        <p:spPr>
          <a:xfrm>
            <a:off x="8517960" y="6157800"/>
            <a:ext cx="120240" cy="17604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8" name="CustomShape 93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19" name="CustomShape 94"/>
          <p:cNvSpPr/>
          <p:nvPr/>
        </p:nvSpPr>
        <p:spPr>
          <a:xfrm>
            <a:off x="8425080" y="6255360"/>
            <a:ext cx="182160" cy="1108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0" name="CustomShape 95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1" name="CustomShape 96"/>
          <p:cNvSpPr/>
          <p:nvPr/>
        </p:nvSpPr>
        <p:spPr>
          <a:xfrm>
            <a:off x="8386200" y="6362280"/>
            <a:ext cx="203760" cy="612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2" name="CustomShape 97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3" name="CustomShape 98"/>
          <p:cNvSpPr/>
          <p:nvPr/>
        </p:nvSpPr>
        <p:spPr>
          <a:xfrm>
            <a:off x="8406360" y="6430320"/>
            <a:ext cx="192960" cy="8928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4" name="CustomShape 99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5" name="CustomShape 100"/>
          <p:cNvSpPr/>
          <p:nvPr/>
        </p:nvSpPr>
        <p:spPr>
          <a:xfrm>
            <a:off x="8485200" y="6469200"/>
            <a:ext cx="140400" cy="16056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6" name="CustomShape 101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7" name="CustomShape 102"/>
          <p:cNvSpPr/>
          <p:nvPr/>
        </p:nvSpPr>
        <p:spPr>
          <a:xfrm>
            <a:off x="8555040" y="6168600"/>
            <a:ext cx="408240" cy="516600"/>
          </a:xfrm>
          <a:prstGeom prst="rect">
            <a:avLst/>
          </a:prstGeom>
          <a:solidFill>
            <a:srgbClr val="3d616f"/>
          </a:solidFill>
          <a:ln>
            <a:noFill/>
          </a:ln>
        </p:spPr>
      </p:sp>
      <p:sp>
        <p:nvSpPr>
          <p:cNvPr id="528" name="CustomShape 103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SIIF using distributed services – the experiment part 2</a:t>
            </a:r>
            <a:endParaRPr/>
          </a:p>
        </p:txBody>
      </p:sp>
      <p:sp>
        <p:nvSpPr>
          <p:cNvPr id="529" name="CustomShape 104"/>
          <p:cNvSpPr/>
          <p:nvPr/>
        </p:nvSpPr>
        <p:spPr>
          <a:xfrm>
            <a:off x="6369840" y="1771560"/>
            <a:ext cx="155232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87d200"/>
                </a:solidFill>
                <a:latin typeface="Arial"/>
              </a:rPr>
              <a:t>EU SIIF node</a:t>
            </a:r>
            <a:endParaRPr/>
          </a:p>
        </p:txBody>
      </p:sp>
      <p:sp>
        <p:nvSpPr>
          <p:cNvPr id="530" name="CustomShape 105"/>
          <p:cNvSpPr/>
          <p:nvPr/>
        </p:nvSpPr>
        <p:spPr>
          <a:xfrm>
            <a:off x="819000" y="1203120"/>
            <a:ext cx="2151360" cy="364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>
                <a:solidFill>
                  <a:srgbClr val="87d200"/>
                </a:solidFill>
                <a:latin typeface="Arial"/>
              </a:rPr>
              <a:t>national SIIF nodes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CustomShape 1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32" name="CustomShape 2"/>
          <p:cNvSpPr/>
          <p:nvPr/>
        </p:nvSpPr>
        <p:spPr>
          <a:xfrm>
            <a:off x="0" y="0"/>
            <a:ext cx="9143280" cy="1196280"/>
          </a:xfrm>
          <a:prstGeom prst="rect">
            <a:avLst/>
          </a:prstGeom>
          <a:noFill/>
          <a:ln>
            <a:noFill/>
          </a:ln>
        </p:spPr>
      </p:sp>
      <p:sp>
        <p:nvSpPr>
          <p:cNvPr id="533" name="CustomShape 3"/>
          <p:cNvSpPr/>
          <p:nvPr/>
        </p:nvSpPr>
        <p:spPr>
          <a:xfrm>
            <a:off x="0" y="115920"/>
            <a:ext cx="8892360" cy="86436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da-DK" sz="2800">
                <a:solidFill>
                  <a:srgbClr val="ffffff"/>
                </a:solidFill>
                <a:latin typeface="Arial"/>
              </a:rPr>
              <a:t>The National SIIF node - WFS „experiment“ – FR data </a:t>
            </a:r>
            <a:endParaRPr/>
          </a:p>
        </p:txBody>
      </p:sp>
      <p:sp>
        <p:nvSpPr>
          <p:cNvPr id="534" name="CustomShape 4"/>
          <p:cNvSpPr/>
          <p:nvPr/>
        </p:nvSpPr>
        <p:spPr>
          <a:xfrm>
            <a:off x="336240" y="1309680"/>
            <a:ext cx="8219880" cy="228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35" name="CustomShape 5"/>
          <p:cNvSpPr/>
          <p:nvPr/>
        </p:nvSpPr>
        <p:spPr>
          <a:xfrm>
            <a:off x="230400" y="1199160"/>
            <a:ext cx="4417200" cy="548640"/>
          </a:xfrm>
          <a:prstGeom prst="rect">
            <a:avLst/>
          </a:prstGeom>
          <a:noFill/>
          <a:ln>
            <a:noFill/>
          </a:ln>
        </p:spPr>
        <p:txBody>
          <a:bodyPr anchor="ctr" bIns="45000" lIns="90000" rIns="90000" tIns="45000" wrap="none"/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  <a:ea typeface="Calibri"/>
              </a:rPr>
              <a:t>1: We choose the reader format ”WFS (Web Feature Service)”.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536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258480" y="1500840"/>
            <a:ext cx="2180520" cy="1361520"/>
          </a:xfrm>
          <a:prstGeom prst="rect">
            <a:avLst/>
          </a:prstGeom>
          <a:ln>
            <a:noFill/>
          </a:ln>
        </p:spPr>
      </p:pic>
      <p:sp>
        <p:nvSpPr>
          <p:cNvPr id="537" name="CustomShape 6"/>
          <p:cNvSpPr/>
          <p:nvPr/>
        </p:nvSpPr>
        <p:spPr>
          <a:xfrm>
            <a:off x="300240" y="2865960"/>
            <a:ext cx="7831080" cy="639360"/>
          </a:xfrm>
          <a:prstGeom prst="rect">
            <a:avLst/>
          </a:prstGeom>
          <a:noFill/>
          <a:ln>
            <a:noFill/>
          </a:ln>
        </p:spPr>
        <p:txBody>
          <a:bodyPr anchor="ctr" bIns="45000" lIns="90000" rIns="90000" tIns="45000" wrap="none"/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  <a:ea typeface="Calibri"/>
              </a:rPr>
              <a:t>Next we choose the dataset. The easiest way to do is to introduce the complete url </a:t>
            </a:r>
            <a:endParaRPr/>
          </a:p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  <a:ea typeface="Calibri"/>
              </a:rPr>
              <a:t>with the requested feature in the WFS.</a:t>
            </a:r>
            <a:endParaRPr/>
          </a:p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  <a:ea typeface="Calibri"/>
              </a:rPr>
              <a:t>For example</a:t>
            </a:r>
            <a:r>
              <a:rPr lang="da-DK" sz="1100">
                <a:solidFill>
                  <a:srgbClr val="000000"/>
                </a:solidFill>
                <a:latin typeface="Arial"/>
                <a:ea typeface="Calibri"/>
              </a:rPr>
              <a:t>: “</a:t>
            </a:r>
            <a:r>
              <a:rPr lang="da-DK" sz="600" u="sng">
                <a:solidFill>
                  <a:srgbClr val="000000"/>
                </a:solidFill>
                <a:latin typeface="Arial"/>
                <a:ea typeface="Calibri"/>
                <a:hlinkClick r:id="rId2"/>
              </a:rPr>
              <a:t>http://www.uwwtd.oieau.fr:80/services/wfs?SERVICE=WFS&amp;VERSION=1%2E1%2E0&amp;REQUEST=DescribeFeatureType&amp;TYPENAME=UWWTD%3AUWWTD%5FUrbanWasteWaterTreatmentPlant</a:t>
            </a:r>
            <a:r>
              <a:rPr lang="da-DK" sz="600">
                <a:solidFill>
                  <a:srgbClr val="000000"/>
                </a:solidFill>
                <a:latin typeface="Arial"/>
                <a:ea typeface="Calibri"/>
              </a:rPr>
              <a:t> </a:t>
            </a:r>
            <a:endParaRPr/>
          </a:p>
        </p:txBody>
      </p:sp>
      <p:sp>
        <p:nvSpPr>
          <p:cNvPr id="538" name="CustomShape 7"/>
          <p:cNvSpPr/>
          <p:nvPr/>
        </p:nvSpPr>
        <p:spPr>
          <a:xfrm>
            <a:off x="5654520" y="1197000"/>
            <a:ext cx="3237840" cy="1367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</a:rPr>
              <a:t>2: Next, we choose the dataset. In this case: ”</a:t>
            </a:r>
            <a:r>
              <a:rPr lang="da-DK" sz="1200" u="sng">
                <a:solidFill>
                  <a:srgbClr val="ffffff"/>
                </a:solidFill>
                <a:latin typeface="Arial"/>
              </a:rPr>
              <a:t>http://inspire.discomap.eea.europa.eu:80/arcgis/services/SIIF_UWWTD_INSPIRE_WM/MapServer/WFSServe</a:t>
            </a:r>
            <a:r>
              <a:rPr lang="da-DK" sz="1200">
                <a:solidFill>
                  <a:srgbClr val="ffffff"/>
                </a:solidFill>
                <a:latin typeface="Arial"/>
              </a:rPr>
              <a:t>”</a:t>
            </a:r>
            <a:endParaRPr/>
          </a:p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</a:rPr>
              <a:t>After that, we click on ”Parameters...” button and a large form appears. On this form we have to choose the Feature type. </a:t>
            </a:r>
            <a:endParaRPr/>
          </a:p>
        </p:txBody>
      </p:sp>
      <p:pic>
        <p:nvPicPr>
          <p:cNvPr descr="" id="539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158920" y="3543120"/>
            <a:ext cx="4774320" cy="2797200"/>
          </a:xfrm>
          <a:prstGeom prst="rect">
            <a:avLst/>
          </a:prstGeom>
          <a:ln>
            <a:noFill/>
          </a:ln>
        </p:spPr>
      </p:pic>
      <p:sp>
        <p:nvSpPr>
          <p:cNvPr id="540" name="CustomShape 8"/>
          <p:cNvSpPr/>
          <p:nvPr/>
        </p:nvSpPr>
        <p:spPr>
          <a:xfrm>
            <a:off x="336240" y="3843720"/>
            <a:ext cx="1675440" cy="4550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</a:rPr>
              <a:t>3.- 6. .... Special configurations</a:t>
            </a:r>
            <a:endParaRPr/>
          </a:p>
        </p:txBody>
      </p:sp>
      <p:sp>
        <p:nvSpPr>
          <p:cNvPr id="541" name="CustomShape 9"/>
          <p:cNvSpPr/>
          <p:nvPr/>
        </p:nvSpPr>
        <p:spPr>
          <a:xfrm>
            <a:off x="342000" y="5195880"/>
            <a:ext cx="1052280" cy="4550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</a:rPr>
              <a:t>7: One result</a:t>
            </a:r>
            <a:endParaRPr/>
          </a:p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ff"/>
                </a:solidFill>
                <a:latin typeface="Arial"/>
              </a:rPr>
              <a:t> </a:t>
            </a:r>
            <a:r>
              <a:rPr lang="da-DK" sz="1200">
                <a:solidFill>
                  <a:srgbClr val="ffffff"/>
                </a:solidFill>
                <a:latin typeface="Arial"/>
              </a:rPr>
              <a:t>....</a:t>
            </a:r>
            <a:endParaRPr/>
          </a:p>
        </p:txBody>
      </p:sp>
      <p:sp>
        <p:nvSpPr>
          <p:cNvPr id="542" name="CustomShape 10"/>
          <p:cNvSpPr/>
          <p:nvPr/>
        </p:nvSpPr>
        <p:spPr>
          <a:xfrm>
            <a:off x="113760" y="6340680"/>
            <a:ext cx="5510160" cy="394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a-DK" sz="1000" u="sng">
                <a:solidFill>
                  <a:srgbClr val="ffff00"/>
                </a:solidFill>
                <a:latin typeface="Arial"/>
                <a:hlinkClick r:id="rId4"/>
              </a:rPr>
              <a:t>http</a:t>
            </a:r>
            <a:r>
              <a:rPr lang="da-DK" sz="1000" u="sng">
                <a:solidFill>
                  <a:srgbClr val="ffff00"/>
                </a:solidFill>
                <a:latin typeface="Arial"/>
                <a:hlinkClick r:id="rId5"/>
              </a:rPr>
              <a:t>://www.uwwtd.oieau.fr/services/wfs/?service=WFS&amp;version=1.1.0&amp;request=GetCapabilities</a:t>
            </a:r>
            <a:endParaRPr/>
          </a:p>
        </p:txBody>
      </p:sp>
      <p:sp>
        <p:nvSpPr>
          <p:cNvPr id="543" name="CustomShape 11"/>
          <p:cNvSpPr/>
          <p:nvPr/>
        </p:nvSpPr>
        <p:spPr>
          <a:xfrm>
            <a:off x="165960" y="5894640"/>
            <a:ext cx="1751040" cy="637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00"/>
                </a:solidFill>
                <a:latin typeface="Arial"/>
              </a:rPr>
              <a:t>As of 23.10.2013  - 15:00 - for trial</a:t>
            </a:r>
            <a:endParaRPr/>
          </a:p>
          <a:p>
            <a:pPr>
              <a:lnSpc>
                <a:spcPct val="100000"/>
              </a:lnSpc>
            </a:pPr>
            <a:r>
              <a:rPr lang="da-DK" sz="1200">
                <a:solidFill>
                  <a:srgbClr val="ffff00"/>
                </a:solidFill>
                <a:latin typeface="Arial"/>
              </a:rPr>
              <a:t>WFS GetCapabilities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