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267" r:id="rId4"/>
    <p:sldId id="268" r:id="rId5"/>
    <p:sldId id="269" r:id="rId6"/>
    <p:sldId id="270" r:id="rId7"/>
    <p:sldId id="264" r:id="rId8"/>
  </p:sldIdLst>
  <p:sldSz cx="9144000" cy="6858000" type="screen4x3"/>
  <p:notesSz cx="68580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038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B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B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403ACE4-B387-408B-9974-BD3B49DDC833}" type="slidenum">
              <a:rPr lang="fr-BE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16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2C75B73E-B1A2-45A8-BD63-11C0C987B80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1003680" y="750600"/>
            <a:ext cx="4848480" cy="3701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907971AB-1D26-44FB-9012-59E7FCEA217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925920" y="740520"/>
            <a:ext cx="5006880" cy="37029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Picture 81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83" name="Picture 82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1125360"/>
            <a:ext cx="9143640" cy="5732280"/>
          </a:xfrm>
          <a:prstGeom prst="rect">
            <a:avLst/>
          </a:prstGeom>
          <a:solidFill>
            <a:srgbClr val="0F5494"/>
          </a:solidFill>
          <a:ln w="73080">
            <a:solidFill>
              <a:srgbClr val="0F5494"/>
            </a:solidFill>
            <a:miter/>
          </a:ln>
        </p:spPr>
      </p:sp>
      <p:pic>
        <p:nvPicPr>
          <p:cNvPr id="9" name="Picture 6"/>
          <p:cNvPicPr/>
          <p:nvPr/>
        </p:nvPicPr>
        <p:blipFill>
          <a:blip r:embed="rId14"/>
          <a:stretch>
            <a:fillRect/>
          </a:stretch>
        </p:blipFill>
        <p:spPr>
          <a:xfrm>
            <a:off x="3906000" y="309600"/>
            <a:ext cx="1584000" cy="1099800"/>
          </a:xfrm>
          <a:prstGeom prst="rect">
            <a:avLst/>
          </a:prstGeom>
          <a:ln w="936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4230000" y="6669360"/>
            <a:ext cx="684000" cy="21564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140000" y="1641600"/>
            <a:ext cx="4536000" cy="20880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4800" b="1">
                <a:solidFill>
                  <a:srgbClr val="FFD624"/>
                </a:solidFill>
                <a:latin typeface="Verdana"/>
              </a:rPr>
              <a:t>Click to edit the title text formatTitle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Seventh Outline LevelSubtitle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2D9D5AF-3B65-4287-BB05-843F410E1057}" type="slidenum">
              <a:rPr lang="fr-BE" sz="1400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9143640" cy="988560"/>
          </a:xfrm>
          <a:prstGeom prst="rect">
            <a:avLst/>
          </a:prstGeom>
          <a:solidFill>
            <a:srgbClr val="0F5494"/>
          </a:solidFill>
          <a:ln w="9360">
            <a:solidFill>
              <a:srgbClr val="0F5494"/>
            </a:solidFill>
            <a:round/>
          </a:ln>
        </p:spPr>
      </p:sp>
      <p:pic>
        <p:nvPicPr>
          <p:cNvPr id="43" name="Picture 5"/>
          <p:cNvPicPr/>
          <p:nvPr/>
        </p:nvPicPr>
        <p:blipFill>
          <a:blip r:embed="rId14"/>
          <a:stretch>
            <a:fillRect/>
          </a:stretch>
        </p:blipFill>
        <p:spPr>
          <a:xfrm>
            <a:off x="3920400" y="3600"/>
            <a:ext cx="1510920" cy="1510920"/>
          </a:xfrm>
          <a:prstGeom prst="rect">
            <a:avLst/>
          </a:prstGeom>
          <a:ln w="9360"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4262400" y="6669360"/>
            <a:ext cx="596520" cy="19800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68360" y="1556280"/>
            <a:ext cx="8229240" cy="9363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0F5494"/>
                </a:solidFill>
                <a:latin typeface="Verdana"/>
              </a:rPr>
              <a:t>Click to edit the title text formatClick to edit Master title style</a:t>
            </a:r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ftr"/>
          </p:nvPr>
        </p:nvSpPr>
        <p:spPr>
          <a:xfrm>
            <a:off x="3124080" y="6237360"/>
            <a:ext cx="2895120" cy="483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545D363-30E6-449A-B47D-1703E9036D9B}" type="slidenum">
              <a:rPr lang="fr-BE" sz="1400">
                <a:solidFill>
                  <a:srgbClr val="000000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2565000"/>
            <a:ext cx="8229240" cy="363348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"/>
            </a:pPr>
            <a:r>
              <a:rPr lang="en-GB" sz="2000" b="1">
                <a:solidFill>
                  <a:srgbClr val="0F5494"/>
                </a:solidFill>
                <a:latin typeface="Verdana"/>
              </a:rPr>
              <a:t>Second level</a:t>
            </a:r>
            <a:endParaRPr/>
          </a:p>
          <a:p>
            <a:r>
              <a:rPr lang="en-GB" sz="1400">
                <a:solidFill>
                  <a:srgbClr val="0F5494"/>
                </a:solidFill>
                <a:latin typeface="Verdana"/>
              </a:rPr>
              <a:t>Third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2"/>
          <p:cNvSpPr/>
          <p:nvPr/>
        </p:nvSpPr>
        <p:spPr>
          <a:xfrm>
            <a:off x="4143672" y="1412776"/>
            <a:ext cx="4515480" cy="5445224"/>
          </a:xfrm>
          <a:prstGeom prst="rect">
            <a:avLst/>
          </a:prstGeom>
          <a:noFill/>
          <a:ln>
            <a:noFill/>
          </a:ln>
        </p:spPr>
        <p:txBody>
          <a:bodyPr lIns="81720" tIns="40680" rIns="81720" bIns="40680"/>
          <a:lstStyle/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UWWTD expert group meeting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9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November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 2015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Point 4.1.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Organisation of the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next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reporting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exercise</a:t>
            </a: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European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Commission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Directorate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General for the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>
                <a:solidFill>
                  <a:srgbClr val="FFFFFF"/>
                </a:solidFill>
                <a:latin typeface="Calibri"/>
              </a:rPr>
              <a:t>unit C.2 - Marine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&amp; Water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Industry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BE" sz="1500" b="1" dirty="0" smtClean="0">
                <a:solidFill>
                  <a:srgbClr val="FFFFFF"/>
                </a:solidFill>
                <a:latin typeface="Calibri"/>
              </a:rPr>
              <a:t>Bruno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Rakedjian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BE" sz="1500" b="1" dirty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</p:txBody>
      </p:sp>
      <p:pic>
        <p:nvPicPr>
          <p:cNvPr id="9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-108520" y="1628640"/>
            <a:ext cx="3196080" cy="43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err="1">
                <a:latin typeface="Verdana"/>
              </a:rPr>
              <a:t>N</a:t>
            </a:r>
            <a:r>
              <a:rPr lang="fr-BE" sz="2400" b="1" dirty="0" err="1" smtClean="0">
                <a:latin typeface="Verdana"/>
              </a:rPr>
              <a:t>ext</a:t>
            </a:r>
            <a:r>
              <a:rPr lang="fr-BE" sz="2400" b="1" dirty="0" smtClean="0">
                <a:latin typeface="Verdana"/>
              </a:rPr>
              <a:t> </a:t>
            </a:r>
            <a:r>
              <a:rPr lang="fr-BE" sz="2400" b="1" dirty="0" err="1" smtClean="0">
                <a:latin typeface="Verdana"/>
              </a:rPr>
              <a:t>reporting</a:t>
            </a:r>
            <a:r>
              <a:rPr lang="fr-BE" sz="2400" b="1" dirty="0" smtClean="0">
                <a:latin typeface="Verdana"/>
              </a:rPr>
              <a:t> agenda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End </a:t>
            </a: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December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 2015: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Commission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letter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sent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launch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9th UWWTD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exercise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January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 2016: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availability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of the SIIF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generic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website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and EEA/ETC web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tool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used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by MS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March 2016-June 2016: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COM/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contractor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technical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assistance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prepare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(Use of the SIIF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generic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website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,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workshops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in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some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MSs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), EIONET assistance by EEA/ETC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30 </a:t>
            </a: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June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 2016: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deadline of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reporting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under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Article 15 and Article 17. </a:t>
            </a: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044973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0" y="1268640"/>
            <a:ext cx="9144000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err="1">
                <a:latin typeface="Verdana"/>
              </a:rPr>
              <a:t>N</a:t>
            </a:r>
            <a:r>
              <a:rPr lang="fr-BE" sz="2400" b="1" dirty="0" err="1" smtClean="0">
                <a:latin typeface="Verdana"/>
              </a:rPr>
              <a:t>ext</a:t>
            </a:r>
            <a:r>
              <a:rPr lang="fr-BE" sz="2400" b="1" dirty="0" smtClean="0">
                <a:latin typeface="Verdana"/>
              </a:rPr>
              <a:t> </a:t>
            </a:r>
            <a:r>
              <a:rPr lang="fr-BE" sz="2400" b="1" dirty="0" err="1" smtClean="0">
                <a:latin typeface="Verdana"/>
              </a:rPr>
              <a:t>reporting</a:t>
            </a:r>
            <a:r>
              <a:rPr lang="fr-BE" sz="2400" b="1" dirty="0" smtClean="0">
                <a:latin typeface="Verdana"/>
              </a:rPr>
              <a:t> agenda</a:t>
            </a:r>
            <a:endParaRPr dirty="0"/>
          </a:p>
          <a:p>
            <a:pPr>
              <a:lnSpc>
                <a:spcPct val="100000"/>
              </a:lnSpc>
            </a:pPr>
            <a:endParaRPr lang="fr-BE" sz="2400" b="1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July 2016 – 30 </a:t>
            </a: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September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 2016: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final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assessment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of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dataset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between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MS, EEA/ETC and the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Commission/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contractor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End </a:t>
            </a: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September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the final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corrected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dataset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will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have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updated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on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E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ionet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sure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that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data in EEA water base are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same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than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data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in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register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and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on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Eionet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b="1" dirty="0" err="1" smtClean="0">
                <a:solidFill>
                  <a:srgbClr val="000000"/>
                </a:solidFill>
                <a:latin typeface="Verdana"/>
              </a:rPr>
              <a:t>September-December</a:t>
            </a:r>
            <a:r>
              <a:rPr lang="fr-BE" sz="2400" b="1" dirty="0" smtClean="0">
                <a:solidFill>
                  <a:srgbClr val="000000"/>
                </a:solidFill>
                <a:latin typeface="Verdana"/>
              </a:rPr>
              <a:t> 2016: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production of the EEA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waterbase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and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updated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data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viewer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, Commission online national and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European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statistic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and a short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written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report.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85802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591175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26585" y="1412776"/>
            <a:ext cx="6356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b="1" dirty="0" smtClean="0">
                <a:latin typeface="Verdana"/>
              </a:rPr>
              <a:t>Tour de table about the need of assistance and </a:t>
            </a:r>
          </a:p>
          <a:p>
            <a:pPr algn="ctr">
              <a:lnSpc>
                <a:spcPct val="100000"/>
              </a:lnSpc>
            </a:pPr>
            <a:r>
              <a:rPr lang="en-GB" b="1" dirty="0" smtClean="0">
                <a:latin typeface="Verdana"/>
              </a:rPr>
              <a:t>The expected deadline of reporting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8206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Article 16 of the directive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b="1" dirty="0" smtClean="0"/>
              <a:t>Report of the national report</a:t>
            </a:r>
            <a:endParaRPr b="1" dirty="0"/>
          </a:p>
          <a:p>
            <a:pPr>
              <a:lnSpc>
                <a:spcPct val="100000"/>
              </a:lnSpc>
            </a:pPr>
            <a:endParaRPr lang="fr-BE" sz="2400" b="1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All MS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that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disseminate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their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information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through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website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equivalent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website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established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under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SIIF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project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can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considered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as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compliant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as regards Article 16 of the 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UWWTD.</a:t>
            </a: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619123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42720" y="5661360"/>
            <a:ext cx="8197560" cy="977400"/>
          </a:xfrm>
          <a:prstGeom prst="rect">
            <a:avLst/>
          </a:prstGeom>
        </p:spPr>
        <p:txBody>
          <a:bodyPr lIns="81720" tIns="42480" rIns="81720" bIns="42480"/>
          <a:lstStyle/>
          <a:p>
            <a:pPr algn="ctr">
              <a:lnSpc>
                <a:spcPct val="100000"/>
              </a:lnSpc>
              <a:buFont typeface="StarSymbol"/>
              <a:buChar char=""/>
            </a:pPr>
            <a:r>
              <a:rPr lang="en-GB" sz="2500" i="1">
                <a:solidFill>
                  <a:srgbClr val="0F5494"/>
                </a:solidFill>
                <a:latin typeface="Verdana"/>
              </a:rPr>
              <a:t>Thank you for your attention.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532800" y="152640"/>
            <a:ext cx="8229240" cy="679320"/>
          </a:xfrm>
          <a:prstGeom prst="rect">
            <a:avLst/>
          </a:prstGeom>
          <a:noFill/>
          <a:ln>
            <a:noFill/>
          </a:ln>
        </p:spPr>
        <p:txBody>
          <a:bodyPr lIns="81720" tIns="42480" rIns="81720" bIns="4248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31840" y="1484640"/>
            <a:ext cx="2808456" cy="3148204"/>
          </a:xfrm>
          <a:prstGeom prst="rect">
            <a:avLst/>
          </a:prstGeom>
          <a:ln>
            <a:noFill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342720" y="5517232"/>
            <a:ext cx="8197920" cy="97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9" tIns="42452" rIns="81639" bIns="42452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en-GB" sz="4100" dirty="0" smtClean="0">
                <a:solidFill>
                  <a:srgbClr val="FFC000"/>
                </a:solidFill>
              </a:rPr>
              <a:t>Thank you for your attention</a:t>
            </a:r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endParaRPr lang="en-GB" sz="2500" dirty="0" smtClean="0"/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fr-BE" sz="2500" dirty="0" smtClean="0">
                <a:solidFill>
                  <a:srgbClr val="FFC000"/>
                </a:solidFill>
              </a:rPr>
              <a:t>bruno.rakedjian@ec.europa.eu</a:t>
            </a:r>
            <a:endParaRPr lang="en-GB" sz="2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260</Words>
  <Application>Microsoft Office PowerPoint</Application>
  <PresentationFormat>On-screen Show (4:3)</PresentationFormat>
  <Paragraphs>42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RAKEDJIAN Bruno (ENV)</dc:creator>
  <cp:lastModifiedBy>RAKEDJIAN Bruno (ENV)</cp:lastModifiedBy>
  <cp:revision>24</cp:revision>
  <dcterms:modified xsi:type="dcterms:W3CDTF">2015-11-06T14:53:07Z</dcterms:modified>
</cp:coreProperties>
</file>