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79" r:id="rId5"/>
    <p:sldId id="259" r:id="rId6"/>
    <p:sldId id="280" r:id="rId7"/>
    <p:sldId id="260" r:id="rId8"/>
    <p:sldId id="282" r:id="rId9"/>
    <p:sldId id="284" r:id="rId10"/>
    <p:sldId id="277" r:id="rId11"/>
    <p:sldId id="285" r:id="rId12"/>
    <p:sldId id="288" r:id="rId13"/>
    <p:sldId id="286" r:id="rId14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245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928" y="2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3959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928" y="9443959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5CA2ED3-9D30-449D-BBDC-CC5CF5896E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93937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928" y="2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62" y="4723568"/>
            <a:ext cx="5444490" cy="4474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3959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928" y="9443959"/>
            <a:ext cx="2949100" cy="49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5" tIns="45798" rIns="91595" bIns="45798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EB338C2-219B-45E4-A5E8-52A869578DC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23341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34D933E-E2B3-4F35-8BAB-4E0DD5485F34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1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2F34379-12F8-412E-8B79-BDCA018458C8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10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2F34379-12F8-412E-8B79-BDCA018458C8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11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20586FC-461D-4500-B9FF-5B0F342E9A8D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12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B20586FC-461D-4500-B9FF-5B0F342E9A8D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2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F8E3C620-E3A3-4468-8568-BF84EFFF9CBB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3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905ED545-2E17-4CAA-9BCD-35B7E88BBC61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4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CF1142A7-3BAD-49C7-8912-47983C0A9557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5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CF1142A7-3BAD-49C7-8912-47983C0A9557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6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07B6D482-953D-406C-B0D9-64CB9CA3A77C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7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07B6D482-953D-406C-B0D9-64CB9CA3A77C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8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07B6D482-953D-406C-B0D9-64CB9CA3A77C}" type="slidenum">
              <a:rPr lang="en-GB" altLang="en-US" smtClean="0">
                <a:solidFill>
                  <a:schemeClr val="tx1"/>
                </a:solidFill>
                <a:latin typeface="Arial" pitchFamily="34" charset="0"/>
              </a:rPr>
              <a:pPr eaLnBrk="1" hangingPunct="1"/>
              <a:t>9</a:t>
            </a:fld>
            <a:endParaRPr lang="en-GB" altLang="en-US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1C67716-B687-45A5-8FB0-96DE300AD5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886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6C05B-1868-4B87-BA2F-34021FEDC6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1266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47FA8-5C81-4D00-B369-F43BBE0B2EE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858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30DA0-140B-4B31-B307-C317C77739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8598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DCDB6-4855-4B65-8D35-ADC5E5F154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85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0D097-A74A-48F7-B0BB-BD576E4A27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585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097CD-8551-4005-A4DD-A1FDD41AD7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758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E2CC0-19D0-4DE2-B191-5A5C66D43A8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38337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06CC0-A033-4F50-A173-AF3861546E3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36258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6C2CA-D5EA-438C-8270-65FE41DABF4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375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62655-232D-4D4C-8449-C58CFEA1D04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0032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7C3B5F66-19B3-4FCD-8469-9C348A9DF0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275856" y="2565400"/>
            <a:ext cx="5760194" cy="790575"/>
          </a:xfrm>
        </p:spPr>
        <p:txBody>
          <a:bodyPr/>
          <a:lstStyle/>
          <a:p>
            <a:pPr indent="0" eaLnBrk="1" hangingPunct="1"/>
            <a:r>
              <a:rPr lang="en-GB" altLang="en-US" sz="4400" dirty="0" smtClean="0"/>
              <a:t>ESSnet(s) </a:t>
            </a:r>
            <a:br>
              <a:rPr lang="en-GB" altLang="en-US" sz="4400" dirty="0" smtClean="0"/>
            </a:br>
            <a:r>
              <a:rPr lang="en-GB" altLang="en-US" sz="4400" dirty="0" smtClean="0"/>
              <a:t>Big Data  I + II</a:t>
            </a: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221088"/>
            <a:ext cx="8532812" cy="2016224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Item 8 of the agenda</a:t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dirty="0" smtClean="0"/>
              <a:t>Joint DIME-ITDG Plenary</a:t>
            </a:r>
          </a:p>
          <a:p>
            <a:pPr eaLnBrk="1" hangingPunct="1"/>
            <a:r>
              <a:rPr lang="en-GB" altLang="en-US" dirty="0" smtClean="0"/>
              <a:t>Luxembourg, 24 Feb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ESSnet – Expected Results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4864"/>
            <a:ext cx="8229600" cy="4653136"/>
          </a:xfrm>
        </p:spPr>
        <p:txBody>
          <a:bodyPr>
            <a:normAutofit/>
          </a:bodyPr>
          <a:lstStyle/>
          <a:p>
            <a:pPr eaLnBrk="1" hangingPunct="1">
              <a:buClr>
                <a:srgbClr val="0F5494"/>
              </a:buClr>
            </a:pPr>
            <a:r>
              <a:rPr lang="en-GB" altLang="en-US" dirty="0" smtClean="0"/>
              <a:t>Reports</a:t>
            </a:r>
          </a:p>
          <a:p>
            <a:pPr lvl="1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Evaluation of big data sources and definition of possible statistical products from examined big data sources</a:t>
            </a:r>
          </a:p>
          <a:p>
            <a:pPr lvl="1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Business architecture suitable for big data processing</a:t>
            </a:r>
          </a:p>
          <a:p>
            <a:pPr lvl="1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Contribution to</a:t>
            </a:r>
          </a:p>
          <a:p>
            <a:pPr lvl="2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Methodological framework</a:t>
            </a:r>
          </a:p>
          <a:p>
            <a:pPr lvl="2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Quality framework</a:t>
            </a:r>
          </a:p>
          <a:p>
            <a:pPr lvl="2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Metadata framework</a:t>
            </a:r>
          </a:p>
          <a:p>
            <a:pPr lvl="2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IT infrastructure</a:t>
            </a:r>
          </a:p>
          <a:p>
            <a:pPr lvl="2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Protection of privacy and confidentiality and other legal issues</a:t>
            </a:r>
          </a:p>
          <a:p>
            <a:pPr lvl="1" eaLnBrk="1" hangingPunct="1">
              <a:spcBef>
                <a:spcPts val="600"/>
              </a:spcBef>
              <a:buClr>
                <a:srgbClr val="0F5494"/>
              </a:buClr>
            </a:pPr>
            <a:r>
              <a:rPr lang="en-GB" altLang="en-US" b="0" dirty="0" smtClean="0"/>
              <a:t>Inventory, requirements, definition, and specification of future big data integration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ESSnet – Expected results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4864"/>
            <a:ext cx="8579296" cy="4653136"/>
          </a:xfrm>
        </p:spPr>
        <p:txBody>
          <a:bodyPr>
            <a:normAutofit/>
          </a:bodyPr>
          <a:lstStyle/>
          <a:p>
            <a:pPr eaLnBrk="1" hangingPunct="1">
              <a:buClr>
                <a:srgbClr val="0F5494"/>
              </a:buClr>
            </a:pPr>
            <a:r>
              <a:rPr lang="en-GB" altLang="en-US" b="0" dirty="0" smtClean="0">
                <a:solidFill>
                  <a:srgbClr val="FF0000"/>
                </a:solidFill>
              </a:rPr>
              <a:t>What is not included from the BDAR?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b="0" dirty="0"/>
              <a:t>I</a:t>
            </a:r>
            <a:r>
              <a:rPr lang="en-GB" altLang="en-US" b="0" dirty="0" smtClean="0"/>
              <a:t>ntegration of Official Statistics in governmental big data strategies at national level across the ESS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b="0" dirty="0"/>
              <a:t>I</a:t>
            </a:r>
            <a:r>
              <a:rPr lang="en-GB" altLang="en-US" b="0" dirty="0" smtClean="0"/>
              <a:t>ntegration of Data Science in official statistics education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b="0" dirty="0"/>
              <a:t>E</a:t>
            </a:r>
            <a:r>
              <a:rPr lang="en-GB" altLang="en-US" b="0" dirty="0" smtClean="0"/>
              <a:t>laboration and provision of trainings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b="0" dirty="0"/>
              <a:t>A</a:t>
            </a:r>
            <a:r>
              <a:rPr lang="en-GB" altLang="en-US" b="0" dirty="0" smtClean="0"/>
              <a:t>daptation of the European and national legislation to achieve compatibility  with the ethical use of big data in official statistics,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b="0" dirty="0"/>
              <a:t>E</a:t>
            </a:r>
            <a:r>
              <a:rPr lang="en-GB" altLang="en-US" b="0" dirty="0" smtClean="0"/>
              <a:t>stablishment of general partnerships with data providers and other stakeholders at the level of the ESS,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b="0" dirty="0"/>
              <a:t>I</a:t>
            </a:r>
            <a:r>
              <a:rPr lang="en-GB" altLang="en-US" b="0" dirty="0" smtClean="0"/>
              <a:t>ntegration of big data sources in the official statistics production across the ESS.</a:t>
            </a:r>
          </a:p>
          <a:p>
            <a:pPr lvl="1" eaLnBrk="1" hangingPunct="1">
              <a:buClr>
                <a:srgbClr val="0F5494"/>
              </a:buClr>
            </a:pPr>
            <a:endParaRPr lang="en-GB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96554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Request for Action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n-GB" altLang="en-US" dirty="0" smtClean="0"/>
              <a:t>The DIME-ITDG Plenary is requested to:</a:t>
            </a:r>
          </a:p>
          <a:p>
            <a:pPr eaLnBrk="1" hangingPunct="1">
              <a:buClr>
                <a:srgbClr val="2D5EC1"/>
              </a:buClr>
              <a:defRPr/>
            </a:pPr>
            <a:endParaRPr lang="en-GB" altLang="en-US" dirty="0" smtClean="0"/>
          </a:p>
          <a:p>
            <a:pPr eaLnBrk="1" hangingPunct="1">
              <a:buClr>
                <a:srgbClr val="2D5EC1"/>
              </a:buClr>
              <a:defRPr/>
            </a:pPr>
            <a:r>
              <a:rPr lang="en-GB" altLang="en-US" dirty="0" smtClean="0"/>
              <a:t>To issue its opinion towards the ESSC on the 2 </a:t>
            </a:r>
            <a:r>
              <a:rPr lang="en-GB" altLang="en-US" dirty="0" err="1" smtClean="0"/>
              <a:t>ESSnets</a:t>
            </a:r>
            <a:r>
              <a:rPr lang="en-GB" altLang="en-US" dirty="0" smtClean="0"/>
              <a:t> and</a:t>
            </a:r>
          </a:p>
          <a:p>
            <a:pPr eaLnBrk="1" hangingPunct="1">
              <a:buClr>
                <a:srgbClr val="2D5EC1"/>
              </a:buClr>
              <a:defRPr/>
            </a:pPr>
            <a:r>
              <a:rPr lang="en-GB" altLang="en-US" dirty="0" smtClean="0"/>
              <a:t>whether the 1</a:t>
            </a:r>
            <a:r>
              <a:rPr lang="en-GB" altLang="en-US" baseline="30000" dirty="0" smtClean="0"/>
              <a:t>st</a:t>
            </a:r>
            <a:r>
              <a:rPr lang="en-GB" altLang="en-US" dirty="0" smtClean="0"/>
              <a:t> ESSnet can be included in the list of ESSnet projects 2016</a:t>
            </a:r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6702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172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Request for Action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n-GB" altLang="en-US" dirty="0" smtClean="0"/>
              <a:t>The DIME-ITDG Plenary is requested to:</a:t>
            </a:r>
          </a:p>
          <a:p>
            <a:pPr eaLnBrk="1" hangingPunct="1">
              <a:buClr>
                <a:srgbClr val="2D5EC1"/>
              </a:buClr>
              <a:defRPr/>
            </a:pPr>
            <a:endParaRPr lang="en-GB" altLang="en-US" dirty="0" smtClean="0"/>
          </a:p>
          <a:p>
            <a:pPr eaLnBrk="1" hangingPunct="1">
              <a:buClr>
                <a:srgbClr val="2D5EC1"/>
              </a:buClr>
              <a:defRPr/>
            </a:pPr>
            <a:r>
              <a:rPr lang="en-GB" altLang="en-US" dirty="0" smtClean="0"/>
              <a:t>To issue its opinion towards the ESSC on the 2 </a:t>
            </a:r>
            <a:r>
              <a:rPr lang="en-GB" altLang="en-US" dirty="0" err="1" smtClean="0"/>
              <a:t>ESSnets</a:t>
            </a:r>
            <a:r>
              <a:rPr lang="en-GB" altLang="en-US" dirty="0" smtClean="0"/>
              <a:t> and</a:t>
            </a:r>
          </a:p>
          <a:p>
            <a:pPr eaLnBrk="1" hangingPunct="1">
              <a:buClr>
                <a:srgbClr val="2D5EC1"/>
              </a:buClr>
              <a:defRPr/>
            </a:pPr>
            <a:r>
              <a:rPr lang="en-GB" altLang="en-US" dirty="0" smtClean="0"/>
              <a:t>whether the 1</a:t>
            </a:r>
            <a:r>
              <a:rPr lang="en-GB" altLang="en-US" baseline="30000" dirty="0" smtClean="0"/>
              <a:t>st</a:t>
            </a:r>
            <a:r>
              <a:rPr lang="en-GB" altLang="en-US" dirty="0" smtClean="0"/>
              <a:t> ESSnet can be included in the list of ESSnet projects 2016</a:t>
            </a:r>
          </a:p>
          <a:p>
            <a:pPr eaLnBrk="1" hangingPunct="1">
              <a:defRPr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Current Situation and Mandate for Change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Endorsement of the Big Data Action Plan and Roadmap 1.0 (BDAR) by the ESSC in Sep 2014</a:t>
            </a:r>
          </a:p>
          <a:p>
            <a:pPr eaLnBrk="1" hangingPunct="1">
              <a:buClr>
                <a:srgbClr val="0F5494"/>
              </a:buClr>
              <a:defRPr/>
            </a:pPr>
            <a:r>
              <a:rPr lang="en-US" altLang="en-US" dirty="0"/>
              <a:t>ESS TF Big Data to coordinate implementation of the BDAR</a:t>
            </a:r>
          </a:p>
          <a:p>
            <a:pPr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Integration of BDAR into ESS Vision Portfolio</a:t>
            </a:r>
          </a:p>
          <a:p>
            <a:pPr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The current business case implements a part of the BDAR, namely the ESS pilot projects on Big Data</a:t>
            </a:r>
          </a:p>
          <a:p>
            <a:pPr marL="0" indent="0" eaLnBrk="1" hangingPunct="1">
              <a:buClr>
                <a:srgbClr val="0F5494"/>
              </a:buClr>
              <a:buNone/>
              <a:defRPr/>
            </a:pPr>
            <a:endParaRPr lang="en-US" altLang="en-US" dirty="0" smtClean="0"/>
          </a:p>
          <a:p>
            <a:pPr eaLnBrk="1" hangingPunct="1">
              <a:buClr>
                <a:srgbClr val="0F5494"/>
              </a:buClr>
              <a:defRPr/>
            </a:pPr>
            <a:endParaRPr lang="en-US" altLang="en-US" dirty="0" smtClean="0"/>
          </a:p>
          <a:p>
            <a:pPr eaLnBrk="1" hangingPunct="1">
              <a:buClr>
                <a:srgbClr val="0F5494"/>
              </a:buClr>
              <a:defRPr/>
            </a:pPr>
            <a:endParaRPr lang="en-US" altLang="en-US" dirty="0" smtClean="0"/>
          </a:p>
          <a:p>
            <a:pPr marL="0" indent="0" eaLnBrk="1" hangingPunct="1">
              <a:buClr>
                <a:srgbClr val="0F5494"/>
              </a:buClr>
              <a:buFontTx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Scope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960961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The </a:t>
            </a:r>
            <a:r>
              <a:rPr lang="en-US" altLang="en-US" dirty="0" err="1" smtClean="0"/>
              <a:t>ESSnets</a:t>
            </a:r>
            <a:r>
              <a:rPr lang="en-US" altLang="en-US" dirty="0" smtClean="0"/>
              <a:t> mainly covers </a:t>
            </a:r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chapter 5.4, Pilot actions and</a:t>
            </a:r>
            <a:endParaRPr lang="en-US" altLang="en-US" dirty="0"/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chapter 6, "Pilot Projects" of the BDAR</a:t>
            </a:r>
          </a:p>
          <a:p>
            <a:pPr lvl="1" eaLnBrk="1" hangingPunct="1">
              <a:buClr>
                <a:srgbClr val="0F5494"/>
              </a:buClr>
              <a:defRPr/>
            </a:pPr>
            <a:endParaRPr lang="en-US" altLang="en-US" dirty="0" smtClean="0"/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Pilots should contribute to overall objective of preparing the ESS for integration of big data sources and methods into production of official statistics</a:t>
            </a:r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Hands on experience through execution of the pilots</a:t>
            </a:r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Contribution to relevant horizontal topics</a:t>
            </a:r>
          </a:p>
          <a:p>
            <a:pPr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Phased approach to pilot execution</a:t>
            </a:r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ESSnet for 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wave of pilots (2016-17)</a:t>
            </a:r>
          </a:p>
          <a:p>
            <a:pPr lvl="1" eaLnBrk="1" hangingPunct="1">
              <a:buClr>
                <a:srgbClr val="0F5494"/>
              </a:buClr>
              <a:defRPr/>
            </a:pPr>
            <a:r>
              <a:rPr lang="en-US" altLang="en-US" dirty="0" smtClean="0"/>
              <a:t>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ESSnet for 2</a:t>
            </a:r>
            <a:r>
              <a:rPr lang="en-US" altLang="en-US" baseline="30000" dirty="0" smtClean="0"/>
              <a:t>nd</a:t>
            </a:r>
            <a:r>
              <a:rPr lang="en-US" altLang="en-US" dirty="0" smtClean="0"/>
              <a:t> wave of pilots (2018-19)</a:t>
            </a:r>
          </a:p>
          <a:p>
            <a:pPr marL="0" indent="0" eaLnBrk="1" hangingPunct="1">
              <a:buClr>
                <a:srgbClr val="0F5494"/>
              </a:buClr>
              <a:buFontTx/>
              <a:buNone/>
              <a:defRPr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Aims and 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4032969"/>
          </a:xfrm>
        </p:spPr>
        <p:txBody>
          <a:bodyPr/>
          <a:lstStyle/>
          <a:p>
            <a:pPr eaLnBrk="1" hangingPunct="1">
              <a:buClr>
                <a:srgbClr val="0F5494"/>
              </a:buClr>
            </a:pPr>
            <a:r>
              <a:rPr lang="en-US" altLang="en-US" dirty="0" smtClean="0"/>
              <a:t>Execution of pilots for generating statistics from big data sources at </a:t>
            </a:r>
            <a:r>
              <a:rPr lang="en-US" altLang="en-US" b="1" dirty="0" smtClean="0"/>
              <a:t>ESS level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European dimension should be considered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Identification and analysis of output portfolio of big data sources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/>
              <a:t>Access to big data sources</a:t>
            </a:r>
          </a:p>
          <a:p>
            <a:pPr lvl="2" eaLnBrk="1" hangingPunct="1">
              <a:buClr>
                <a:srgbClr val="0F5494"/>
              </a:buClr>
            </a:pPr>
            <a:r>
              <a:rPr lang="en-US" altLang="en-US" dirty="0"/>
              <a:t>Identification and preparation of conditions for sustainable access for the ESS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Identification and definition of skills and competences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Aims and 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rgbClr val="0F5494"/>
              </a:buClr>
            </a:pPr>
            <a:r>
              <a:rPr lang="en-US" altLang="en-US" dirty="0" smtClean="0"/>
              <a:t>Execution of pilots for generating statistics from big data sources at ESS level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/>
              <a:t>Exchange of information between stakeholders</a:t>
            </a:r>
          </a:p>
          <a:p>
            <a:pPr lvl="2" eaLnBrk="1" hangingPunct="1">
              <a:buClr>
                <a:srgbClr val="0F5494"/>
              </a:buClr>
            </a:pPr>
            <a:r>
              <a:rPr lang="en-US" altLang="en-US" dirty="0"/>
              <a:t>Statistical System</a:t>
            </a:r>
          </a:p>
          <a:p>
            <a:pPr lvl="2" eaLnBrk="1" hangingPunct="1">
              <a:buClr>
                <a:srgbClr val="0F5494"/>
              </a:buClr>
            </a:pPr>
            <a:r>
              <a:rPr lang="en-US" altLang="en-US" dirty="0"/>
              <a:t>Data producers</a:t>
            </a:r>
          </a:p>
          <a:p>
            <a:pPr lvl="2" eaLnBrk="1" hangingPunct="1">
              <a:buClr>
                <a:srgbClr val="0F5494"/>
              </a:buClr>
            </a:pPr>
            <a:r>
              <a:rPr lang="en-US" altLang="en-US" dirty="0"/>
              <a:t>Scientific Community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Further development / review of methodological and quality frameworks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Identification, definition and implementation of IT infrastructures for pilots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Outline IT infrastructure for possible implementation</a:t>
            </a:r>
          </a:p>
          <a:p>
            <a:pPr eaLnBrk="1" hangingPunct="1">
              <a:buClr>
                <a:srgbClr val="0F5494"/>
              </a:buClr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4741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General Approach (1</a:t>
            </a:r>
            <a:r>
              <a:rPr lang="en-US" altLang="en-US" baseline="30000" dirty="0" smtClean="0"/>
              <a:t>st</a:t>
            </a:r>
            <a:r>
              <a:rPr lang="en-US" altLang="en-US" dirty="0" smtClean="0"/>
              <a:t> wave)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4176985"/>
          </a:xfrm>
        </p:spPr>
        <p:txBody>
          <a:bodyPr>
            <a:normAutofit/>
          </a:bodyPr>
          <a:lstStyle/>
          <a:p>
            <a:pPr eaLnBrk="1" hangingPunct="1">
              <a:buClr>
                <a:srgbClr val="0F5494"/>
              </a:buClr>
            </a:pPr>
            <a:r>
              <a:rPr lang="en-US" altLang="en-US" dirty="0" smtClean="0"/>
              <a:t>Framework </a:t>
            </a:r>
            <a:r>
              <a:rPr lang="en-US" altLang="en-US" dirty="0" smtClean="0"/>
              <a:t>Partnership </a:t>
            </a:r>
            <a:r>
              <a:rPr lang="en-US" altLang="en-US" dirty="0" smtClean="0"/>
              <a:t>Agreement or Multi-beneficiary Grant Agreement</a:t>
            </a:r>
            <a:endParaRPr lang="en-US" altLang="en-US" dirty="0" smtClean="0"/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Duration of 2 years for first phase of pilots</a:t>
            </a:r>
          </a:p>
          <a:p>
            <a:pPr eaLnBrk="1" hangingPunct="1">
              <a:buClr>
                <a:srgbClr val="0F5494"/>
              </a:buClr>
            </a:pPr>
            <a:r>
              <a:rPr lang="en-US" altLang="en-US" dirty="0" smtClean="0"/>
              <a:t>In case of FPA: S</a:t>
            </a:r>
            <a:r>
              <a:rPr lang="en-US" altLang="en-US" dirty="0" smtClean="0"/>
              <a:t>pecific </a:t>
            </a:r>
            <a:r>
              <a:rPr lang="en-US" altLang="en-US" dirty="0" smtClean="0"/>
              <a:t>grant agreement</a:t>
            </a:r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To start work in </a:t>
            </a:r>
            <a:r>
              <a:rPr lang="en-US" altLang="en-US" dirty="0" smtClean="0"/>
              <a:t>2016</a:t>
            </a:r>
            <a:endParaRPr lang="en-US" altLang="en-US" dirty="0" smtClean="0"/>
          </a:p>
          <a:p>
            <a:pPr lvl="1" eaLnBrk="1" hangingPunct="1">
              <a:buClr>
                <a:srgbClr val="0F5494"/>
              </a:buClr>
            </a:pPr>
            <a:r>
              <a:rPr lang="en-US" altLang="en-US" dirty="0" smtClean="0"/>
              <a:t>Duration between 1 and 2 years</a:t>
            </a:r>
          </a:p>
          <a:p>
            <a:pPr marL="0" indent="0" eaLnBrk="1" hangingPunct="1">
              <a:buClr>
                <a:srgbClr val="0F5494"/>
              </a:buClr>
              <a:buNone/>
            </a:pP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en-US" altLang="en-US" dirty="0" smtClean="0"/>
              <a:t>Pilots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92960"/>
            <a:ext cx="8424936" cy="4765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653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1"/>
            <a:ext cx="8229600" cy="504974"/>
          </a:xfrm>
        </p:spPr>
        <p:txBody>
          <a:bodyPr/>
          <a:lstStyle/>
          <a:p>
            <a:pPr indent="0" eaLnBrk="1" hangingPunct="1"/>
            <a:r>
              <a:rPr lang="en-US" altLang="en-US" dirty="0" smtClean="0"/>
              <a:t>Pilots </a:t>
            </a:r>
            <a:r>
              <a:rPr lang="en-US" altLang="en-US" b="0" dirty="0" smtClean="0"/>
              <a:t>- Criteria for Selection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060848"/>
            <a:ext cx="8229600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0F5494"/>
              </a:buClr>
            </a:pPr>
            <a:r>
              <a:rPr lang="en-GB" altLang="en-US" kern="0" dirty="0" smtClean="0"/>
              <a:t>Data source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Access to data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European dimension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Sustainability of the  source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Mix of origin</a:t>
            </a:r>
          </a:p>
          <a:p>
            <a:pPr eaLnBrk="1" hangingPunct="1">
              <a:buClr>
                <a:srgbClr val="0F5494"/>
              </a:buClr>
            </a:pPr>
            <a:r>
              <a:rPr lang="en-GB" altLang="en-US" kern="0" dirty="0" smtClean="0"/>
              <a:t>Potential statistical products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Relevance at different levels (European, national, regional)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Mix of output domains and product types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Supplementing or replacing existing output vs. creating new output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Expected quality of output</a:t>
            </a:r>
          </a:p>
          <a:p>
            <a:pPr eaLnBrk="1" hangingPunct="1">
              <a:buClr>
                <a:srgbClr val="0F5494"/>
              </a:buClr>
            </a:pPr>
            <a:r>
              <a:rPr lang="en-GB" altLang="en-US" kern="0" dirty="0" smtClean="0"/>
              <a:t>Production process (from source acquisition to dissemination)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Privacy / Confidentiality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Methodology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IT infrastructure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kern="0" dirty="0" smtClean="0"/>
              <a:t>Legislation</a:t>
            </a:r>
          </a:p>
        </p:txBody>
      </p:sp>
    </p:spTree>
    <p:extLst>
      <p:ext uri="{BB962C8B-B14F-4D97-AF65-F5344CB8AC3E}">
        <p14:creationId xmlns:p14="http://schemas.microsoft.com/office/powerpoint/2010/main" val="14425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2768</TotalTime>
  <Words>609</Words>
  <Application>Microsoft Office PowerPoint</Application>
  <PresentationFormat>On-screen Show (4:3)</PresentationFormat>
  <Paragraphs>102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</vt:lpstr>
      <vt:lpstr>ESSnet(s)  Big Data  I + II</vt:lpstr>
      <vt:lpstr>Request for Action</vt:lpstr>
      <vt:lpstr>Current Situation and Mandate for Change</vt:lpstr>
      <vt:lpstr>Scope</vt:lpstr>
      <vt:lpstr>Aims and Objectives</vt:lpstr>
      <vt:lpstr>Aims and Objectives</vt:lpstr>
      <vt:lpstr>General Approach (1st wave)</vt:lpstr>
      <vt:lpstr>Pilots</vt:lpstr>
      <vt:lpstr>Pilots - Criteria for Selection</vt:lpstr>
      <vt:lpstr>ESSnet – Expected Results</vt:lpstr>
      <vt:lpstr>ESSnet – Expected results</vt:lpstr>
      <vt:lpstr>Request for Action</vt:lpstr>
      <vt:lpstr>Thank you for your attention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 Big Data Action Plan and Roadmap 1.0</dc:title>
  <dc:creator>WIRTHMANN Albrecht (ESTAT)</dc:creator>
  <cp:lastModifiedBy>WIRTHMANN Albrecht (ESTAT)</cp:lastModifiedBy>
  <cp:revision>39</cp:revision>
  <cp:lastPrinted>2015-02-23T11:31:09Z</cp:lastPrinted>
  <dcterms:created xsi:type="dcterms:W3CDTF">2014-09-03T15:00:15Z</dcterms:created>
  <dcterms:modified xsi:type="dcterms:W3CDTF">2015-02-24T09:01:15Z</dcterms:modified>
</cp:coreProperties>
</file>