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  <p:sldMasterId id="2147483752" r:id="rId2"/>
  </p:sldMasterIdLst>
  <p:notesMasterIdLst>
    <p:notesMasterId r:id="rId8"/>
  </p:notesMasterIdLst>
  <p:handoutMasterIdLst>
    <p:handoutMasterId r:id="rId9"/>
  </p:handoutMasterIdLst>
  <p:sldIdLst>
    <p:sldId id="263" r:id="rId3"/>
    <p:sldId id="309" r:id="rId4"/>
    <p:sldId id="310" r:id="rId5"/>
    <p:sldId id="311" r:id="rId6"/>
    <p:sldId id="277" r:id="rId7"/>
  </p:sldIdLst>
  <p:sldSz cx="9144000" cy="6858000" type="screen4x3"/>
  <p:notesSz cx="6858000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EFF"/>
    <a:srgbClr val="0F5494"/>
    <a:srgbClr val="FFD624"/>
    <a:srgbClr val="3166CF"/>
    <a:srgbClr val="3E6FD2"/>
    <a:srgbClr val="2D5EC1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426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1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72547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5" y="1"/>
            <a:ext cx="2972547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378408"/>
            <a:ext cx="2972547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5" y="9378408"/>
            <a:ext cx="2972547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72547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5" y="1"/>
            <a:ext cx="2972547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202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3" y="4689994"/>
            <a:ext cx="5487041" cy="444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378408"/>
            <a:ext cx="2972547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5" y="9378408"/>
            <a:ext cx="2972547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003786" y="750651"/>
            <a:ext cx="4848988" cy="370192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516" y="4690087"/>
            <a:ext cx="5475455" cy="44335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20CF1A-35AB-4736-9090-18C605B00D75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926019" y="740387"/>
            <a:ext cx="5007406" cy="370339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516" y="4690087"/>
            <a:ext cx="5475455" cy="44335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639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68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5631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168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3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380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69906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781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878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4545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371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ChangeArrowheads="1"/>
          </p:cNvSpPr>
          <p:nvPr userDrawn="1"/>
        </p:nvSpPr>
        <p:spPr bwMode="auto">
          <a:xfrm>
            <a:off x="0" y="0"/>
            <a:ext cx="647700" cy="6859588"/>
          </a:xfrm>
          <a:prstGeom prst="rect">
            <a:avLst/>
          </a:prstGeom>
          <a:solidFill>
            <a:srgbClr val="0168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8835" name="Text Box 3"/>
          <p:cNvSpPr txBox="1">
            <a:spLocks noChangeArrowheads="1"/>
          </p:cNvSpPr>
          <p:nvPr userDrawn="1"/>
        </p:nvSpPr>
        <p:spPr bwMode="auto">
          <a:xfrm rot="16200000">
            <a:off x="-2935287" y="3038475"/>
            <a:ext cx="63515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de-DE" sz="1200">
                <a:solidFill>
                  <a:srgbClr val="CCCCFF"/>
                </a:solidFill>
                <a:latin typeface="Arial" charset="0"/>
              </a:rPr>
              <a:t>PIA - Prüfinstitut für Abwassertechnik GmbH</a:t>
            </a:r>
          </a:p>
        </p:txBody>
      </p:sp>
      <p:sp>
        <p:nvSpPr>
          <p:cNvPr id="248836" name="Rectangle 4"/>
          <p:cNvSpPr>
            <a:spLocks noChangeArrowheads="1"/>
          </p:cNvSpPr>
          <p:nvPr userDrawn="1"/>
        </p:nvSpPr>
        <p:spPr bwMode="auto">
          <a:xfrm>
            <a:off x="103188" y="6356350"/>
            <a:ext cx="9040812" cy="503238"/>
          </a:xfrm>
          <a:prstGeom prst="rect">
            <a:avLst/>
          </a:prstGeom>
          <a:solidFill>
            <a:srgbClr val="8AAA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8839" name="Rectangle 7"/>
          <p:cNvSpPr>
            <a:spLocks noChangeArrowheads="1"/>
          </p:cNvSpPr>
          <p:nvPr userDrawn="1"/>
        </p:nvSpPr>
        <p:spPr bwMode="auto">
          <a:xfrm>
            <a:off x="0" y="6354763"/>
            <a:ext cx="6477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8840" name="WordArt 8"/>
          <p:cNvSpPr>
            <a:spLocks noChangeAspect="1" noChangeArrowheads="1" noChangeShapeType="1"/>
          </p:cNvSpPr>
          <p:nvPr userDrawn="1"/>
        </p:nvSpPr>
        <p:spPr bwMode="auto">
          <a:xfrm>
            <a:off x="166688" y="6462713"/>
            <a:ext cx="315912" cy="287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kumimoji="1" lang="en-GB" sz="4400" b="0" kern="10" spc="-220" dirty="0">
                <a:solidFill>
                  <a:srgbClr val="0168B5"/>
                </a:solidFill>
                <a:latin typeface="Arial Black"/>
              </a:rPr>
              <a:t>PIA</a:t>
            </a:r>
          </a:p>
        </p:txBody>
      </p:sp>
      <p:sp>
        <p:nvSpPr>
          <p:cNvPr id="248841" name="Rectangle 9"/>
          <p:cNvSpPr>
            <a:spLocks noChangeArrowheads="1"/>
          </p:cNvSpPr>
          <p:nvPr userDrawn="1"/>
        </p:nvSpPr>
        <p:spPr bwMode="auto">
          <a:xfrm>
            <a:off x="647700" y="476250"/>
            <a:ext cx="8459788" cy="968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5CA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24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3956400" y="1425750"/>
            <a:ext cx="4701600" cy="1068592"/>
          </a:xfrm>
          <a:ln/>
        </p:spPr>
        <p:txBody>
          <a:bodyPr/>
          <a:lstStyle/>
          <a:p>
            <a:pPr algn="ctr">
              <a:lnSpc>
                <a:spcPct val="98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fr-BE" sz="2500" b="0" dirty="0" smtClean="0">
                <a:solidFill>
                  <a:srgbClr val="FFFF00"/>
                </a:solidFill>
              </a:rPr>
              <a:t>UWWTD SIIF 2</a:t>
            </a:r>
            <a:r>
              <a:rPr lang="fr-BE" sz="2500" b="0" baseline="30000" dirty="0" smtClean="0">
                <a:solidFill>
                  <a:srgbClr val="FFFF00"/>
                </a:solidFill>
              </a:rPr>
              <a:t>nd</a:t>
            </a:r>
            <a:r>
              <a:rPr lang="fr-BE" sz="2500" b="0" dirty="0" smtClean="0">
                <a:solidFill>
                  <a:srgbClr val="FFFF00"/>
                </a:solidFill>
              </a:rPr>
              <a:t> Workshop</a:t>
            </a:r>
            <a:br>
              <a:rPr lang="fr-BE" sz="2500" b="0" dirty="0" smtClean="0">
                <a:solidFill>
                  <a:srgbClr val="FFFF00"/>
                </a:solidFill>
              </a:rPr>
            </a:br>
            <a:r>
              <a:rPr lang="fr-BE" sz="2500" b="0" dirty="0" smtClean="0">
                <a:solidFill>
                  <a:srgbClr val="FFFF00"/>
                </a:solidFill>
              </a:rPr>
              <a:t>24 </a:t>
            </a:r>
            <a:r>
              <a:rPr lang="fr-BE" sz="2500" b="0" dirty="0" err="1" smtClean="0">
                <a:solidFill>
                  <a:srgbClr val="FFFF00"/>
                </a:solidFill>
              </a:rPr>
              <a:t>October</a:t>
            </a:r>
            <a:r>
              <a:rPr lang="fr-BE" sz="2500" b="0" dirty="0" smtClean="0">
                <a:solidFill>
                  <a:srgbClr val="FFFF00"/>
                </a:solidFill>
              </a:rPr>
              <a:t> 2013</a:t>
            </a:r>
            <a:endParaRPr lang="en-GB" sz="2500" b="0" dirty="0">
              <a:solidFill>
                <a:srgbClr val="FFFF00"/>
              </a:solidFill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139952" y="2780928"/>
            <a:ext cx="4515840" cy="3755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 marL="250825" indent="-250825"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1pPr>
            <a:lvl2pPr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2pPr>
            <a:lvl3pPr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3pPr>
            <a:lvl4pPr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4pPr>
            <a:lvl5pPr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5pPr>
            <a:lvl6pPr marL="1524000" indent="-206375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6pPr>
            <a:lvl7pPr marL="1981200" indent="-206375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7pPr>
            <a:lvl8pPr marL="2438400" indent="-206375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8pPr>
            <a:lvl9pPr marL="2895600" indent="-206375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2508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  <a:defRPr>
                <a:solidFill>
                  <a:srgbClr val="000000"/>
                </a:solidFill>
                <a:latin typeface="DejaVu Sans" charset="0"/>
              </a:defRPr>
            </a:lvl9pPr>
          </a:lstStyle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endParaRPr lang="en-GB" sz="2500" dirty="0">
              <a:solidFill>
                <a:schemeClr val="bg1"/>
              </a:solidFill>
              <a:latin typeface="Calibri" pitchFamily="34" charset="0"/>
            </a:endParaRP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r>
              <a:rPr lang="en-GB" sz="2500" dirty="0" smtClean="0">
                <a:solidFill>
                  <a:schemeClr val="bg1"/>
                </a:solidFill>
                <a:latin typeface="Calibri" pitchFamily="34" charset="0"/>
              </a:rPr>
              <a:t>Structured Implementation and Information Frameworks</a:t>
            </a: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endParaRPr lang="de-DE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r>
              <a:rPr lang="de-DE" sz="2400" dirty="0" smtClean="0">
                <a:solidFill>
                  <a:schemeClr val="bg1"/>
                </a:solidFill>
                <a:latin typeface="Calibri" pitchFamily="34" charset="0"/>
              </a:rPr>
              <a:t>Point 7 - Next </a:t>
            </a:r>
            <a:r>
              <a:rPr lang="de-DE" sz="2400" dirty="0" err="1" smtClean="0">
                <a:solidFill>
                  <a:schemeClr val="bg1"/>
                </a:solidFill>
                <a:latin typeface="Calibri" pitchFamily="34" charset="0"/>
              </a:rPr>
              <a:t>steps</a:t>
            </a:r>
            <a:endParaRPr lang="de-DE" sz="2400" dirty="0">
              <a:solidFill>
                <a:schemeClr val="bg1"/>
              </a:solidFill>
              <a:latin typeface="Calibri" pitchFamily="34" charset="0"/>
            </a:endParaRP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endParaRPr lang="en-GB" sz="2400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fr-FR" sz="1500" dirty="0" smtClean="0">
                <a:solidFill>
                  <a:schemeClr val="bg1"/>
                </a:solidFill>
                <a:latin typeface="Calibri" pitchFamily="34" charset="0"/>
              </a:rPr>
              <a:t>European </a:t>
            </a:r>
            <a:r>
              <a:rPr lang="fr-FR" sz="1500" dirty="0">
                <a:solidFill>
                  <a:schemeClr val="bg1"/>
                </a:solidFill>
                <a:latin typeface="Calibri" pitchFamily="34" charset="0"/>
              </a:rPr>
              <a:t>Commission</a:t>
            </a:r>
          </a:p>
          <a:p>
            <a:pPr algn="ctr"/>
            <a:r>
              <a:rPr lang="fr-FR" sz="1500" dirty="0">
                <a:solidFill>
                  <a:schemeClr val="bg1"/>
                </a:solidFill>
                <a:latin typeface="Calibri" pitchFamily="34" charset="0"/>
              </a:rPr>
              <a:t>Directorate General for the Environment</a:t>
            </a:r>
          </a:p>
          <a:p>
            <a:pPr algn="ctr"/>
            <a:r>
              <a:rPr lang="fr-FR" sz="1500" dirty="0">
                <a:solidFill>
                  <a:schemeClr val="bg1"/>
                </a:solidFill>
                <a:latin typeface="Calibri" pitchFamily="34" charset="0"/>
              </a:rPr>
              <a:t>unit </a:t>
            </a:r>
            <a:r>
              <a:rPr lang="fr-FR" sz="1500" dirty="0" smtClean="0">
                <a:solidFill>
                  <a:schemeClr val="bg1"/>
                </a:solidFill>
                <a:latin typeface="Calibri" pitchFamily="34" charset="0"/>
              </a:rPr>
              <a:t>C.2 </a:t>
            </a:r>
            <a:r>
              <a:rPr lang="fr-FR" sz="1500" dirty="0">
                <a:solidFill>
                  <a:schemeClr val="bg1"/>
                </a:solidFill>
                <a:latin typeface="Calibri" pitchFamily="34" charset="0"/>
              </a:rPr>
              <a:t>- Marine Environment &amp; Water Industry </a:t>
            </a:r>
          </a:p>
          <a:p>
            <a:pPr algn="ctr" hangingPunct="1">
              <a:lnSpc>
                <a:spcPct val="78000"/>
              </a:lnSpc>
              <a:buFont typeface="Calibri" pitchFamily="34" charset="0"/>
              <a:buNone/>
            </a:pPr>
            <a:endParaRPr lang="en-GB" sz="15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196439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66791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544616"/>
          </a:xfrm>
        </p:spPr>
        <p:txBody>
          <a:bodyPr/>
          <a:lstStyle/>
          <a:p>
            <a:pPr marL="0" indent="0">
              <a:buNone/>
            </a:pPr>
            <a:endParaRPr lang="fr-BE" dirty="0"/>
          </a:p>
          <a:p>
            <a:endParaRPr lang="fr-BE" sz="800" b="1" dirty="0" smtClean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25th of </a:t>
            </a:r>
            <a:r>
              <a:rPr lang="fr-BE" sz="1800" b="1" dirty="0" err="1" smtClean="0">
                <a:solidFill>
                  <a:schemeClr val="tx1"/>
                </a:solidFill>
              </a:rPr>
              <a:t>October</a:t>
            </a:r>
            <a:r>
              <a:rPr lang="fr-BE" sz="1800" b="1" dirty="0" smtClean="0">
                <a:solidFill>
                  <a:schemeClr val="tx1"/>
                </a:solidFill>
              </a:rPr>
              <a:t> 2013 : </a:t>
            </a:r>
            <a:r>
              <a:rPr lang="fr-BE" sz="1800" dirty="0" smtClean="0">
                <a:solidFill>
                  <a:schemeClr val="tx1"/>
                </a:solidFill>
              </a:rPr>
              <a:t>publication of all documents and </a:t>
            </a:r>
            <a:r>
              <a:rPr lang="fr-BE" sz="1800" dirty="0" err="1" smtClean="0">
                <a:solidFill>
                  <a:schemeClr val="tx1"/>
                </a:solidFill>
              </a:rPr>
              <a:t>presentation</a:t>
            </a:r>
            <a:r>
              <a:rPr lang="fr-BE" sz="1800" dirty="0" smtClean="0">
                <a:solidFill>
                  <a:schemeClr val="tx1"/>
                </a:solidFill>
              </a:rPr>
              <a:t> on </a:t>
            </a:r>
            <a:r>
              <a:rPr lang="fr-BE" sz="1800" dirty="0" err="1" smtClean="0">
                <a:solidFill>
                  <a:schemeClr val="tx1"/>
                </a:solidFill>
              </a:rPr>
              <a:t>Circa</a:t>
            </a:r>
            <a:endParaRPr lang="fr-BE" sz="1800" dirty="0" smtClean="0">
              <a:solidFill>
                <a:schemeClr val="tx1"/>
              </a:solidFill>
            </a:endParaRPr>
          </a:p>
          <a:p>
            <a:endParaRPr lang="fr-BE" sz="1100" dirty="0" smtClean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15th </a:t>
            </a:r>
            <a:r>
              <a:rPr lang="fr-BE" sz="1800" b="1" dirty="0" err="1" smtClean="0">
                <a:solidFill>
                  <a:schemeClr val="tx1"/>
                </a:solidFill>
              </a:rPr>
              <a:t>november</a:t>
            </a:r>
            <a:r>
              <a:rPr lang="fr-BE" sz="1800" b="1" dirty="0" smtClean="0">
                <a:solidFill>
                  <a:schemeClr val="tx1"/>
                </a:solidFill>
              </a:rPr>
              <a:t> 2013 : </a:t>
            </a:r>
            <a:r>
              <a:rPr lang="fr-BE" sz="1800" dirty="0" smtClean="0">
                <a:solidFill>
                  <a:schemeClr val="tx1"/>
                </a:solidFill>
              </a:rPr>
              <a:t>deadline of the </a:t>
            </a:r>
            <a:r>
              <a:rPr lang="fr-BE" sz="1800" dirty="0" err="1" smtClean="0">
                <a:solidFill>
                  <a:schemeClr val="tx1"/>
                </a:solidFill>
              </a:rPr>
              <a:t>written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comments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</a:p>
          <a:p>
            <a:endParaRPr lang="fr-BE" sz="1100" dirty="0" smtClean="0">
              <a:solidFill>
                <a:schemeClr val="tx1"/>
              </a:solidFill>
            </a:endParaRPr>
          </a:p>
          <a:p>
            <a:r>
              <a:rPr lang="fr-BE" sz="1800" b="1" dirty="0" err="1" smtClean="0">
                <a:solidFill>
                  <a:schemeClr val="tx1"/>
                </a:solidFill>
              </a:rPr>
              <a:t>November</a:t>
            </a:r>
            <a:r>
              <a:rPr lang="fr-BE" sz="1800" b="1" dirty="0" smtClean="0">
                <a:solidFill>
                  <a:schemeClr val="tx1"/>
                </a:solidFill>
              </a:rPr>
              <a:t> and </a:t>
            </a:r>
            <a:r>
              <a:rPr lang="fr-BE" sz="1800" b="1" dirty="0" err="1" smtClean="0">
                <a:solidFill>
                  <a:schemeClr val="tx1"/>
                </a:solidFill>
              </a:rPr>
              <a:t>December</a:t>
            </a:r>
            <a:r>
              <a:rPr lang="fr-BE" sz="1800" b="1" dirty="0" smtClean="0">
                <a:solidFill>
                  <a:schemeClr val="tx1"/>
                </a:solidFill>
              </a:rPr>
              <a:t> 2013 :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internal</a:t>
            </a:r>
            <a:r>
              <a:rPr lang="fr-BE" sz="1800" dirty="0" smtClean="0">
                <a:solidFill>
                  <a:schemeClr val="tx1"/>
                </a:solidFill>
              </a:rPr>
              <a:t> EU discussion about SIIF concept </a:t>
            </a:r>
            <a:r>
              <a:rPr lang="fr-BE" sz="1800" dirty="0" err="1" smtClean="0">
                <a:solidFill>
                  <a:schemeClr val="tx1"/>
                </a:solidFill>
              </a:rPr>
              <a:t>with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other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DGs</a:t>
            </a:r>
            <a:endParaRPr lang="fr-BE" sz="1800" dirty="0" smtClean="0">
              <a:solidFill>
                <a:schemeClr val="tx1"/>
              </a:solidFill>
            </a:endParaRPr>
          </a:p>
          <a:p>
            <a:endParaRPr lang="fr-BE" sz="1100" dirty="0" smtClean="0">
              <a:solidFill>
                <a:schemeClr val="tx1"/>
              </a:solidFill>
            </a:endParaRPr>
          </a:p>
          <a:p>
            <a:r>
              <a:rPr lang="fr-BE" sz="1800" b="1" dirty="0" err="1" smtClean="0">
                <a:solidFill>
                  <a:schemeClr val="tx1"/>
                </a:solidFill>
              </a:rPr>
              <a:t>December</a:t>
            </a:r>
            <a:r>
              <a:rPr lang="fr-BE" sz="1800" b="1" dirty="0" smtClean="0">
                <a:solidFill>
                  <a:schemeClr val="tx1"/>
                </a:solidFill>
              </a:rPr>
              <a:t> 2013 : </a:t>
            </a:r>
            <a:r>
              <a:rPr lang="fr-BE" sz="1800" dirty="0" smtClean="0">
                <a:solidFill>
                  <a:schemeClr val="tx1"/>
                </a:solidFill>
              </a:rPr>
              <a:t>End of the first </a:t>
            </a:r>
            <a:r>
              <a:rPr lang="fr-BE" sz="1800" dirty="0" err="1" smtClean="0">
                <a:solidFill>
                  <a:schemeClr val="tx1"/>
                </a:solidFill>
              </a:rPr>
              <a:t>contract</a:t>
            </a:r>
            <a:r>
              <a:rPr lang="fr-BE" sz="1800" dirty="0" smtClean="0">
                <a:solidFill>
                  <a:schemeClr val="tx1"/>
                </a:solidFill>
              </a:rPr>
              <a:t>, production of the final concept </a:t>
            </a:r>
            <a:r>
              <a:rPr lang="fr-BE" sz="1800" dirty="0" err="1" smtClean="0">
                <a:solidFill>
                  <a:schemeClr val="tx1"/>
                </a:solidFill>
              </a:rPr>
              <a:t>paper</a:t>
            </a:r>
            <a:r>
              <a:rPr lang="fr-BE" sz="1800" dirty="0" smtClean="0">
                <a:solidFill>
                  <a:schemeClr val="tx1"/>
                </a:solidFill>
              </a:rPr>
              <a:t>, background documents and road </a:t>
            </a:r>
            <a:r>
              <a:rPr lang="fr-BE" sz="1800" dirty="0" err="1" smtClean="0">
                <a:solidFill>
                  <a:schemeClr val="tx1"/>
                </a:solidFill>
              </a:rPr>
              <a:t>map</a:t>
            </a:r>
            <a:r>
              <a:rPr lang="fr-BE" sz="1800" dirty="0" smtClean="0">
                <a:solidFill>
                  <a:schemeClr val="tx1"/>
                </a:solidFill>
              </a:rPr>
              <a:t> for the pilot </a:t>
            </a:r>
            <a:r>
              <a:rPr lang="fr-BE" sz="1800" dirty="0" err="1" smtClean="0">
                <a:solidFill>
                  <a:schemeClr val="tx1"/>
                </a:solidFill>
              </a:rPr>
              <a:t>exercise</a:t>
            </a:r>
            <a:endParaRPr lang="fr-BE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BE" sz="1100" dirty="0" smtClean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2014 : </a:t>
            </a:r>
            <a:r>
              <a:rPr lang="fr-BE" sz="1800" dirty="0" smtClean="0">
                <a:solidFill>
                  <a:schemeClr val="tx1"/>
                </a:solidFill>
              </a:rPr>
              <a:t>pilot </a:t>
            </a:r>
            <a:r>
              <a:rPr lang="fr-BE" sz="1800" dirty="0" err="1" smtClean="0">
                <a:solidFill>
                  <a:schemeClr val="tx1"/>
                </a:solidFill>
              </a:rPr>
              <a:t>exercise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with</a:t>
            </a:r>
            <a:r>
              <a:rPr lang="fr-BE" sz="1800" dirty="0" smtClean="0">
                <a:solidFill>
                  <a:schemeClr val="tx1"/>
                </a:solidFill>
              </a:rPr>
              <a:t> four (six ?) MS (CY, IE, LT and SI) </a:t>
            </a:r>
            <a:r>
              <a:rPr lang="fr-BE" sz="1800" dirty="0" err="1" smtClean="0">
                <a:solidFill>
                  <a:schemeClr val="tx1"/>
                </a:solidFill>
              </a:rPr>
              <a:t>with</a:t>
            </a:r>
            <a:r>
              <a:rPr lang="fr-BE" sz="1800" dirty="0" smtClean="0">
                <a:solidFill>
                  <a:schemeClr val="tx1"/>
                </a:solidFill>
              </a:rPr>
              <a:t>  8th UWWTD </a:t>
            </a:r>
            <a:r>
              <a:rPr lang="fr-BE" sz="1800" dirty="0" err="1" smtClean="0">
                <a:solidFill>
                  <a:schemeClr val="tx1"/>
                </a:solidFill>
              </a:rPr>
              <a:t>reporting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exercise</a:t>
            </a:r>
            <a:r>
              <a:rPr lang="fr-BE" sz="1800" dirty="0" smtClean="0">
                <a:solidFill>
                  <a:schemeClr val="tx1"/>
                </a:solidFill>
              </a:rPr>
              <a:t>  and </a:t>
            </a:r>
            <a:r>
              <a:rPr lang="fr-BE" sz="1800" dirty="0" err="1" smtClean="0">
                <a:solidFill>
                  <a:schemeClr val="tx1"/>
                </a:solidFill>
              </a:rPr>
              <a:t>development</a:t>
            </a:r>
            <a:r>
              <a:rPr lang="fr-BE" sz="1800" dirty="0" smtClean="0">
                <a:solidFill>
                  <a:schemeClr val="tx1"/>
                </a:solidFill>
              </a:rPr>
              <a:t> of national </a:t>
            </a:r>
            <a:r>
              <a:rPr lang="fr-BE" sz="1800" dirty="0" err="1" smtClean="0">
                <a:solidFill>
                  <a:schemeClr val="tx1"/>
                </a:solidFill>
              </a:rPr>
              <a:t>websites</a:t>
            </a:r>
            <a:r>
              <a:rPr lang="fr-BE" sz="1800" dirty="0" smtClean="0">
                <a:solidFill>
                  <a:schemeClr val="tx1"/>
                </a:solidFill>
              </a:rPr>
              <a:t>. New </a:t>
            </a:r>
            <a:r>
              <a:rPr lang="fr-BE" sz="1800" dirty="0" err="1" smtClean="0">
                <a:solidFill>
                  <a:schemeClr val="tx1"/>
                </a:solidFill>
              </a:rPr>
              <a:t>contract</a:t>
            </a:r>
            <a:endParaRPr lang="fr-BE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BE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BE" b="1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63888" y="1268760"/>
            <a:ext cx="2026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400" dirty="0" err="1" smtClean="0">
                <a:solidFill>
                  <a:schemeClr val="tx1"/>
                </a:solidFill>
              </a:rPr>
              <a:t>Next</a:t>
            </a:r>
            <a:r>
              <a:rPr lang="fr-BE" sz="2400" dirty="0" smtClean="0">
                <a:solidFill>
                  <a:schemeClr val="tx1"/>
                </a:solidFill>
              </a:rPr>
              <a:t> </a:t>
            </a:r>
            <a:r>
              <a:rPr lang="fr-BE" sz="2400" dirty="0" err="1" smtClean="0">
                <a:solidFill>
                  <a:schemeClr val="tx1"/>
                </a:solidFill>
              </a:rPr>
              <a:t>steps</a:t>
            </a:r>
            <a:endParaRPr lang="en-GB" sz="24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0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69892"/>
          </a:xfrm>
        </p:spPr>
        <p:txBody>
          <a:bodyPr/>
          <a:lstStyle/>
          <a:p>
            <a:pPr marL="0" indent="0">
              <a:buNone/>
            </a:pPr>
            <a:endParaRPr lang="fr-BE" dirty="0" smtClean="0"/>
          </a:p>
          <a:p>
            <a:pPr marL="0" indent="0">
              <a:buNone/>
            </a:pPr>
            <a:endParaRPr lang="fr-BE" sz="1600" dirty="0"/>
          </a:p>
          <a:p>
            <a:r>
              <a:rPr lang="fr-BE" sz="1800" b="1" dirty="0" smtClean="0">
                <a:solidFill>
                  <a:schemeClr val="tx1"/>
                </a:solidFill>
              </a:rPr>
              <a:t>7, 8 or 9 April 2014 : </a:t>
            </a:r>
            <a:r>
              <a:rPr lang="fr-BE" sz="1800" dirty="0" err="1" smtClean="0">
                <a:solidFill>
                  <a:schemeClr val="tx1"/>
                </a:solidFill>
              </a:rPr>
              <a:t>proposal</a:t>
            </a:r>
            <a:r>
              <a:rPr lang="fr-BE" sz="1800" dirty="0" smtClean="0">
                <a:solidFill>
                  <a:schemeClr val="tx1"/>
                </a:solidFill>
              </a:rPr>
              <a:t> to organise a SIIF meeting (</a:t>
            </a:r>
            <a:r>
              <a:rPr lang="fr-BE" sz="1800" dirty="0" err="1" smtClean="0">
                <a:solidFill>
                  <a:schemeClr val="tx1"/>
                </a:solidFill>
              </a:rPr>
              <a:t>half</a:t>
            </a:r>
            <a:r>
              <a:rPr lang="fr-BE" sz="1800" dirty="0" smtClean="0">
                <a:solidFill>
                  <a:schemeClr val="tx1"/>
                </a:solidFill>
              </a:rPr>
              <a:t> a </a:t>
            </a:r>
            <a:r>
              <a:rPr lang="fr-BE" sz="1800" dirty="0" err="1" smtClean="0">
                <a:solidFill>
                  <a:schemeClr val="tx1"/>
                </a:solidFill>
              </a:rPr>
              <a:t>day</a:t>
            </a:r>
            <a:r>
              <a:rPr lang="fr-BE" sz="1800" dirty="0" smtClean="0">
                <a:solidFill>
                  <a:schemeClr val="tx1"/>
                </a:solidFill>
              </a:rPr>
              <a:t>) </a:t>
            </a:r>
            <a:r>
              <a:rPr lang="fr-BE" sz="1800" dirty="0" err="1" smtClean="0">
                <a:solidFill>
                  <a:schemeClr val="tx1"/>
                </a:solidFill>
              </a:rPr>
              <a:t>with</a:t>
            </a:r>
            <a:r>
              <a:rPr lang="fr-BE" sz="1800" dirty="0" smtClean="0">
                <a:solidFill>
                  <a:schemeClr val="tx1"/>
                </a:solidFill>
              </a:rPr>
              <a:t> an </a:t>
            </a:r>
            <a:r>
              <a:rPr lang="fr-BE" sz="1800" dirty="0" err="1" smtClean="0">
                <a:solidFill>
                  <a:schemeClr val="tx1"/>
                </a:solidFill>
              </a:rPr>
              <a:t>implementation</a:t>
            </a:r>
            <a:r>
              <a:rPr lang="fr-BE" sz="1800" dirty="0" smtClean="0">
                <a:solidFill>
                  <a:schemeClr val="tx1"/>
                </a:solidFill>
              </a:rPr>
              <a:t> plan meeting the </a:t>
            </a:r>
            <a:r>
              <a:rPr lang="fr-BE" sz="1800" dirty="0" err="1" smtClean="0">
                <a:solidFill>
                  <a:schemeClr val="tx1"/>
                </a:solidFill>
              </a:rPr>
              <a:t>other</a:t>
            </a:r>
            <a:r>
              <a:rPr lang="fr-BE" sz="1800" dirty="0" smtClean="0">
                <a:solidFill>
                  <a:schemeClr val="tx1"/>
                </a:solidFill>
              </a:rPr>
              <a:t> part of the  </a:t>
            </a:r>
            <a:r>
              <a:rPr lang="fr-BE" sz="1800" dirty="0" err="1" smtClean="0">
                <a:solidFill>
                  <a:schemeClr val="tx1"/>
                </a:solidFill>
              </a:rPr>
              <a:t>day</a:t>
            </a:r>
            <a:r>
              <a:rPr lang="fr-BE" sz="1800" dirty="0" smtClean="0">
                <a:solidFill>
                  <a:schemeClr val="tx1"/>
                </a:solidFill>
              </a:rPr>
              <a:t> (experts group meetings </a:t>
            </a:r>
            <a:r>
              <a:rPr lang="fr-BE" sz="1800" dirty="0" err="1" smtClean="0">
                <a:solidFill>
                  <a:schemeClr val="tx1"/>
                </a:solidFill>
              </a:rPr>
              <a:t>proposal</a:t>
            </a:r>
            <a:r>
              <a:rPr lang="fr-BE" sz="1800" dirty="0" smtClean="0">
                <a:solidFill>
                  <a:schemeClr val="tx1"/>
                </a:solidFill>
              </a:rPr>
              <a:t>)</a:t>
            </a:r>
          </a:p>
          <a:p>
            <a:endParaRPr lang="fr-BE" sz="1800" b="1" dirty="0">
              <a:solidFill>
                <a:schemeClr val="tx1"/>
              </a:solidFill>
            </a:endParaRPr>
          </a:p>
          <a:p>
            <a:r>
              <a:rPr lang="fr-BE" sz="1800" b="1" dirty="0" err="1" smtClean="0">
                <a:solidFill>
                  <a:schemeClr val="tx1"/>
                </a:solidFill>
              </a:rPr>
              <a:t>June</a:t>
            </a:r>
            <a:r>
              <a:rPr lang="fr-BE" sz="1800" b="1" dirty="0" smtClean="0">
                <a:solidFill>
                  <a:schemeClr val="tx1"/>
                </a:solidFill>
              </a:rPr>
              <a:t> </a:t>
            </a:r>
            <a:r>
              <a:rPr lang="fr-BE" sz="1800" b="1" dirty="0" smtClean="0">
                <a:solidFill>
                  <a:schemeClr val="tx1"/>
                </a:solidFill>
              </a:rPr>
              <a:t>2014: </a:t>
            </a:r>
            <a:r>
              <a:rPr lang="fr-BE" sz="1800" dirty="0" smtClean="0">
                <a:solidFill>
                  <a:schemeClr val="tx1"/>
                </a:solidFill>
              </a:rPr>
              <a:t>Deadline of 8</a:t>
            </a:r>
            <a:r>
              <a:rPr lang="fr-BE" sz="1800" baseline="30000" dirty="0" smtClean="0">
                <a:solidFill>
                  <a:schemeClr val="tx1"/>
                </a:solidFill>
              </a:rPr>
              <a:t>th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reporting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with</a:t>
            </a:r>
            <a:r>
              <a:rPr lang="fr-BE" sz="1800" dirty="0" smtClean="0">
                <a:solidFill>
                  <a:schemeClr val="tx1"/>
                </a:solidFill>
              </a:rPr>
              <a:t> the </a:t>
            </a:r>
            <a:r>
              <a:rPr lang="fr-BE" sz="1800" dirty="0" err="1" smtClean="0">
                <a:solidFill>
                  <a:schemeClr val="tx1"/>
                </a:solidFill>
              </a:rPr>
              <a:t>current</a:t>
            </a:r>
            <a:r>
              <a:rPr lang="fr-BE" sz="1800" dirty="0" smtClean="0">
                <a:solidFill>
                  <a:schemeClr val="tx1"/>
                </a:solidFill>
              </a:rPr>
              <a:t> data model for all MS. Option to test the new data model </a:t>
            </a:r>
            <a:r>
              <a:rPr lang="fr-BE" sz="1800" dirty="0" err="1" smtClean="0">
                <a:solidFill>
                  <a:schemeClr val="tx1"/>
                </a:solidFill>
              </a:rPr>
              <a:t>with</a:t>
            </a:r>
            <a:r>
              <a:rPr lang="fr-BE" sz="1800" dirty="0" smtClean="0">
                <a:solidFill>
                  <a:schemeClr val="tx1"/>
                </a:solidFill>
              </a:rPr>
              <a:t> the 8</a:t>
            </a:r>
            <a:r>
              <a:rPr lang="fr-BE" sz="1800" baseline="30000" dirty="0" smtClean="0">
                <a:solidFill>
                  <a:schemeClr val="tx1"/>
                </a:solidFill>
              </a:rPr>
              <a:t>th</a:t>
            </a:r>
            <a:r>
              <a:rPr lang="fr-BE" sz="1800" dirty="0" smtClean="0">
                <a:solidFill>
                  <a:schemeClr val="tx1"/>
                </a:solidFill>
              </a:rPr>
              <a:t> UWWTD </a:t>
            </a:r>
            <a:r>
              <a:rPr lang="fr-BE" sz="1800" dirty="0" err="1" smtClean="0">
                <a:solidFill>
                  <a:schemeClr val="tx1"/>
                </a:solidFill>
              </a:rPr>
              <a:t>reporting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exercise</a:t>
            </a:r>
            <a:endParaRPr lang="fr-BE" sz="1800" dirty="0" smtClean="0">
              <a:solidFill>
                <a:schemeClr val="tx1"/>
              </a:solidFill>
            </a:endParaRPr>
          </a:p>
          <a:p>
            <a:endParaRPr lang="fr-BE" sz="1400" dirty="0" smtClean="0">
              <a:solidFill>
                <a:schemeClr val="tx1"/>
              </a:solidFill>
            </a:endParaRPr>
          </a:p>
          <a:p>
            <a:r>
              <a:rPr lang="fr-BE" sz="1800" b="1" dirty="0" err="1" smtClean="0">
                <a:solidFill>
                  <a:schemeClr val="tx1"/>
                </a:solidFill>
              </a:rPr>
              <a:t>June</a:t>
            </a:r>
            <a:r>
              <a:rPr lang="fr-BE" sz="1800" b="1" dirty="0" smtClean="0">
                <a:solidFill>
                  <a:schemeClr val="tx1"/>
                </a:solidFill>
              </a:rPr>
              <a:t> 2014 : </a:t>
            </a:r>
            <a:r>
              <a:rPr lang="fr-BE" sz="1800" dirty="0" smtClean="0">
                <a:solidFill>
                  <a:schemeClr val="tx1"/>
                </a:solidFill>
              </a:rPr>
              <a:t>Establishment of new </a:t>
            </a:r>
            <a:r>
              <a:rPr lang="fr-BE" sz="1800" dirty="0" err="1" smtClean="0">
                <a:solidFill>
                  <a:schemeClr val="tx1"/>
                </a:solidFill>
              </a:rPr>
              <a:t>implementation</a:t>
            </a:r>
            <a:r>
              <a:rPr lang="fr-BE" sz="1800" dirty="0" smtClean="0">
                <a:solidFill>
                  <a:schemeClr val="tx1"/>
                </a:solidFill>
              </a:rPr>
              <a:t> plans</a:t>
            </a:r>
          </a:p>
          <a:p>
            <a:endParaRPr lang="fr-BE" sz="1400" dirty="0" smtClean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2014 : </a:t>
            </a:r>
            <a:r>
              <a:rPr lang="fr-BE" sz="1800" dirty="0" smtClean="0">
                <a:solidFill>
                  <a:schemeClr val="tx1"/>
                </a:solidFill>
              </a:rPr>
              <a:t>Establishment of the EU </a:t>
            </a:r>
            <a:r>
              <a:rPr lang="fr-BE" sz="1800" dirty="0" err="1" smtClean="0">
                <a:solidFill>
                  <a:schemeClr val="tx1"/>
                </a:solidFill>
              </a:rPr>
              <a:t>node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with</a:t>
            </a:r>
            <a:r>
              <a:rPr lang="fr-BE" sz="1800" dirty="0" smtClean="0">
                <a:solidFill>
                  <a:schemeClr val="tx1"/>
                </a:solidFill>
              </a:rPr>
              <a:t> the IT system </a:t>
            </a:r>
            <a:r>
              <a:rPr lang="fr-BE" sz="1800" dirty="0" err="1" smtClean="0">
                <a:solidFill>
                  <a:schemeClr val="tx1"/>
                </a:solidFill>
              </a:rPr>
              <a:t>at</a:t>
            </a:r>
            <a:r>
              <a:rPr lang="fr-BE" sz="1800" dirty="0" smtClean="0">
                <a:solidFill>
                  <a:schemeClr val="tx1"/>
                </a:solidFill>
              </a:rPr>
              <a:t> the EEA</a:t>
            </a:r>
          </a:p>
          <a:p>
            <a:endParaRPr lang="fr-BE" sz="1400" dirty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End 2014/</a:t>
            </a:r>
            <a:r>
              <a:rPr lang="fr-BE" sz="1800" b="1" dirty="0" err="1" smtClean="0">
                <a:solidFill>
                  <a:schemeClr val="tx1"/>
                </a:solidFill>
              </a:rPr>
              <a:t>beginning</a:t>
            </a:r>
            <a:r>
              <a:rPr lang="fr-BE" sz="1800" b="1" dirty="0" smtClean="0">
                <a:solidFill>
                  <a:schemeClr val="tx1"/>
                </a:solidFill>
              </a:rPr>
              <a:t> 2015: </a:t>
            </a:r>
            <a:r>
              <a:rPr lang="fr-BE" sz="1800" dirty="0" smtClean="0">
                <a:solidFill>
                  <a:schemeClr val="tx1"/>
                </a:solidFill>
              </a:rPr>
              <a:t>Analyse of the </a:t>
            </a:r>
            <a:r>
              <a:rPr lang="fr-BE" sz="1800" dirty="0" err="1" smtClean="0">
                <a:solidFill>
                  <a:schemeClr val="tx1"/>
                </a:solidFill>
              </a:rPr>
              <a:t>result</a:t>
            </a:r>
            <a:r>
              <a:rPr lang="fr-BE" sz="1800" dirty="0" smtClean="0">
                <a:solidFill>
                  <a:schemeClr val="tx1"/>
                </a:solidFill>
              </a:rPr>
              <a:t> of the pilot </a:t>
            </a:r>
            <a:r>
              <a:rPr lang="fr-BE" sz="1800" dirty="0" err="1" smtClean="0">
                <a:solidFill>
                  <a:schemeClr val="tx1"/>
                </a:solidFill>
              </a:rPr>
              <a:t>exercise</a:t>
            </a:r>
            <a:r>
              <a:rPr lang="fr-BE" sz="1800" dirty="0" smtClean="0">
                <a:solidFill>
                  <a:schemeClr val="tx1"/>
                </a:solidFill>
              </a:rPr>
              <a:t> and adaptation of the UWWTD SIIF concept </a:t>
            </a:r>
            <a:r>
              <a:rPr lang="fr-BE" sz="1800" dirty="0" err="1" smtClean="0">
                <a:solidFill>
                  <a:schemeClr val="tx1"/>
                </a:solidFill>
              </a:rPr>
              <a:t>paper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with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its</a:t>
            </a:r>
            <a:r>
              <a:rPr lang="fr-BE" sz="1800" dirty="0" smtClean="0">
                <a:solidFill>
                  <a:schemeClr val="tx1"/>
                </a:solidFill>
              </a:rPr>
              <a:t> background documents. </a:t>
            </a:r>
            <a:r>
              <a:rPr lang="fr-BE" sz="1800" dirty="0" err="1" smtClean="0">
                <a:solidFill>
                  <a:schemeClr val="tx1"/>
                </a:solidFill>
              </a:rPr>
              <a:t>Proposal</a:t>
            </a:r>
            <a:r>
              <a:rPr lang="fr-BE" sz="1800" dirty="0" smtClean="0">
                <a:solidFill>
                  <a:schemeClr val="tx1"/>
                </a:solidFill>
              </a:rPr>
              <a:t> of a </a:t>
            </a:r>
            <a:r>
              <a:rPr lang="fr-BE" sz="1800" dirty="0" err="1" smtClean="0">
                <a:solidFill>
                  <a:schemeClr val="tx1"/>
                </a:solidFill>
              </a:rPr>
              <a:t>general</a:t>
            </a:r>
            <a:r>
              <a:rPr lang="fr-BE" sz="1800" dirty="0" smtClean="0">
                <a:solidFill>
                  <a:schemeClr val="tx1"/>
                </a:solidFill>
              </a:rPr>
              <a:t> SIIF concept.  </a:t>
            </a:r>
          </a:p>
          <a:p>
            <a:endParaRPr lang="fr-BE" sz="16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1268760"/>
            <a:ext cx="2026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400" dirty="0" err="1" smtClean="0">
                <a:solidFill>
                  <a:schemeClr val="tx1"/>
                </a:solidFill>
              </a:rPr>
              <a:t>Next</a:t>
            </a:r>
            <a:r>
              <a:rPr lang="fr-BE" sz="2400" dirty="0" smtClean="0">
                <a:solidFill>
                  <a:schemeClr val="tx1"/>
                </a:solidFill>
              </a:rPr>
              <a:t> </a:t>
            </a:r>
            <a:r>
              <a:rPr lang="fr-BE" sz="2400" dirty="0" err="1" smtClean="0">
                <a:solidFill>
                  <a:schemeClr val="tx1"/>
                </a:solidFill>
              </a:rPr>
              <a:t>steps</a:t>
            </a:r>
            <a:endParaRPr lang="en-GB" sz="24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53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69892"/>
          </a:xfrm>
        </p:spPr>
        <p:txBody>
          <a:bodyPr/>
          <a:lstStyle/>
          <a:p>
            <a:pPr marL="0" indent="0">
              <a:buNone/>
            </a:pPr>
            <a:endParaRPr lang="fr-BE" dirty="0"/>
          </a:p>
          <a:p>
            <a:endParaRPr lang="fr-BE" sz="1800" b="1" dirty="0" smtClean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2015 </a:t>
            </a:r>
            <a:r>
              <a:rPr lang="fr-BE" sz="1800" b="1" dirty="0" smtClean="0">
                <a:solidFill>
                  <a:schemeClr val="tx1"/>
                </a:solidFill>
              </a:rPr>
              <a:t>- 2020 : </a:t>
            </a:r>
            <a:r>
              <a:rPr lang="fr-BE" sz="1800" dirty="0" err="1" smtClean="0">
                <a:solidFill>
                  <a:schemeClr val="tx1"/>
                </a:solidFill>
              </a:rPr>
              <a:t>dissemination</a:t>
            </a:r>
            <a:r>
              <a:rPr lang="fr-BE" sz="1800" dirty="0" smtClean="0">
                <a:solidFill>
                  <a:schemeClr val="tx1"/>
                </a:solidFill>
              </a:rPr>
              <a:t> of the UWWTD </a:t>
            </a:r>
            <a:r>
              <a:rPr lang="fr-BE" sz="1800" dirty="0" err="1" smtClean="0">
                <a:solidFill>
                  <a:schemeClr val="tx1"/>
                </a:solidFill>
              </a:rPr>
              <a:t>at</a:t>
            </a:r>
            <a:r>
              <a:rPr lang="fr-BE" sz="1800" dirty="0" smtClean="0">
                <a:solidFill>
                  <a:schemeClr val="tx1"/>
                </a:solidFill>
              </a:rPr>
              <a:t> EU </a:t>
            </a:r>
            <a:r>
              <a:rPr lang="fr-BE" sz="1800" dirty="0" err="1" smtClean="0">
                <a:solidFill>
                  <a:schemeClr val="tx1"/>
                </a:solidFill>
              </a:rPr>
              <a:t>level</a:t>
            </a:r>
            <a:r>
              <a:rPr lang="fr-BE" sz="1800" dirty="0" smtClean="0">
                <a:solidFill>
                  <a:schemeClr val="tx1"/>
                </a:solidFill>
              </a:rPr>
              <a:t> and </a:t>
            </a:r>
          </a:p>
          <a:p>
            <a:endParaRPr lang="fr-BE" sz="1400" b="1" dirty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2015 - 2020 : </a:t>
            </a:r>
            <a:r>
              <a:rPr lang="en-GB" sz="1800" dirty="0">
                <a:solidFill>
                  <a:schemeClr val="tx1"/>
                </a:solidFill>
              </a:rPr>
              <a:t>progressive implementation of the </a:t>
            </a:r>
            <a:r>
              <a:rPr lang="en-GB" sz="1800" dirty="0" smtClean="0">
                <a:solidFill>
                  <a:schemeClr val="tx1"/>
                </a:solidFill>
              </a:rPr>
              <a:t>UWWTD SIIF concept by </a:t>
            </a:r>
            <a:r>
              <a:rPr lang="en-GB" sz="1800" dirty="0">
                <a:solidFill>
                  <a:schemeClr val="tx1"/>
                </a:solidFill>
              </a:rPr>
              <a:t>other MS </a:t>
            </a:r>
            <a:endParaRPr lang="en-GB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100" dirty="0" smtClean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2015 - 2020 : </a:t>
            </a:r>
            <a:r>
              <a:rPr lang="fr-BE" sz="1800" dirty="0" smtClean="0">
                <a:solidFill>
                  <a:schemeClr val="tx1"/>
                </a:solidFill>
              </a:rPr>
              <a:t>progressive </a:t>
            </a:r>
            <a:r>
              <a:rPr lang="fr-BE" sz="1800" dirty="0" err="1" smtClean="0">
                <a:solidFill>
                  <a:schemeClr val="tx1"/>
                </a:solidFill>
              </a:rPr>
              <a:t>dissemination</a:t>
            </a:r>
            <a:r>
              <a:rPr lang="fr-BE" sz="1800" dirty="0" smtClean="0">
                <a:solidFill>
                  <a:schemeClr val="tx1"/>
                </a:solidFill>
              </a:rPr>
              <a:t> of the SIIF concept by </a:t>
            </a:r>
            <a:r>
              <a:rPr lang="fr-BE" sz="1800" dirty="0" err="1" smtClean="0">
                <a:solidFill>
                  <a:schemeClr val="tx1"/>
                </a:solidFill>
              </a:rPr>
              <a:t>other</a:t>
            </a:r>
            <a:r>
              <a:rPr lang="fr-BE" sz="1800" dirty="0" smtClean="0">
                <a:solidFill>
                  <a:schemeClr val="tx1"/>
                </a:solidFill>
              </a:rPr>
              <a:t> EU </a:t>
            </a:r>
            <a:r>
              <a:rPr lang="fr-BE" sz="1800" dirty="0" err="1" smtClean="0">
                <a:solidFill>
                  <a:schemeClr val="tx1"/>
                </a:solidFill>
              </a:rPr>
              <a:t>policy</a:t>
            </a:r>
            <a:endParaRPr lang="fr-BE" sz="1800" dirty="0" smtClean="0">
              <a:solidFill>
                <a:schemeClr val="tx1"/>
              </a:solidFill>
            </a:endParaRPr>
          </a:p>
          <a:p>
            <a:endParaRPr lang="fr-BE" sz="1100" b="1" dirty="0" smtClean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2015 - 2020</a:t>
            </a:r>
            <a:r>
              <a:rPr lang="fr-BE" sz="1800" dirty="0" smtClean="0">
                <a:solidFill>
                  <a:schemeClr val="tx1"/>
                </a:solidFill>
              </a:rPr>
              <a:t> : progressive </a:t>
            </a:r>
            <a:r>
              <a:rPr lang="fr-BE" sz="1800" dirty="0" err="1" smtClean="0">
                <a:solidFill>
                  <a:schemeClr val="tx1"/>
                </a:solidFill>
              </a:rPr>
              <a:t>interconnection</a:t>
            </a:r>
            <a:r>
              <a:rPr lang="fr-BE" sz="1800" dirty="0" smtClean="0">
                <a:solidFill>
                  <a:schemeClr val="tx1"/>
                </a:solidFill>
              </a:rPr>
              <a:t> of </a:t>
            </a:r>
            <a:r>
              <a:rPr lang="fr-BE" sz="1800" dirty="0" err="1" smtClean="0">
                <a:solidFill>
                  <a:schemeClr val="tx1"/>
                </a:solidFill>
              </a:rPr>
              <a:t>databases</a:t>
            </a:r>
            <a:r>
              <a:rPr lang="fr-BE" sz="1800" dirty="0" smtClean="0">
                <a:solidFill>
                  <a:schemeClr val="tx1"/>
                </a:solidFill>
              </a:rPr>
              <a:t> for </a:t>
            </a:r>
            <a:r>
              <a:rPr lang="fr-BE" sz="1800" dirty="0" err="1" smtClean="0">
                <a:solidFill>
                  <a:schemeClr val="tx1"/>
                </a:solidFill>
              </a:rPr>
              <a:t>other</a:t>
            </a:r>
            <a:r>
              <a:rPr lang="fr-BE" sz="1800" dirty="0" smtClean="0">
                <a:solidFill>
                  <a:schemeClr val="tx1"/>
                </a:solidFill>
              </a:rPr>
              <a:t> uses </a:t>
            </a:r>
            <a:r>
              <a:rPr lang="fr-BE" sz="1800" dirty="0" err="1" smtClean="0">
                <a:solidFill>
                  <a:schemeClr val="tx1"/>
                </a:solidFill>
              </a:rPr>
              <a:t>at</a:t>
            </a:r>
            <a:r>
              <a:rPr lang="fr-BE" sz="1800" dirty="0" smtClean="0">
                <a:solidFill>
                  <a:schemeClr val="tx1"/>
                </a:solidFill>
              </a:rPr>
              <a:t> EU and national </a:t>
            </a:r>
            <a:r>
              <a:rPr lang="fr-BE" sz="1800" dirty="0" err="1" smtClean="0">
                <a:solidFill>
                  <a:schemeClr val="tx1"/>
                </a:solidFill>
              </a:rPr>
              <a:t>level</a:t>
            </a:r>
            <a:r>
              <a:rPr lang="fr-BE" sz="1800" dirty="0" smtClean="0">
                <a:solidFill>
                  <a:schemeClr val="tx1"/>
                </a:solidFill>
              </a:rPr>
              <a:t>. </a:t>
            </a:r>
            <a:r>
              <a:rPr lang="fr-BE" sz="1800" dirty="0" err="1" smtClean="0">
                <a:solidFill>
                  <a:schemeClr val="tx1"/>
                </a:solidFill>
              </a:rPr>
              <a:t>Better</a:t>
            </a:r>
            <a:r>
              <a:rPr lang="fr-BE" sz="1800" dirty="0" smtClean="0">
                <a:solidFill>
                  <a:schemeClr val="tx1"/>
                </a:solidFill>
              </a:rPr>
              <a:t> use and visualisation of </a:t>
            </a:r>
            <a:r>
              <a:rPr lang="fr-BE" sz="1800" dirty="0" err="1" smtClean="0">
                <a:solidFill>
                  <a:schemeClr val="tx1"/>
                </a:solidFill>
              </a:rPr>
              <a:t>raw</a:t>
            </a:r>
            <a:r>
              <a:rPr lang="fr-BE" sz="1800" dirty="0" smtClean="0">
                <a:solidFill>
                  <a:schemeClr val="tx1"/>
                </a:solidFill>
              </a:rPr>
              <a:t> and </a:t>
            </a:r>
            <a:r>
              <a:rPr lang="fr-BE" sz="1800" dirty="0" err="1" smtClean="0">
                <a:solidFill>
                  <a:schemeClr val="tx1"/>
                </a:solidFill>
              </a:rPr>
              <a:t>agregated</a:t>
            </a:r>
            <a:r>
              <a:rPr lang="fr-BE" sz="1800" dirty="0" smtClean="0">
                <a:solidFill>
                  <a:schemeClr val="tx1"/>
                </a:solidFill>
              </a:rPr>
              <a:t> UWWTD data</a:t>
            </a:r>
          </a:p>
          <a:p>
            <a:endParaRPr lang="fr-BE" sz="1600" dirty="0">
              <a:solidFill>
                <a:schemeClr val="tx1"/>
              </a:solidFill>
            </a:endParaRPr>
          </a:p>
          <a:p>
            <a:r>
              <a:rPr lang="fr-BE" sz="1800" b="1" dirty="0" smtClean="0">
                <a:solidFill>
                  <a:schemeClr val="tx1"/>
                </a:solidFill>
              </a:rPr>
              <a:t>2015 - 2020 </a:t>
            </a:r>
            <a:r>
              <a:rPr lang="fr-BE" sz="1800" dirty="0" smtClean="0">
                <a:solidFill>
                  <a:schemeClr val="tx1"/>
                </a:solidFill>
              </a:rPr>
              <a:t>: </a:t>
            </a:r>
            <a:r>
              <a:rPr lang="fr-BE" sz="1800" dirty="0" err="1">
                <a:solidFill>
                  <a:schemeClr val="tx1"/>
                </a:solidFill>
              </a:rPr>
              <a:t>i</a:t>
            </a:r>
            <a:r>
              <a:rPr lang="fr-BE" sz="1800" dirty="0" err="1" smtClean="0">
                <a:solidFill>
                  <a:schemeClr val="tx1"/>
                </a:solidFill>
              </a:rPr>
              <a:t>mplementation</a:t>
            </a:r>
            <a:r>
              <a:rPr lang="fr-BE" sz="1800" dirty="0" smtClean="0">
                <a:solidFill>
                  <a:schemeClr val="tx1"/>
                </a:solidFill>
              </a:rPr>
              <a:t> of national </a:t>
            </a:r>
            <a:r>
              <a:rPr lang="fr-BE" sz="1800" dirty="0" err="1" smtClean="0">
                <a:solidFill>
                  <a:schemeClr val="tx1"/>
                </a:solidFill>
              </a:rPr>
              <a:t>implementation</a:t>
            </a:r>
            <a:r>
              <a:rPr lang="fr-BE" sz="1800" dirty="0" smtClean="0">
                <a:solidFill>
                  <a:schemeClr val="tx1"/>
                </a:solidFill>
              </a:rPr>
              <a:t> plans and PIA (</a:t>
            </a:r>
            <a:r>
              <a:rPr lang="fr-BE" sz="1800" dirty="0" err="1" smtClean="0">
                <a:solidFill>
                  <a:schemeClr val="tx1"/>
                </a:solidFill>
              </a:rPr>
              <a:t>partnership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implementation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agreements</a:t>
            </a:r>
            <a:r>
              <a:rPr lang="fr-BE" sz="1800" dirty="0" smtClean="0">
                <a:solidFill>
                  <a:schemeClr val="tx1"/>
                </a:solidFill>
              </a:rPr>
              <a:t>) in </a:t>
            </a:r>
            <a:r>
              <a:rPr lang="fr-BE" sz="1800" dirty="0" err="1" smtClean="0">
                <a:solidFill>
                  <a:schemeClr val="tx1"/>
                </a:solidFill>
              </a:rPr>
              <a:t>link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with</a:t>
            </a:r>
            <a:r>
              <a:rPr lang="fr-BE" sz="1800" dirty="0" smtClean="0">
                <a:solidFill>
                  <a:schemeClr val="tx1"/>
                </a:solidFill>
              </a:rPr>
              <a:t> the SIIF concept</a:t>
            </a:r>
          </a:p>
          <a:p>
            <a:endParaRPr lang="fr-BE" sz="2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1268760"/>
            <a:ext cx="2026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400" dirty="0" err="1" smtClean="0">
                <a:solidFill>
                  <a:schemeClr val="tx1"/>
                </a:solidFill>
              </a:rPr>
              <a:t>Next</a:t>
            </a:r>
            <a:r>
              <a:rPr lang="fr-BE" sz="2400" dirty="0" smtClean="0">
                <a:solidFill>
                  <a:schemeClr val="tx1"/>
                </a:solidFill>
              </a:rPr>
              <a:t> </a:t>
            </a:r>
            <a:r>
              <a:rPr lang="fr-BE" sz="2400" dirty="0" err="1" smtClean="0">
                <a:solidFill>
                  <a:schemeClr val="tx1"/>
                </a:solidFill>
              </a:rPr>
              <a:t>steps</a:t>
            </a:r>
            <a:endParaRPr lang="en-GB" sz="24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91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body"/>
          </p:nvPr>
        </p:nvSpPr>
        <p:spPr>
          <a:xfrm>
            <a:off x="342720" y="5661248"/>
            <a:ext cx="8197920" cy="977877"/>
          </a:xfrm>
          <a:ln/>
        </p:spPr>
        <p:txBody>
          <a:bodyPr lIns="81639" tIns="42452" rIns="81639" bIns="42452" anchor="t"/>
          <a:lstStyle/>
          <a:p>
            <a:pPr marL="227523" indent="-227523" algn="ctr">
              <a:buSzPct val="100000"/>
              <a:tabLst>
                <a:tab pos="252004" algn="l"/>
                <a:tab pos="659530" algn="l"/>
                <a:tab pos="1067056" algn="l"/>
                <a:tab pos="1474582" algn="l"/>
                <a:tab pos="1882108" algn="l"/>
                <a:tab pos="2289634" algn="l"/>
                <a:tab pos="2697160" algn="l"/>
                <a:tab pos="3104686" algn="l"/>
                <a:tab pos="3512212" algn="l"/>
                <a:tab pos="3919738" algn="l"/>
                <a:tab pos="4327264" algn="l"/>
                <a:tab pos="4734790" algn="l"/>
                <a:tab pos="5142316" algn="l"/>
                <a:tab pos="5549842" algn="l"/>
                <a:tab pos="5957368" algn="l"/>
                <a:tab pos="6364894" algn="l"/>
                <a:tab pos="6772420" algn="l"/>
                <a:tab pos="7179946" algn="l"/>
                <a:tab pos="7587472" algn="l"/>
                <a:tab pos="7994998" algn="l"/>
              </a:tabLst>
            </a:pPr>
            <a:r>
              <a:rPr lang="en-GB" sz="2500" dirty="0"/>
              <a:t>Thank you for your attention.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32801" y="152656"/>
            <a:ext cx="8229600" cy="685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2452" rIns="81639" bIns="42452">
            <a:spAutoFit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sz="13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sz="13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sz="1300" dirty="0">
              <a:solidFill>
                <a:srgbClr val="000000"/>
              </a:solidFill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84784"/>
            <a:ext cx="3788640" cy="4247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42659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miter lim="800000"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miter lim="800000"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3979</TotalTime>
  <Words>344</Words>
  <Application>Microsoft Office PowerPoint</Application>
  <PresentationFormat>On-screen Show (4:3)</PresentationFormat>
  <Paragraphs>49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Default Design</vt:lpstr>
      <vt:lpstr>Standarddesign</vt:lpstr>
      <vt:lpstr>UWWTD SIIF 2nd Workshop 24 October 2013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RAKEDJIAN Bruno (ENV)</cp:lastModifiedBy>
  <cp:revision>356</cp:revision>
  <dcterms:created xsi:type="dcterms:W3CDTF">2011-10-28T10:25:18Z</dcterms:created>
  <dcterms:modified xsi:type="dcterms:W3CDTF">2013-10-23T17:09:26Z</dcterms:modified>
</cp:coreProperties>
</file>