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8" r:id="rId2"/>
    <p:sldId id="273" r:id="rId3"/>
    <p:sldId id="268" r:id="rId4"/>
    <p:sldId id="259" r:id="rId5"/>
    <p:sldId id="272" r:id="rId6"/>
    <p:sldId id="263" r:id="rId7"/>
    <p:sldId id="264" r:id="rId8"/>
    <p:sldId id="265" r:id="rId9"/>
    <p:sldId id="270" r:id="rId10"/>
    <p:sldId id="266" r:id="rId11"/>
    <p:sldId id="267" r:id="rId12"/>
    <p:sldId id="271" r:id="rId1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66CF"/>
    <a:srgbClr val="3E6FD2"/>
    <a:srgbClr val="2D5EC1"/>
    <a:srgbClr val="BDDEFF"/>
    <a:srgbClr val="99CCFF"/>
    <a:srgbClr val="808080"/>
    <a:srgbClr val="FFD624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A7056A74-8D13-41E4-A6F0-B99278E3B37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360782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noProof="0" smtClean="0"/>
              <a:t>Click to edit Master text styles</a:t>
            </a:r>
          </a:p>
          <a:p>
            <a:pPr lvl="1"/>
            <a:r>
              <a:rPr lang="en-GB" altLang="en-US" noProof="0" smtClean="0"/>
              <a:t>Second level</a:t>
            </a:r>
          </a:p>
          <a:p>
            <a:pPr lvl="2"/>
            <a:r>
              <a:rPr lang="en-GB" altLang="en-US" noProof="0" smtClean="0"/>
              <a:t>Third level</a:t>
            </a:r>
          </a:p>
          <a:p>
            <a:pPr lvl="3"/>
            <a:r>
              <a:rPr lang="en-GB" altLang="en-US" noProof="0" smtClean="0"/>
              <a:t>Fourth level</a:t>
            </a:r>
          </a:p>
          <a:p>
            <a:pPr lvl="4"/>
            <a:r>
              <a:rPr lang="en-GB" alt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DE5D120-AAE4-41CC-8E24-6D3B95BB990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712120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smtClean="0">
              <a:solidFill>
                <a:srgbClr val="FFFFFF"/>
              </a:solidFill>
              <a:cs typeface="Arial" charset="0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>
                <a:solidFill>
                  <a:srgbClr val="FFFFFF">
                    <a:lumMod val="95000"/>
                  </a:srgbClr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A9D3BE97-4E4F-42BF-AFA1-3F2AAD97530E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  <a:endParaRPr lang="sv-SE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804ECEA-E6FE-4F86-B106-F9682513A0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E667427-3710-4A02-8EA3-63B1718AA9AB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32661959-F353-4B91-9041-0A3F03D422C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E5BFDBE3-BC14-4858-A0DB-277827647757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3B3123D0-F461-4DBF-A4C3-E86D5180765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088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i="1" dirty="0">
                <a:solidFill>
                  <a:srgbClr val="FFFFFF"/>
                </a:solidFill>
              </a:rPr>
              <a:t>Eurostat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027238" cy="476250"/>
          </a:xfrm>
        </p:spPr>
        <p:txBody>
          <a:bodyPr/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DIME-ITDG</a:t>
            </a:r>
            <a:br>
              <a:rPr lang="en-US" altLang="en-US"/>
            </a:br>
            <a:r>
              <a:rPr lang="en-US" altLang="en-US"/>
              <a:t>26-27 March 2014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F640909-177F-47F3-A099-77C0A111C91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766E4195-FAD2-4B4E-8CE8-C76C7833DC2D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85E325C7-E77A-4AC3-8F8B-3798FBECBB1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6E46168-33D1-419A-97F8-521159E4A8A1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4E04EE82-A76F-46D5-B140-7B2C6007E6C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F3109A8-FDF4-4E06-9BD4-C9E7E084CD2D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4D608E7D-43D4-42B0-A747-B5612571A9F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61C5E63F-0334-4161-A900-70BD16108AFF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F8D07356-105E-4EB2-8706-36E7457D536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7D9B3736-719B-4E20-BB64-7AC56CB21470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C2E87F0D-239B-4EB8-83A7-BD20CE39C5F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13F85568-BD53-43FD-B948-BC8D35959695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C6154283-817F-4B13-BF7F-3C944DAB187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43E8F317-B24D-4CDB-A381-5D389F7C7826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33176"/>
                </a:solidFill>
              </a:defRPr>
            </a:lvl1pPr>
          </a:lstStyle>
          <a:p>
            <a:pPr>
              <a:defRPr/>
            </a:pPr>
            <a:fld id="{B1B65388-7818-4110-9C40-E81AF9C4B94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Et dolor fragum</a:t>
            </a:r>
            <a:endParaRPr lang="en-GB" altLang="en-US" smtClean="0"/>
          </a:p>
          <a:p>
            <a:pPr lvl="1"/>
            <a:r>
              <a:rPr lang="en-GB" altLang="en-US" smtClean="0"/>
              <a:t>Et dolor fragum</a:t>
            </a:r>
          </a:p>
          <a:p>
            <a:pPr lvl="2"/>
            <a:r>
              <a:rPr lang="en-GB" altLang="en-US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rgbClr val="133176"/>
                </a:solidFill>
                <a:cs typeface="Arial" charset="0"/>
              </a:defRPr>
            </a:lvl1pPr>
          </a:lstStyle>
          <a:p>
            <a:pPr>
              <a:defRPr/>
            </a:pPr>
            <a:fld id="{76DD7733-D3DA-4723-BDF7-E0EADCE7DB4A}" type="datetime1">
              <a:rPr lang="en-US" altLang="en-US"/>
              <a:pPr>
                <a:defRPr/>
              </a:pPr>
              <a:t>2/23/2015</a:t>
            </a:fld>
            <a:r>
              <a:rPr lang="en-US" altLang="en-US"/>
              <a:t>DIME SG                      5 December 2012</a:t>
            </a:r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rgbClr val="133176"/>
                </a:solidFill>
                <a:cs typeface="Arial" charset="0"/>
              </a:defRPr>
            </a:lvl1pPr>
          </a:lstStyle>
          <a:p>
            <a:pPr>
              <a:defRPr/>
            </a:pPr>
            <a:r>
              <a:rPr lang="en-GB" altLang="en-US"/>
              <a:t>Centres of Competence - rationale and modalities Martin Karlberg (Eurostat)</a:t>
            </a:r>
            <a:endParaRPr lang="sv-SE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rgbClr val="133176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7A7FDC9-43F0-4239-870B-408E55DEB83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0" y="1641475"/>
            <a:ext cx="9144000" cy="2089150"/>
          </a:xfrm>
        </p:spPr>
        <p:txBody>
          <a:bodyPr/>
          <a:lstStyle/>
          <a:p>
            <a:pPr eaLnBrk="1" hangingPunct="1"/>
            <a:r>
              <a:rPr lang="en-US" altLang="en-US" smtClean="0"/>
              <a:t>Standardisation</a:t>
            </a:r>
            <a:endParaRPr lang="en-GB" altLang="en-US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68313" y="3933825"/>
            <a:ext cx="7775575" cy="1871663"/>
          </a:xfrm>
        </p:spPr>
        <p:txBody>
          <a:bodyPr/>
          <a:lstStyle/>
          <a:p>
            <a:pPr eaLnBrk="1" hangingPunct="1"/>
            <a:endParaRPr lang="sv-SE" altLang="en-US" smtClean="0"/>
          </a:p>
          <a:p>
            <a:pPr eaLnBrk="1" hangingPunct="1"/>
            <a:endParaRPr lang="sv-SE" altLang="en-US" smtClean="0"/>
          </a:p>
          <a:p>
            <a:pPr eaLnBrk="1" hangingPunct="1"/>
            <a:r>
              <a:rPr lang="sv-SE" altLang="en-US" smtClean="0"/>
              <a:t>DIME-ITDG 2015 Item 6</a:t>
            </a:r>
          </a:p>
        </p:txBody>
      </p:sp>
      <p:sp>
        <p:nvSpPr>
          <p:cNvPr id="1331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457200" y="6245225"/>
            <a:ext cx="2601913" cy="476250"/>
          </a:xfrm>
          <a:noFill/>
        </p:spPr>
        <p:txBody>
          <a:bodyPr/>
          <a:lstStyle/>
          <a:p>
            <a:r>
              <a:rPr lang="en-US" altLang="en-US" smtClean="0">
                <a:cs typeface="Arial" charset="0"/>
              </a:rPr>
              <a:t>DIME-ITDG </a:t>
            </a:r>
            <a:br>
              <a:rPr lang="en-US" altLang="en-US" smtClean="0">
                <a:cs typeface="Arial" charset="0"/>
              </a:rPr>
            </a:br>
            <a:r>
              <a:rPr lang="en-US" altLang="en-US" smtClean="0">
                <a:cs typeface="Arial" charset="0"/>
              </a:rPr>
              <a:t>23-24-25 February 2015</a:t>
            </a:r>
            <a:endParaRPr lang="en-GB" altLang="en-US" smtClean="0">
              <a:cs typeface="Arial" charset="0"/>
            </a:endParaRPr>
          </a:p>
        </p:txBody>
      </p:sp>
      <p:sp>
        <p:nvSpPr>
          <p:cNvPr id="1331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D085EB-157B-4CE5-B9A7-288E895F6B51}" type="slidenum">
              <a:rPr lang="en-GB" altLang="en-US" smtClean="0"/>
              <a:pPr/>
              <a:t>1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>
          <a:xfrm>
            <a:off x="468313" y="1268413"/>
            <a:ext cx="8229600" cy="936625"/>
          </a:xfrm>
        </p:spPr>
        <p:txBody>
          <a:bodyPr/>
          <a:lstStyle/>
          <a:p>
            <a:r>
              <a:rPr lang="en-US" altLang="en-US" dirty="0" smtClean="0"/>
              <a:t>Operational tasks – EG / </a:t>
            </a:r>
            <a:r>
              <a:rPr lang="en-US" altLang="en-US" dirty="0" err="1" smtClean="0"/>
              <a:t>CoE</a:t>
            </a:r>
            <a:endParaRPr lang="en-GB" altLang="en-US" dirty="0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391025"/>
          </a:xfrm>
        </p:spPr>
        <p:txBody>
          <a:bodyPr>
            <a:normAutofit fontScale="92500"/>
          </a:bodyPr>
          <a:lstStyle/>
          <a:p>
            <a:pPr>
              <a:buFontTx/>
              <a:buChar char="•"/>
              <a:defRPr/>
            </a:pPr>
            <a:r>
              <a:rPr lang="en-GB" altLang="en-US" dirty="0" smtClean="0"/>
              <a:t>Develop guidance documents, templates, glossaries</a:t>
            </a:r>
          </a:p>
          <a:p>
            <a:pPr>
              <a:buFontTx/>
              <a:buChar char="•"/>
              <a:defRPr/>
            </a:pPr>
            <a:endParaRPr lang="en-GB" altLang="en-US" sz="1400" dirty="0" smtClean="0"/>
          </a:p>
          <a:p>
            <a:pPr>
              <a:buFontTx/>
              <a:buChar char="•"/>
              <a:defRPr/>
            </a:pPr>
            <a:r>
              <a:rPr lang="en-GB" altLang="en-US" dirty="0" smtClean="0"/>
              <a:t>Offer guidance to proposers, developers and implementers of standards</a:t>
            </a:r>
          </a:p>
          <a:p>
            <a:pPr>
              <a:buFontTx/>
              <a:buChar char="•"/>
              <a:defRPr/>
            </a:pPr>
            <a:endParaRPr lang="en-GB" altLang="en-US" sz="1400" dirty="0" smtClean="0"/>
          </a:p>
          <a:p>
            <a:pPr>
              <a:buFontTx/>
              <a:buChar char="•"/>
              <a:defRPr/>
            </a:pPr>
            <a:r>
              <a:rPr lang="en-GB" altLang="en-US" dirty="0" smtClean="0"/>
              <a:t>Review proposed standards</a:t>
            </a:r>
          </a:p>
          <a:p>
            <a:pPr>
              <a:buFontTx/>
              <a:buChar char="•"/>
              <a:defRPr/>
            </a:pPr>
            <a:endParaRPr lang="en-GB" altLang="en-US" sz="1400" dirty="0" smtClean="0"/>
          </a:p>
          <a:p>
            <a:pPr>
              <a:buFontTx/>
              <a:buChar char="•"/>
              <a:defRPr/>
            </a:pPr>
            <a:r>
              <a:rPr lang="en-GB" altLang="en-US" dirty="0" smtClean="0"/>
              <a:t>Maintain the catalogue of standards</a:t>
            </a:r>
          </a:p>
          <a:p>
            <a:pPr>
              <a:buFontTx/>
              <a:buChar char="•"/>
              <a:defRPr/>
            </a:pPr>
            <a:endParaRPr lang="en-GB" altLang="en-US" sz="1400" dirty="0" smtClean="0"/>
          </a:p>
          <a:p>
            <a:pPr>
              <a:buFontTx/>
              <a:buChar char="•"/>
              <a:defRPr/>
            </a:pPr>
            <a:r>
              <a:rPr lang="en-GB" altLang="en-US" dirty="0" smtClean="0"/>
              <a:t>Prepare reports for the DIME</a:t>
            </a:r>
          </a:p>
          <a:p>
            <a:pPr>
              <a:buFontTx/>
              <a:buChar char="•"/>
              <a:defRPr/>
            </a:pPr>
            <a:endParaRPr lang="en-GB" altLang="en-US" sz="1400" dirty="0" smtClean="0"/>
          </a:p>
          <a:p>
            <a:pPr>
              <a:buFontTx/>
              <a:buChar char="•"/>
              <a:defRPr/>
            </a:pPr>
            <a:r>
              <a:rPr lang="en-GB" altLang="en-US" dirty="0" smtClean="0"/>
              <a:t>Disseminate, actively promote and oversee the implementation of standards</a:t>
            </a:r>
          </a:p>
          <a:p>
            <a:pPr>
              <a:buFontTx/>
              <a:buChar char="•"/>
              <a:defRPr/>
            </a:pPr>
            <a:endParaRPr lang="en-GB" altLang="en-US" dirty="0" smtClean="0"/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BFDF2C-04F1-45D4-B4A2-0636BAD38E85}" type="slidenum">
              <a:rPr lang="en-GB" altLang="en-US" smtClean="0"/>
              <a:pPr/>
              <a:t>10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936625"/>
          </a:xfrm>
        </p:spPr>
        <p:txBody>
          <a:bodyPr/>
          <a:lstStyle/>
          <a:p>
            <a:r>
              <a:rPr lang="en-US" altLang="en-US" smtClean="0"/>
              <a:t>Next steps</a:t>
            </a:r>
            <a:endParaRPr lang="en-GB" altLang="en-US" smtClean="0"/>
          </a:p>
        </p:txBody>
      </p:sp>
      <p:sp>
        <p:nvSpPr>
          <p:cNvPr id="22531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46405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•"/>
              <a:defRPr/>
            </a:pPr>
            <a:r>
              <a:rPr lang="en-GB" altLang="en-US" dirty="0" smtClean="0"/>
              <a:t>Opinion of DIME/ITDG on standardisation process, governance and practical handling of operational tasks with clear link to Vision. Accept work of the TF and formally close – Feb 2015</a:t>
            </a:r>
          </a:p>
          <a:p>
            <a:pPr>
              <a:buFontTx/>
              <a:buChar char="•"/>
              <a:defRPr/>
            </a:pPr>
            <a:endParaRPr lang="en-GB" altLang="en-US" sz="1400" dirty="0" smtClean="0"/>
          </a:p>
          <a:p>
            <a:pPr>
              <a:buFontTx/>
              <a:buChar char="•"/>
              <a:defRPr/>
            </a:pPr>
            <a:r>
              <a:rPr lang="en-GB" altLang="en-US" dirty="0" smtClean="0"/>
              <a:t>Submission of the proposal </a:t>
            </a:r>
            <a:r>
              <a:rPr lang="en-GB" altLang="en-US" dirty="0"/>
              <a:t>on standardisation </a:t>
            </a:r>
            <a:r>
              <a:rPr lang="en-GB" altLang="en-US" dirty="0" smtClean="0"/>
              <a:t>process and governance to the ESSC – May 2015</a:t>
            </a:r>
          </a:p>
          <a:p>
            <a:pPr>
              <a:buFontTx/>
              <a:buChar char="•"/>
              <a:defRPr/>
            </a:pPr>
            <a:endParaRPr lang="en-GB" altLang="en-US" sz="1400" dirty="0" smtClean="0"/>
          </a:p>
          <a:p>
            <a:pPr>
              <a:buFontTx/>
              <a:buChar char="•"/>
              <a:defRPr/>
            </a:pPr>
            <a:r>
              <a:rPr lang="en-GB" altLang="en-US" dirty="0"/>
              <a:t>Finalisation of governance </a:t>
            </a:r>
            <a:r>
              <a:rPr lang="en-GB" altLang="en-US" dirty="0"/>
              <a:t>– </a:t>
            </a:r>
            <a:r>
              <a:rPr lang="en-GB" altLang="en-US" dirty="0"/>
              <a:t>DIME/ITDG SG</a:t>
            </a:r>
            <a:br>
              <a:rPr lang="en-GB" altLang="en-US" dirty="0"/>
            </a:br>
            <a:r>
              <a:rPr lang="en-GB" altLang="en-US" dirty="0"/>
              <a:t>– Jun </a:t>
            </a:r>
            <a:r>
              <a:rPr lang="en-GB" altLang="en-US" dirty="0" smtClean="0"/>
              <a:t>2015</a:t>
            </a:r>
          </a:p>
          <a:p>
            <a:pPr>
              <a:buFontTx/>
              <a:buChar char="•"/>
              <a:defRPr/>
            </a:pPr>
            <a:endParaRPr lang="en-GB" altLang="en-US" sz="1400" dirty="0"/>
          </a:p>
          <a:p>
            <a:pPr>
              <a:buFontTx/>
              <a:buChar char="•"/>
              <a:defRPr/>
            </a:pPr>
            <a:r>
              <a:rPr lang="en-GB" altLang="en-US" dirty="0" smtClean="0"/>
              <a:t>Operational tasks development – </a:t>
            </a:r>
            <a:r>
              <a:rPr lang="en-GB" altLang="en-US" dirty="0"/>
              <a:t>EG – </a:t>
            </a:r>
            <a:r>
              <a:rPr lang="en-GB" altLang="en-US" dirty="0" smtClean="0"/>
              <a:t>prioritisation and first actions (catalogue of standards and overview on-going standardisation activities)</a:t>
            </a:r>
            <a:br>
              <a:rPr lang="en-GB" altLang="en-US" dirty="0" smtClean="0"/>
            </a:br>
            <a:r>
              <a:rPr lang="en-GB" altLang="en-US" dirty="0" smtClean="0"/>
              <a:t>- 2015</a:t>
            </a:r>
          </a:p>
          <a:p>
            <a:pPr>
              <a:buFontTx/>
              <a:buChar char="•"/>
              <a:defRPr/>
            </a:pPr>
            <a:endParaRPr lang="en-GB" altLang="en-US" sz="1400" dirty="0" smtClean="0"/>
          </a:p>
        </p:txBody>
      </p:sp>
      <p:sp>
        <p:nvSpPr>
          <p:cNvPr id="2458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DE9EAF8-75EE-464D-8B69-0203683C2232}" type="slidenum">
              <a:rPr lang="en-GB" altLang="en-US" smtClean="0"/>
              <a:pPr/>
              <a:t>11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endParaRPr lang="en-US" altLang="en-US" smtClean="0"/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>
          <a:xfrm>
            <a:off x="457200" y="2565400"/>
            <a:ext cx="8229600" cy="3633788"/>
          </a:xfrm>
        </p:spPr>
        <p:txBody>
          <a:bodyPr/>
          <a:lstStyle/>
          <a:p>
            <a:pPr marL="0" indent="0">
              <a:buFontTx/>
              <a:buNone/>
            </a:pPr>
            <a:endParaRPr lang="fr-BE" altLang="en-US" smtClean="0"/>
          </a:p>
          <a:p>
            <a:pPr marL="0" indent="0">
              <a:buFontTx/>
              <a:buNone/>
            </a:pPr>
            <a:endParaRPr lang="fr-BE" altLang="en-US" smtClean="0"/>
          </a:p>
          <a:p>
            <a:pPr marL="0" indent="0">
              <a:buFontTx/>
              <a:buNone/>
            </a:pPr>
            <a:endParaRPr lang="fr-BE" altLang="en-US" smtClean="0"/>
          </a:p>
          <a:p>
            <a:pPr marL="0" indent="0" algn="ctr">
              <a:buFontTx/>
              <a:buNone/>
            </a:pPr>
            <a:r>
              <a:rPr lang="fr-BE" altLang="en-US" smtClean="0"/>
              <a:t>Thank you for your attention!</a:t>
            </a:r>
            <a:endParaRPr lang="en-GB" altLang="en-US" smtClean="0"/>
          </a:p>
        </p:txBody>
      </p:sp>
      <p:sp>
        <p:nvSpPr>
          <p:cNvPr id="2560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02439B-7C63-4A34-B1B3-E5AD5A3D40DA}" type="slidenum">
              <a:rPr lang="en-GB" altLang="en-US" smtClean="0"/>
              <a:pPr/>
              <a:t>12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standardisation?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Standards are a common asset to the ESS:</a:t>
            </a:r>
          </a:p>
          <a:p>
            <a:r>
              <a:rPr lang="en-US" dirty="0" smtClean="0"/>
              <a:t>HLG initiatives (GSBPM, GSIM, CSPA)</a:t>
            </a:r>
          </a:p>
          <a:p>
            <a:r>
              <a:rPr lang="en-US" dirty="0" smtClean="0"/>
              <a:t>Seasonal adjustment guidelines</a:t>
            </a:r>
          </a:p>
          <a:p>
            <a:r>
              <a:rPr lang="en-US" dirty="0" smtClean="0"/>
              <a:t>Classifications (E-COICOP, NACE)</a:t>
            </a:r>
          </a:p>
          <a:p>
            <a:r>
              <a:rPr lang="en-US" dirty="0" smtClean="0"/>
              <a:t>SDMX</a:t>
            </a:r>
          </a:p>
          <a:p>
            <a:pPr marL="0" indent="0">
              <a:buNone/>
            </a:pPr>
            <a:r>
              <a:rPr lang="en-US" dirty="0" smtClean="0"/>
              <a:t>The ESS establishes standards in a varied and unclear way (stove pipes</a:t>
            </a:r>
            <a:r>
              <a:rPr lang="en-US" smtClean="0"/>
              <a:t>) and </a:t>
            </a:r>
            <a:r>
              <a:rPr lang="en-US" dirty="0" smtClean="0"/>
              <a:t>has no overview over existing standards and ongoing standardisation activities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F640909-177F-47F3-A099-77C0A111C910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418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936625"/>
          </a:xfrm>
        </p:spPr>
        <p:txBody>
          <a:bodyPr/>
          <a:lstStyle/>
          <a:p>
            <a:r>
              <a:rPr lang="fr-BE" altLang="en-US" dirty="0" smtClean="0"/>
              <a:t>Why standardisation?</a:t>
            </a:r>
            <a:endParaRPr lang="en-GB" altLang="en-US" dirty="0" smtClean="0"/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065588"/>
          </a:xfrm>
        </p:spPr>
        <p:txBody>
          <a:bodyPr/>
          <a:lstStyle/>
          <a:p>
            <a:pPr>
              <a:buNone/>
              <a:defRPr/>
            </a:pPr>
            <a:r>
              <a:rPr lang="en-GB" altLang="en-US" b="1" dirty="0" smtClean="0"/>
              <a:t>Well directly from Vision 2020:</a:t>
            </a:r>
          </a:p>
          <a:p>
            <a:pPr>
              <a:buFontTx/>
              <a:buChar char="•"/>
              <a:defRPr/>
            </a:pPr>
            <a:endParaRPr lang="en-GB" altLang="en-US" sz="2000" dirty="0" smtClean="0"/>
          </a:p>
          <a:p>
            <a:pPr>
              <a:buFontTx/>
              <a:buChar char="•"/>
              <a:defRPr/>
            </a:pPr>
            <a:r>
              <a:rPr lang="en-GB" altLang="en-US" sz="2000" dirty="0" smtClean="0"/>
              <a:t>Improvement of the efficiency and robustness of statistical processes through systematic collaboration within the ESS </a:t>
            </a:r>
            <a:r>
              <a:rPr lang="en-GB" altLang="en-US" sz="2000" u="sng" dirty="0" smtClean="0"/>
              <a:t>requires agreed standards</a:t>
            </a:r>
          </a:p>
          <a:p>
            <a:pPr>
              <a:buFontTx/>
              <a:buChar char="•"/>
              <a:defRPr/>
            </a:pPr>
            <a:endParaRPr lang="en-GB" altLang="en-US" sz="1200" dirty="0" smtClean="0"/>
          </a:p>
          <a:p>
            <a:pPr>
              <a:buFontTx/>
              <a:buChar char="•"/>
              <a:defRPr/>
            </a:pPr>
            <a:r>
              <a:rPr lang="en-GB" altLang="en-US" sz="2000" u="sng" dirty="0" smtClean="0"/>
              <a:t>Standards support the sharing </a:t>
            </a:r>
            <a:r>
              <a:rPr lang="en-GB" altLang="en-US" sz="2000" dirty="0" smtClean="0"/>
              <a:t>of knowledge, experiences and methodologies and the sharing of tools, data, services and resources</a:t>
            </a:r>
          </a:p>
          <a:p>
            <a:pPr>
              <a:buFontTx/>
              <a:buChar char="•"/>
              <a:defRPr/>
            </a:pPr>
            <a:endParaRPr lang="en-GB" altLang="en-US" sz="1200" dirty="0" smtClean="0"/>
          </a:p>
          <a:p>
            <a:pPr>
              <a:buFontTx/>
              <a:buChar char="•"/>
              <a:defRPr/>
            </a:pPr>
            <a:r>
              <a:rPr lang="en-GB" altLang="en-US" sz="2000" u="sng" dirty="0" smtClean="0"/>
              <a:t>Implementation of standard methods </a:t>
            </a:r>
            <a:r>
              <a:rPr lang="en-GB" altLang="en-US" sz="2000" dirty="0" smtClean="0"/>
              <a:t>and tools also improves the comparability of outputs</a:t>
            </a:r>
          </a:p>
          <a:p>
            <a:pPr>
              <a:buFontTx/>
              <a:buChar char="•"/>
            </a:pPr>
            <a:endParaRPr lang="en-GB" altLang="en-US" sz="2000" dirty="0" smtClean="0"/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D00AB84-7DBF-45AE-A4ED-CC8D4544CA9F}" type="slidenum">
              <a:rPr lang="en-GB" altLang="en-US" smtClean="0"/>
              <a:pPr/>
              <a:t>3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936625"/>
          </a:xfrm>
        </p:spPr>
        <p:txBody>
          <a:bodyPr/>
          <a:lstStyle/>
          <a:p>
            <a:r>
              <a:rPr lang="en-US" altLang="en-US" smtClean="0"/>
              <a:t>Context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464050"/>
          </a:xfrm>
        </p:spPr>
        <p:txBody>
          <a:bodyPr>
            <a:normAutofit lnSpcReduction="10000"/>
          </a:bodyPr>
          <a:lstStyle/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r>
              <a:rPr lang="en-US" altLang="en-US" dirty="0" smtClean="0"/>
              <a:t>ESSC request to DIME in September 2013 to follow-up the recommendations of the Sponsorship on </a:t>
            </a:r>
            <a:r>
              <a:rPr lang="en-US" altLang="en-US" dirty="0" err="1" smtClean="0"/>
              <a:t>Standardisation</a:t>
            </a:r>
            <a:endParaRPr lang="en-US" altLang="en-US" dirty="0" smtClean="0"/>
          </a:p>
          <a:p>
            <a:pPr lvl="1" eaLnBrk="1" hangingPunct="1">
              <a:buClr>
                <a:srgbClr val="7030A0"/>
              </a:buClr>
              <a:defRPr/>
            </a:pPr>
            <a:r>
              <a:rPr lang="en-US" altLang="en-US" dirty="0" smtClean="0"/>
              <a:t>Definition, inventory, </a:t>
            </a:r>
            <a:r>
              <a:rPr lang="en-US" altLang="en-US" dirty="0" err="1" smtClean="0"/>
              <a:t>standardisation</a:t>
            </a:r>
            <a:r>
              <a:rPr lang="en-US" altLang="en-US" dirty="0" smtClean="0"/>
              <a:t> process, </a:t>
            </a:r>
            <a:r>
              <a:rPr lang="en-GB" altLang="en-US" dirty="0" smtClean="0"/>
              <a:t>architectural framework</a:t>
            </a:r>
            <a:r>
              <a:rPr lang="en-GB" altLang="en-US" dirty="0"/>
              <a:t>,</a:t>
            </a:r>
            <a:r>
              <a:rPr lang="en-GB" altLang="en-US" dirty="0" smtClean="0"/>
              <a:t> impact assessment, environment and communication</a:t>
            </a:r>
          </a:p>
          <a:p>
            <a:pPr lvl="1" eaLnBrk="1" hangingPunct="1">
              <a:buClr>
                <a:srgbClr val="7030A0"/>
              </a:buClr>
              <a:defRPr/>
            </a:pPr>
            <a:endParaRPr lang="en-GB" altLang="en-US" dirty="0"/>
          </a:p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r>
              <a:rPr lang="en-US" altLang="en-US" dirty="0" smtClean="0"/>
              <a:t>TF on </a:t>
            </a:r>
            <a:r>
              <a:rPr lang="en-US" altLang="en-US" dirty="0" err="1" smtClean="0"/>
              <a:t>Standardisation</a:t>
            </a:r>
            <a:r>
              <a:rPr lang="en-US" altLang="en-US" dirty="0" smtClean="0"/>
              <a:t>  </a:t>
            </a:r>
          </a:p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endParaRPr lang="en-US" altLang="en-US" dirty="0" smtClean="0"/>
          </a:p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r>
              <a:rPr lang="en-US" altLang="en-US" dirty="0" smtClean="0"/>
              <a:t>ESSnet on </a:t>
            </a:r>
            <a:r>
              <a:rPr lang="en-US" altLang="en-US" dirty="0" err="1" smtClean="0"/>
              <a:t>Standardisation</a:t>
            </a:r>
            <a:endParaRPr lang="en-US" altLang="en-US" dirty="0" smtClean="0"/>
          </a:p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endParaRPr lang="en-GB" altLang="en-US" dirty="0" smtClean="0"/>
          </a:p>
          <a:p>
            <a:pPr>
              <a:buFontTx/>
              <a:buChar char="•"/>
              <a:defRPr/>
            </a:pPr>
            <a:r>
              <a:rPr lang="en-US" altLang="en-US" dirty="0" smtClean="0"/>
              <a:t>Report back to ESSC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86A7F94-A7CB-4895-BDAF-15235F33E4E9}" type="slidenum">
              <a:rPr lang="en-GB" altLang="en-US" smtClean="0"/>
              <a:pPr/>
              <a:t>4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936625"/>
          </a:xfrm>
        </p:spPr>
        <p:txBody>
          <a:bodyPr/>
          <a:lstStyle/>
          <a:p>
            <a:r>
              <a:rPr lang="en-US" altLang="en-US" dirty="0" smtClean="0"/>
              <a:t>What are we seeking?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989138"/>
            <a:ext cx="8229600" cy="4464050"/>
          </a:xfrm>
        </p:spPr>
        <p:txBody>
          <a:bodyPr>
            <a:normAutofit/>
          </a:bodyPr>
          <a:lstStyle/>
          <a:p>
            <a:pPr eaLnBrk="1" hangingPunct="1">
              <a:buClr>
                <a:srgbClr val="7030A0"/>
              </a:buClr>
              <a:buNone/>
              <a:defRPr/>
            </a:pPr>
            <a:r>
              <a:rPr lang="en-US" altLang="en-US" sz="2800" dirty="0" smtClean="0"/>
              <a:t>Clear guidance on:</a:t>
            </a:r>
          </a:p>
          <a:p>
            <a:pPr eaLnBrk="1" hangingPunct="1">
              <a:buClr>
                <a:srgbClr val="7030A0"/>
              </a:buClr>
              <a:buNone/>
              <a:defRPr/>
            </a:pPr>
            <a:endParaRPr lang="en-US" altLang="en-US" dirty="0" smtClean="0"/>
          </a:p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r>
              <a:rPr lang="en-US" altLang="en-US" dirty="0" smtClean="0"/>
              <a:t>The </a:t>
            </a:r>
            <a:r>
              <a:rPr lang="en-US" altLang="en-US" dirty="0" err="1" smtClean="0"/>
              <a:t>Standardisation</a:t>
            </a:r>
            <a:r>
              <a:rPr lang="en-US" altLang="en-US" dirty="0" smtClean="0"/>
              <a:t> Process</a:t>
            </a:r>
          </a:p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endParaRPr lang="en-US" altLang="en-US" dirty="0" smtClean="0"/>
          </a:p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r>
              <a:rPr lang="en-US" altLang="en-US" dirty="0" smtClean="0"/>
              <a:t>The Strategic Governance</a:t>
            </a:r>
          </a:p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endParaRPr lang="en-US" altLang="en-US" dirty="0" smtClean="0"/>
          </a:p>
          <a:p>
            <a:pPr eaLnBrk="1" hangingPunct="1">
              <a:buClr>
                <a:srgbClr val="7030A0"/>
              </a:buClr>
              <a:buFontTx/>
              <a:buChar char="•"/>
              <a:defRPr/>
            </a:pPr>
            <a:r>
              <a:rPr lang="en-US" altLang="en-US" dirty="0" smtClean="0"/>
              <a:t>The Operational Governance</a:t>
            </a:r>
          </a:p>
        </p:txBody>
      </p:sp>
      <p:sp>
        <p:nvSpPr>
          <p:cNvPr id="1536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86A7F94-A7CB-4895-BDAF-15235F33E4E9}" type="slidenum">
              <a:rPr lang="en-GB" altLang="en-US" smtClean="0"/>
              <a:pPr/>
              <a:t>5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68313" y="1555750"/>
            <a:ext cx="8229600" cy="936625"/>
          </a:xfrm>
        </p:spPr>
        <p:txBody>
          <a:bodyPr/>
          <a:lstStyle/>
          <a:p>
            <a:endParaRPr lang="en-US" altLang="en-US" smtClean="0"/>
          </a:p>
        </p:txBody>
      </p:sp>
      <p:sp>
        <p:nvSpPr>
          <p:cNvPr id="19459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DIME-ITDG</a:t>
            </a:r>
            <a:br>
              <a:rPr lang="en-US" altLang="en-US" smtClean="0"/>
            </a:br>
            <a:r>
              <a:rPr lang="en-US" altLang="en-US" smtClean="0"/>
              <a:t>26-27 March 2014</a:t>
            </a:r>
          </a:p>
        </p:txBody>
      </p:sp>
      <p:sp>
        <p:nvSpPr>
          <p:cNvPr id="1946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A92092C-215F-4EA6-86F2-5EAFBDC7DCDF}" type="slidenum">
              <a:rPr lang="en-GB" altLang="en-US" smtClean="0"/>
              <a:pPr/>
              <a:t>6</a:t>
            </a:fld>
            <a:endParaRPr lang="en-GB" altLang="en-US" smtClean="0"/>
          </a:p>
        </p:txBody>
      </p:sp>
      <p:pic>
        <p:nvPicPr>
          <p:cNvPr id="1946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902450"/>
          </a:xfrm>
          <a:noFill/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179388" y="179388"/>
            <a:ext cx="303847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0" indent="0">
              <a:defRPr/>
            </a:pPr>
            <a:r>
              <a:rPr lang="en-US" altLang="en-US" sz="2400" kern="0" dirty="0" err="1" smtClean="0"/>
              <a:t>Standardisation</a:t>
            </a:r>
            <a:r>
              <a:rPr lang="en-US" altLang="en-US" sz="2400" kern="0" dirty="0" smtClean="0"/>
              <a:t>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936625"/>
          </a:xfrm>
        </p:spPr>
        <p:txBody>
          <a:bodyPr/>
          <a:lstStyle/>
          <a:p>
            <a:pPr marL="0" indent="0"/>
            <a:r>
              <a:rPr lang="en-US" altLang="en-US" dirty="0" smtClean="0"/>
              <a:t>Five Principles of </a:t>
            </a:r>
            <a:r>
              <a:rPr lang="en-US" altLang="en-US" dirty="0" err="1" smtClean="0"/>
              <a:t>Standardisation</a:t>
            </a:r>
            <a:endParaRPr lang="en-GB" altLang="en-US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68313" y="2492375"/>
            <a:ext cx="8229600" cy="4067175"/>
          </a:xfrm>
        </p:spPr>
        <p:txBody>
          <a:bodyPr>
            <a:normAutofit/>
          </a:bodyPr>
          <a:lstStyle/>
          <a:p>
            <a:pPr lvl="0"/>
            <a:r>
              <a:rPr lang="en-GB" i="1" dirty="0" smtClean="0"/>
              <a:t>Consensus</a:t>
            </a:r>
            <a:r>
              <a:rPr lang="en-GB" dirty="0" smtClean="0"/>
              <a:t> </a:t>
            </a:r>
          </a:p>
          <a:p>
            <a:pPr lvl="0"/>
            <a:r>
              <a:rPr lang="en-GB" i="1" dirty="0" smtClean="0"/>
              <a:t>Transparency and openness</a:t>
            </a:r>
            <a:r>
              <a:rPr lang="en-GB" dirty="0" smtClean="0"/>
              <a:t> </a:t>
            </a:r>
          </a:p>
          <a:p>
            <a:pPr lvl="0"/>
            <a:r>
              <a:rPr lang="en-GB" i="1" dirty="0" smtClean="0"/>
              <a:t>Balance</a:t>
            </a:r>
          </a:p>
          <a:p>
            <a:pPr lvl="1">
              <a:buFont typeface="Wingdings" pitchFamily="2" charset="2"/>
              <a:buChar char="Ø"/>
            </a:pPr>
            <a:r>
              <a:rPr lang="en-GB" i="1" dirty="0" smtClean="0"/>
              <a:t>between all countries</a:t>
            </a:r>
            <a:endParaRPr lang="en-GB" dirty="0" smtClean="0"/>
          </a:p>
          <a:p>
            <a:pPr lvl="0"/>
            <a:r>
              <a:rPr lang="en-GB" i="1" dirty="0" smtClean="0"/>
              <a:t>Due process</a:t>
            </a:r>
          </a:p>
          <a:p>
            <a:pPr lvl="1">
              <a:buFont typeface="Wingdings" pitchFamily="2" charset="2"/>
              <a:buChar char="Ø"/>
            </a:pPr>
            <a:r>
              <a:rPr lang="en-GB" i="1" dirty="0" smtClean="0"/>
              <a:t>Consider all stakeholders</a:t>
            </a:r>
            <a:endParaRPr lang="en-GB" dirty="0" smtClean="0"/>
          </a:p>
          <a:p>
            <a:r>
              <a:rPr lang="en-GB" i="1" dirty="0" smtClean="0">
                <a:solidFill>
                  <a:srgbClr val="FF0000"/>
                </a:solidFill>
              </a:rPr>
              <a:t>Proportionality </a:t>
            </a:r>
            <a:endParaRPr lang="en-GB" dirty="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GB" dirty="0" smtClean="0">
                <a:solidFill>
                  <a:srgbClr val="FF0000"/>
                </a:solidFill>
              </a:rPr>
              <a:t>Lean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 smtClean="0">
                <a:solidFill>
                  <a:srgbClr val="FF0000"/>
                </a:solidFill>
              </a:rPr>
              <a:t>Reasonable cost</a:t>
            </a:r>
          </a:p>
          <a:p>
            <a:pPr lvl="1">
              <a:buFont typeface="Wingdings" pitchFamily="2" charset="2"/>
              <a:buChar char="Ø"/>
            </a:pPr>
            <a:r>
              <a:rPr lang="en-GB" smtClean="0">
                <a:solidFill>
                  <a:srgbClr val="FF0000"/>
                </a:solidFill>
              </a:rPr>
              <a:t>Proportional </a:t>
            </a:r>
            <a:r>
              <a:rPr lang="en-GB" dirty="0" smtClean="0">
                <a:solidFill>
                  <a:srgbClr val="FF0000"/>
                </a:solidFill>
              </a:rPr>
              <a:t>to benefits</a:t>
            </a:r>
            <a:endParaRPr lang="en-GB" altLang="en-US" dirty="0">
              <a:solidFill>
                <a:srgbClr val="FF0000"/>
              </a:solidFill>
            </a:endParaRP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7FB613B-DD06-4444-A771-E2766444F81E}" type="slidenum">
              <a:rPr lang="en-GB" altLang="en-US" smtClean="0"/>
              <a:pPr/>
              <a:t>7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68313" y="1196975"/>
            <a:ext cx="8229600" cy="936625"/>
          </a:xfrm>
        </p:spPr>
        <p:txBody>
          <a:bodyPr/>
          <a:lstStyle/>
          <a:p>
            <a:r>
              <a:rPr lang="en-US" altLang="en-US" smtClean="0"/>
              <a:t>Governance</a:t>
            </a:r>
            <a:endParaRPr lang="en-GB" altLang="en-US" smtClean="0"/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065588"/>
          </a:xfrm>
        </p:spPr>
        <p:txBody>
          <a:bodyPr/>
          <a:lstStyle/>
          <a:p>
            <a:pPr marL="1257300" indent="-1257300">
              <a:buFontTx/>
              <a:buNone/>
            </a:pPr>
            <a:r>
              <a:rPr lang="fr-BE" altLang="en-US" u="sng" dirty="0" smtClean="0"/>
              <a:t>ESSC</a:t>
            </a:r>
            <a:r>
              <a:rPr lang="fr-BE" altLang="en-US" dirty="0" smtClean="0"/>
              <a:t> = standardisation authority</a:t>
            </a:r>
          </a:p>
          <a:p>
            <a:pPr marL="1257300" indent="-1257300">
              <a:buFontTx/>
              <a:buNone/>
            </a:pPr>
            <a:endParaRPr lang="fr-BE" altLang="en-US" sz="1400" dirty="0" smtClean="0"/>
          </a:p>
          <a:p>
            <a:pPr marL="1257300" indent="-1257300">
              <a:buFontTx/>
              <a:buNone/>
            </a:pPr>
            <a:r>
              <a:rPr lang="fr-BE" altLang="en-US" u="sng" dirty="0" smtClean="0"/>
              <a:t>DIME</a:t>
            </a:r>
            <a:r>
              <a:rPr lang="fr-BE" altLang="en-US" dirty="0" smtClean="0"/>
              <a:t> = mandated by the ESSC to ensure the </a:t>
            </a:r>
            <a:r>
              <a:rPr lang="en-GB" altLang="en-US" dirty="0" smtClean="0"/>
              <a:t>strategic coordination of standardisation activities</a:t>
            </a:r>
          </a:p>
          <a:p>
            <a:pPr marL="1257300" indent="-1257300">
              <a:buFontTx/>
              <a:buNone/>
            </a:pPr>
            <a:endParaRPr lang="en-GB" altLang="en-US" sz="1400" dirty="0" smtClean="0"/>
          </a:p>
          <a:p>
            <a:pPr marL="1257300" indent="-1257300">
              <a:buFontTx/>
              <a:buNone/>
            </a:pPr>
            <a:r>
              <a:rPr lang="fr-BE" altLang="en-US" u="sng" dirty="0" smtClean="0"/>
              <a:t>Expert Group on Standardisation </a:t>
            </a:r>
            <a:r>
              <a:rPr lang="fr-BE" altLang="en-US" dirty="0" smtClean="0"/>
              <a:t>= preparing input to and supporting the DIME</a:t>
            </a:r>
          </a:p>
          <a:p>
            <a:pPr marL="1257300" indent="-1257300">
              <a:buFontTx/>
              <a:buNone/>
            </a:pPr>
            <a:endParaRPr lang="fr-BE" altLang="en-US" sz="1400" dirty="0" smtClean="0"/>
          </a:p>
          <a:p>
            <a:pPr marL="1257300" indent="-1257300">
              <a:buFontTx/>
              <a:buNone/>
            </a:pPr>
            <a:r>
              <a:rPr lang="fr-BE" altLang="en-US" u="sng" dirty="0" smtClean="0"/>
              <a:t>Centre of Excellence </a:t>
            </a:r>
            <a:r>
              <a:rPr lang="fr-BE" altLang="en-US" dirty="0" smtClean="0"/>
              <a:t>= </a:t>
            </a:r>
            <a:r>
              <a:rPr lang="en-GB" altLang="en-US" dirty="0" smtClean="0"/>
              <a:t>operational tasks related to the standardisation process</a:t>
            </a:r>
          </a:p>
        </p:txBody>
      </p:sp>
      <p:sp>
        <p:nvSpPr>
          <p:cNvPr id="2150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9CB484F-BB1A-4CF1-8445-A2D621C30B1D}" type="slidenum">
              <a:rPr lang="en-GB" altLang="en-US" smtClean="0"/>
              <a:pPr/>
              <a:t>8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936625"/>
          </a:xfrm>
        </p:spPr>
        <p:txBody>
          <a:bodyPr/>
          <a:lstStyle/>
          <a:p>
            <a:r>
              <a:rPr lang="en-GB" altLang="en-US" smtClean="0"/>
              <a:t>Strategic tasks - DIME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575"/>
            <a:ext cx="8229600" cy="4138613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en-GB" u="sng" dirty="0" smtClean="0"/>
              <a:t>Setting Direction </a:t>
            </a:r>
            <a:r>
              <a:rPr lang="en-GB" dirty="0" smtClean="0"/>
              <a:t>for portfolio </a:t>
            </a:r>
            <a:r>
              <a:rPr lang="en-GB" dirty="0"/>
              <a:t>of standardisation </a:t>
            </a:r>
            <a:r>
              <a:rPr lang="en-GB" dirty="0" smtClean="0"/>
              <a:t>activities</a:t>
            </a:r>
          </a:p>
          <a:p>
            <a:pPr>
              <a:defRPr/>
            </a:pPr>
            <a:endParaRPr lang="en-GB" sz="1700" dirty="0"/>
          </a:p>
          <a:p>
            <a:pPr>
              <a:defRPr/>
            </a:pPr>
            <a:r>
              <a:rPr lang="en-GB" dirty="0"/>
              <a:t>Approving guidance </a:t>
            </a:r>
            <a:r>
              <a:rPr lang="en-GB" u="sng" dirty="0"/>
              <a:t>documents and </a:t>
            </a:r>
            <a:r>
              <a:rPr lang="en-GB" u="sng" dirty="0" smtClean="0"/>
              <a:t>templates</a:t>
            </a:r>
            <a:endParaRPr lang="en-GB" dirty="0"/>
          </a:p>
          <a:p>
            <a:pPr>
              <a:defRPr/>
            </a:pPr>
            <a:endParaRPr lang="en-GB" sz="1700" dirty="0" smtClean="0"/>
          </a:p>
          <a:p>
            <a:pPr>
              <a:defRPr/>
            </a:pPr>
            <a:r>
              <a:rPr lang="en-GB" u="sng" dirty="0" smtClean="0"/>
              <a:t>Overseeing</a:t>
            </a:r>
            <a:r>
              <a:rPr lang="en-GB" dirty="0" smtClean="0"/>
              <a:t> </a:t>
            </a:r>
            <a:r>
              <a:rPr lang="en-GB" dirty="0"/>
              <a:t>operational tasks on </a:t>
            </a:r>
            <a:r>
              <a:rPr lang="en-GB" dirty="0" smtClean="0"/>
              <a:t>standardisation</a:t>
            </a:r>
          </a:p>
          <a:p>
            <a:pPr>
              <a:defRPr/>
            </a:pPr>
            <a:endParaRPr lang="en-GB" sz="1700" dirty="0"/>
          </a:p>
          <a:p>
            <a:pPr>
              <a:defRPr/>
            </a:pPr>
            <a:r>
              <a:rPr lang="en-GB" dirty="0"/>
              <a:t>Giving an opinion (standardisation perspective) on potential standards before </a:t>
            </a:r>
            <a:r>
              <a:rPr lang="en-GB" dirty="0" smtClean="0"/>
              <a:t>adoption by ESSC; preparing decisions for the ESSC</a:t>
            </a:r>
          </a:p>
          <a:p>
            <a:pPr>
              <a:defRPr/>
            </a:pPr>
            <a:endParaRPr lang="en-GB" sz="1700" dirty="0"/>
          </a:p>
          <a:p>
            <a:pPr>
              <a:defRPr/>
            </a:pPr>
            <a:r>
              <a:rPr lang="en-GB" dirty="0" smtClean="0"/>
              <a:t>Ensure </a:t>
            </a:r>
            <a:r>
              <a:rPr lang="en-GB" u="sng" dirty="0" err="1" smtClean="0"/>
              <a:t>alignement</a:t>
            </a:r>
            <a:r>
              <a:rPr lang="en-GB" u="sng" dirty="0" smtClean="0"/>
              <a:t> </a:t>
            </a:r>
            <a:r>
              <a:rPr lang="en-GB" u="sng" dirty="0"/>
              <a:t>with </a:t>
            </a:r>
            <a:r>
              <a:rPr lang="en-GB" u="sng" dirty="0" smtClean="0"/>
              <a:t>strategic developments </a:t>
            </a:r>
            <a:r>
              <a:rPr lang="en-GB" dirty="0" smtClean="0"/>
              <a:t>(e.g. implementation of </a:t>
            </a:r>
            <a:r>
              <a:rPr lang="en-GB" dirty="0"/>
              <a:t>the </a:t>
            </a:r>
            <a:r>
              <a:rPr lang="en-GB" dirty="0" smtClean="0"/>
              <a:t>ESS Vision 2020)</a:t>
            </a:r>
          </a:p>
          <a:p>
            <a:pPr>
              <a:defRPr/>
            </a:pPr>
            <a:endParaRPr lang="en-GB" sz="1700" dirty="0"/>
          </a:p>
          <a:p>
            <a:pPr>
              <a:defRPr/>
            </a:pPr>
            <a:r>
              <a:rPr lang="en-GB" dirty="0"/>
              <a:t>Contributing to the </a:t>
            </a:r>
            <a:r>
              <a:rPr lang="en-GB" u="sng" dirty="0"/>
              <a:t>communication</a:t>
            </a:r>
            <a:r>
              <a:rPr lang="en-GB" dirty="0"/>
              <a:t> </a:t>
            </a:r>
            <a:r>
              <a:rPr lang="en-GB" dirty="0" smtClean="0"/>
              <a:t>by promoting and encouraging the use of standards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7764C0-D8DB-4FB5-98B8-DD008E4EBEE8}" type="slidenum">
              <a:rPr lang="en-GB" altLang="en-US" smtClean="0"/>
              <a:pPr/>
              <a:t>9</a:t>
            </a:fld>
            <a:endParaRPr lang="en-GB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tat_blue_E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378</TotalTime>
  <Words>438</Words>
  <Application>Microsoft Office PowerPoint</Application>
  <PresentationFormat>On-screen Show (4:3)</PresentationFormat>
  <Paragraphs>106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Estat_blue_EN</vt:lpstr>
      <vt:lpstr>Standardisation</vt:lpstr>
      <vt:lpstr>Why standardisation?</vt:lpstr>
      <vt:lpstr>Why standardisation?</vt:lpstr>
      <vt:lpstr>Context</vt:lpstr>
      <vt:lpstr>What are we seeking?</vt:lpstr>
      <vt:lpstr>PowerPoint Presentation</vt:lpstr>
      <vt:lpstr>Five Principles of Standardisation</vt:lpstr>
      <vt:lpstr>Governance</vt:lpstr>
      <vt:lpstr>Strategic tasks - DIME</vt:lpstr>
      <vt:lpstr>Operational tasks – EG / CoE</vt:lpstr>
      <vt:lpstr>Next steps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&lt;title&gt;</dc:title>
  <dc:creator>BUONO Dario (ESTAT), PhD</dc:creator>
  <cp:lastModifiedBy>KLOEK Wilhelmus (Eurostat)</cp:lastModifiedBy>
  <cp:revision>29</cp:revision>
  <dcterms:created xsi:type="dcterms:W3CDTF">2014-03-20T14:01:44Z</dcterms:created>
  <dcterms:modified xsi:type="dcterms:W3CDTF">2015-02-23T17:02:28Z</dcterms:modified>
</cp:coreProperties>
</file>